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3"/>
  </p:sldMasterIdLst>
  <p:notesMasterIdLst>
    <p:notesMasterId r:id="rId8"/>
  </p:notesMasterIdLst>
  <p:handoutMasterIdLst>
    <p:handoutMasterId r:id="rId65"/>
  </p:handoutMasterIdLst>
  <p:sldIdLst>
    <p:sldId id="781" r:id="rId4"/>
    <p:sldId id="1016" r:id="rId5"/>
    <p:sldId id="1015" r:id="rId6"/>
    <p:sldId id="481" r:id="rId7"/>
    <p:sldId id="782" r:id="rId9"/>
    <p:sldId id="545" r:id="rId10"/>
    <p:sldId id="546" r:id="rId11"/>
    <p:sldId id="963" r:id="rId12"/>
    <p:sldId id="495" r:id="rId13"/>
    <p:sldId id="1073" r:id="rId14"/>
    <p:sldId id="962" r:id="rId15"/>
    <p:sldId id="491" r:id="rId16"/>
    <p:sldId id="961" r:id="rId17"/>
    <p:sldId id="447" r:id="rId18"/>
    <p:sldId id="498" r:id="rId19"/>
    <p:sldId id="1126" r:id="rId20"/>
    <p:sldId id="1127" r:id="rId21"/>
    <p:sldId id="504" r:id="rId22"/>
    <p:sldId id="522" r:id="rId23"/>
    <p:sldId id="523" r:id="rId24"/>
    <p:sldId id="547" r:id="rId25"/>
    <p:sldId id="548" r:id="rId26"/>
    <p:sldId id="1014" r:id="rId27"/>
    <p:sldId id="415" r:id="rId28"/>
    <p:sldId id="434" r:id="rId29"/>
    <p:sldId id="410" r:id="rId30"/>
    <p:sldId id="372" r:id="rId31"/>
    <p:sldId id="412" r:id="rId32"/>
    <p:sldId id="550" r:id="rId33"/>
    <p:sldId id="413" r:id="rId34"/>
    <p:sldId id="490" r:id="rId35"/>
    <p:sldId id="562" r:id="rId36"/>
    <p:sldId id="1129" r:id="rId37"/>
    <p:sldId id="524" r:id="rId38"/>
    <p:sldId id="525" r:id="rId39"/>
    <p:sldId id="674" r:id="rId40"/>
    <p:sldId id="1070" r:id="rId41"/>
    <p:sldId id="1124" r:id="rId42"/>
    <p:sldId id="881" r:id="rId43"/>
    <p:sldId id="673" r:id="rId44"/>
    <p:sldId id="728" r:id="rId45"/>
    <p:sldId id="1068" r:id="rId46"/>
    <p:sldId id="527" r:id="rId47"/>
    <p:sldId id="528" r:id="rId48"/>
    <p:sldId id="531" r:id="rId49"/>
    <p:sldId id="478" r:id="rId50"/>
    <p:sldId id="553" r:id="rId51"/>
    <p:sldId id="552" r:id="rId52"/>
    <p:sldId id="489" r:id="rId53"/>
    <p:sldId id="1128" r:id="rId54"/>
    <p:sldId id="543" r:id="rId55"/>
    <p:sldId id="363" r:id="rId56"/>
    <p:sldId id="1012" r:id="rId57"/>
    <p:sldId id="1011" r:id="rId58"/>
    <p:sldId id="1008" r:id="rId59"/>
    <p:sldId id="509" r:id="rId60"/>
    <p:sldId id="563" r:id="rId61"/>
    <p:sldId id="529" r:id="rId62"/>
    <p:sldId id="1125" r:id="rId63"/>
    <p:sldId id="275" r:id="rId64"/>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1579B"/>
    <a:srgbClr val="38BBF7"/>
    <a:srgbClr val="FCFEFF"/>
    <a:srgbClr val="29B6F6"/>
    <a:srgbClr val="36B6F0"/>
    <a:srgbClr val="B9E3C2"/>
    <a:srgbClr val="EFFBD0"/>
    <a:srgbClr val="48AEB9"/>
    <a:srgbClr val="4BB1E6"/>
    <a:srgbClr val="72D8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65" autoAdjust="0"/>
    <p:restoredTop sz="82127" autoAdjust="0"/>
  </p:normalViewPr>
  <p:slideViewPr>
    <p:cSldViewPr snapToGrid="0">
      <p:cViewPr varScale="1">
        <p:scale>
          <a:sx n="166" d="100"/>
          <a:sy n="166" d="100"/>
        </p:scale>
        <p:origin x="208" y="584"/>
      </p:cViewPr>
      <p:guideLst>
        <p:guide orient="horz" pos="2203"/>
        <p:guide pos="3839"/>
      </p:guideLst>
    </p:cSldViewPr>
  </p:slideViewPr>
  <p:notesTextViewPr>
    <p:cViewPr>
      <p:scale>
        <a:sx n="3" d="2"/>
        <a:sy n="3" d="2"/>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handoutMaster" Target="handoutMasters/handoutMaster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0_2#2">
  <dgm:title val=""/>
  <dgm:desc val=""/>
  <dgm:catLst>
    <dgm:cat type="mainScheme" pri="10200"/>
  </dgm:catLst>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8DB862E-A1EA-4D02-952E-0D60B9A4E1F9}" type="doc">
      <dgm:prSet loTypeId="urn:microsoft.com/office/officeart/2005/8/layout/cycle6#2" loCatId="relationship" qsTypeId="urn:microsoft.com/office/officeart/2005/8/quickstyle/simple1#1" qsCatId="simple" csTypeId="urn:microsoft.com/office/officeart/2005/8/colors/accent0_2#2" csCatId="accent1" phldr="1"/>
      <dgm:spPr/>
      <dgm:t>
        <a:bodyPr/>
        <a:lstStyle/>
        <a:p>
          <a:endParaRPr lang="zh-CN" altLang="en-US"/>
        </a:p>
      </dgm:t>
    </dgm:pt>
    <dgm:pt modelId="{B0EB2086-B16C-47C9-ABE2-32B841F1019B}">
      <dgm:prSet phldrT="[文本]"/>
      <dgm:spPr/>
      <dgm:t>
        <a:bodyPr/>
        <a:lstStyle/>
        <a:p>
          <a:r>
            <a:rPr lang="zh-CN" altLang="en-US" dirty="0" smtClean="0"/>
            <a:t>第一要素</a:t>
          </a:r>
          <a:endParaRPr lang="zh-CN" altLang="en-US" dirty="0"/>
        </a:p>
      </dgm:t>
    </dgm:pt>
    <dgm:pt modelId="{FFDC43AD-203D-426F-A79F-11269532CDB4}" cxnId="{16ACC2F6-AE89-439D-897E-88F53714792A}" type="parTrans">
      <dgm:prSet/>
      <dgm:spPr/>
      <dgm:t>
        <a:bodyPr/>
        <a:lstStyle/>
        <a:p>
          <a:endParaRPr lang="zh-CN" altLang="en-US"/>
        </a:p>
      </dgm:t>
    </dgm:pt>
    <dgm:pt modelId="{9EADC943-0EF3-41B5-86FB-202457C6E4B6}" cxnId="{16ACC2F6-AE89-439D-897E-88F53714792A}" type="sibTrans">
      <dgm:prSet/>
      <dgm:spPr/>
      <dgm:t>
        <a:bodyPr/>
        <a:lstStyle/>
        <a:p>
          <a:endParaRPr lang="zh-CN" altLang="en-US"/>
        </a:p>
      </dgm:t>
    </dgm:pt>
    <dgm:pt modelId="{34839001-AAE6-4C86-8E59-E859A88E4F4C}">
      <dgm:prSet phldrT="[文本]"/>
      <dgm:spPr/>
      <dgm:t>
        <a:bodyPr/>
        <a:lstStyle/>
        <a:p>
          <a:r>
            <a:rPr lang="zh-CN" altLang="en-US" dirty="0" smtClean="0"/>
            <a:t>第五要素</a:t>
          </a:r>
          <a:endParaRPr lang="zh-CN" altLang="en-US" dirty="0"/>
        </a:p>
      </dgm:t>
    </dgm:pt>
    <dgm:pt modelId="{36677128-0743-4FD8-8C64-F14D162E3704}" cxnId="{08C2EE25-7C7A-4664-94C6-18EDC0F947C3}" type="parTrans">
      <dgm:prSet/>
      <dgm:spPr/>
      <dgm:t>
        <a:bodyPr/>
        <a:lstStyle/>
        <a:p>
          <a:endParaRPr lang="zh-CN" altLang="en-US"/>
        </a:p>
      </dgm:t>
    </dgm:pt>
    <dgm:pt modelId="{4F6E79ED-F931-47EF-BB85-91AD604F5980}" cxnId="{08C2EE25-7C7A-4664-94C6-18EDC0F947C3}" type="sibTrans">
      <dgm:prSet/>
      <dgm:spPr/>
      <dgm:t>
        <a:bodyPr/>
        <a:lstStyle/>
        <a:p>
          <a:endParaRPr lang="zh-CN" altLang="en-US"/>
        </a:p>
      </dgm:t>
    </dgm:pt>
    <dgm:pt modelId="{AD9C7B4F-9A41-4399-BF5F-D00465D7BB5F}">
      <dgm:prSet phldrT="[文本]"/>
      <dgm:spPr/>
      <dgm:t>
        <a:bodyPr/>
        <a:lstStyle/>
        <a:p>
          <a:r>
            <a:rPr lang="zh-CN" altLang="en-US" dirty="0" smtClean="0"/>
            <a:t>第四要素</a:t>
          </a:r>
          <a:endParaRPr lang="zh-CN" altLang="en-US" dirty="0"/>
        </a:p>
      </dgm:t>
    </dgm:pt>
    <dgm:pt modelId="{27EE8AF1-6971-43AE-AEE2-6FFCC43E4F5B}" cxnId="{AD63F35C-0F60-4758-800A-A791515E9D58}" type="parTrans">
      <dgm:prSet/>
      <dgm:spPr/>
      <dgm:t>
        <a:bodyPr/>
        <a:lstStyle/>
        <a:p>
          <a:endParaRPr lang="zh-CN" altLang="en-US"/>
        </a:p>
      </dgm:t>
    </dgm:pt>
    <dgm:pt modelId="{FBA3021F-D26A-45AC-9183-928C7E90BA48}" cxnId="{AD63F35C-0F60-4758-800A-A791515E9D58}" type="sibTrans">
      <dgm:prSet/>
      <dgm:spPr/>
      <dgm:t>
        <a:bodyPr/>
        <a:lstStyle/>
        <a:p>
          <a:endParaRPr lang="zh-CN" altLang="en-US"/>
        </a:p>
      </dgm:t>
    </dgm:pt>
    <dgm:pt modelId="{B798054C-D2FE-4EC6-9536-7B39860A433D}">
      <dgm:prSet phldrT="[文本]"/>
      <dgm:spPr/>
      <dgm:t>
        <a:bodyPr/>
        <a:lstStyle/>
        <a:p>
          <a:r>
            <a:rPr lang="zh-CN" altLang="en-US" dirty="0" smtClean="0"/>
            <a:t>第三要素</a:t>
          </a:r>
          <a:endParaRPr lang="zh-CN" altLang="en-US" dirty="0"/>
        </a:p>
      </dgm:t>
    </dgm:pt>
    <dgm:pt modelId="{BEFF2BA1-33BB-4A51-8A1D-7886940F72E9}" cxnId="{210EB1B9-E440-474B-A724-ACCA8D00AE7F}" type="parTrans">
      <dgm:prSet/>
      <dgm:spPr/>
      <dgm:t>
        <a:bodyPr/>
        <a:lstStyle/>
        <a:p>
          <a:endParaRPr lang="zh-CN" altLang="en-US"/>
        </a:p>
      </dgm:t>
    </dgm:pt>
    <dgm:pt modelId="{1EFC8A31-CB40-4BEA-871C-F92BC4E8BC4B}" cxnId="{210EB1B9-E440-474B-A724-ACCA8D00AE7F}" type="sibTrans">
      <dgm:prSet/>
      <dgm:spPr/>
      <dgm:t>
        <a:bodyPr/>
        <a:lstStyle/>
        <a:p>
          <a:endParaRPr lang="zh-CN" altLang="en-US"/>
        </a:p>
      </dgm:t>
    </dgm:pt>
    <dgm:pt modelId="{65750F56-2480-4595-9A10-F2C658EA636B}">
      <dgm:prSet phldrT="[文本]"/>
      <dgm:spPr/>
      <dgm:t>
        <a:bodyPr/>
        <a:lstStyle/>
        <a:p>
          <a:r>
            <a:rPr lang="zh-CN" altLang="en-US" dirty="0" smtClean="0"/>
            <a:t>第二要素</a:t>
          </a:r>
          <a:endParaRPr lang="zh-CN" altLang="en-US" dirty="0"/>
        </a:p>
      </dgm:t>
    </dgm:pt>
    <dgm:pt modelId="{C05431A8-C79F-4F4F-9C50-1D055309B03A}" cxnId="{48CD4BCA-71CA-41E6-819B-7E507A5F7E58}" type="parTrans">
      <dgm:prSet/>
      <dgm:spPr/>
      <dgm:t>
        <a:bodyPr/>
        <a:lstStyle/>
        <a:p>
          <a:endParaRPr lang="zh-CN" altLang="en-US"/>
        </a:p>
      </dgm:t>
    </dgm:pt>
    <dgm:pt modelId="{1E92E2AC-E100-4B0E-83AA-C7DE32B473D6}" cxnId="{48CD4BCA-71CA-41E6-819B-7E507A5F7E58}" type="sibTrans">
      <dgm:prSet/>
      <dgm:spPr/>
      <dgm:t>
        <a:bodyPr/>
        <a:lstStyle/>
        <a:p>
          <a:endParaRPr lang="zh-CN" altLang="en-US"/>
        </a:p>
      </dgm:t>
    </dgm:pt>
    <dgm:pt modelId="{E1C4B585-D4DD-4D04-9CDA-392C48A588A6}" type="pres">
      <dgm:prSet presAssocID="{08DB862E-A1EA-4D02-952E-0D60B9A4E1F9}" presName="cycle" presStyleCnt="0">
        <dgm:presLayoutVars>
          <dgm:dir/>
          <dgm:resizeHandles val="exact"/>
        </dgm:presLayoutVars>
      </dgm:prSet>
      <dgm:spPr/>
      <dgm:t>
        <a:bodyPr/>
        <a:lstStyle/>
        <a:p>
          <a:endParaRPr lang="zh-CN" altLang="en-US"/>
        </a:p>
      </dgm:t>
    </dgm:pt>
    <dgm:pt modelId="{14100134-3A78-4D57-9BB2-AC24D44CDAD2}" type="pres">
      <dgm:prSet presAssocID="{B0EB2086-B16C-47C9-ABE2-32B841F1019B}" presName="node" presStyleLbl="node1" presStyleIdx="0" presStyleCnt="5">
        <dgm:presLayoutVars>
          <dgm:bulletEnabled val="1"/>
        </dgm:presLayoutVars>
      </dgm:prSet>
      <dgm:spPr/>
      <dgm:t>
        <a:bodyPr/>
        <a:lstStyle/>
        <a:p>
          <a:endParaRPr lang="zh-CN" altLang="en-US"/>
        </a:p>
      </dgm:t>
    </dgm:pt>
    <dgm:pt modelId="{E7264B39-886A-4555-8251-E797D6D52E7C}" type="pres">
      <dgm:prSet presAssocID="{B0EB2086-B16C-47C9-ABE2-32B841F1019B}" presName="spNode" presStyleCnt="0"/>
      <dgm:spPr/>
    </dgm:pt>
    <dgm:pt modelId="{2F05636D-F8B4-42CB-AA4E-B4B076E25CD3}" type="pres">
      <dgm:prSet presAssocID="{9EADC943-0EF3-41B5-86FB-202457C6E4B6}" presName="sibTrans" presStyleLbl="sibTrans1D1" presStyleIdx="0" presStyleCnt="5"/>
      <dgm:spPr/>
      <dgm:t>
        <a:bodyPr/>
        <a:lstStyle/>
        <a:p>
          <a:endParaRPr lang="zh-CN" altLang="en-US"/>
        </a:p>
      </dgm:t>
    </dgm:pt>
    <dgm:pt modelId="{13B78A5B-75A6-4983-A88A-5BB16BEF6C55}" type="pres">
      <dgm:prSet presAssocID="{34839001-AAE6-4C86-8E59-E859A88E4F4C}" presName="node" presStyleLbl="node1" presStyleIdx="1" presStyleCnt="5">
        <dgm:presLayoutVars>
          <dgm:bulletEnabled val="1"/>
        </dgm:presLayoutVars>
      </dgm:prSet>
      <dgm:spPr/>
      <dgm:t>
        <a:bodyPr/>
        <a:lstStyle/>
        <a:p>
          <a:endParaRPr lang="zh-CN" altLang="en-US"/>
        </a:p>
      </dgm:t>
    </dgm:pt>
    <dgm:pt modelId="{5F9963FA-8230-48DC-BB79-F8CDEBE09120}" type="pres">
      <dgm:prSet presAssocID="{34839001-AAE6-4C86-8E59-E859A88E4F4C}" presName="spNode" presStyleCnt="0"/>
      <dgm:spPr/>
    </dgm:pt>
    <dgm:pt modelId="{1317CCB1-AFDC-4572-9BF9-39D24BD409CC}" type="pres">
      <dgm:prSet presAssocID="{4F6E79ED-F931-47EF-BB85-91AD604F5980}" presName="sibTrans" presStyleLbl="sibTrans1D1" presStyleIdx="1" presStyleCnt="5"/>
      <dgm:spPr/>
      <dgm:t>
        <a:bodyPr/>
        <a:lstStyle/>
        <a:p>
          <a:endParaRPr lang="zh-CN" altLang="en-US"/>
        </a:p>
      </dgm:t>
    </dgm:pt>
    <dgm:pt modelId="{4502B981-0D72-4503-BE0B-E37571D5331D}" type="pres">
      <dgm:prSet presAssocID="{AD9C7B4F-9A41-4399-BF5F-D00465D7BB5F}" presName="node" presStyleLbl="node1" presStyleIdx="2" presStyleCnt="5">
        <dgm:presLayoutVars>
          <dgm:bulletEnabled val="1"/>
        </dgm:presLayoutVars>
      </dgm:prSet>
      <dgm:spPr/>
      <dgm:t>
        <a:bodyPr/>
        <a:lstStyle/>
        <a:p>
          <a:endParaRPr lang="zh-CN" altLang="en-US"/>
        </a:p>
      </dgm:t>
    </dgm:pt>
    <dgm:pt modelId="{28A510F3-1314-4018-9099-9C0721976BDE}" type="pres">
      <dgm:prSet presAssocID="{AD9C7B4F-9A41-4399-BF5F-D00465D7BB5F}" presName="spNode" presStyleCnt="0"/>
      <dgm:spPr/>
    </dgm:pt>
    <dgm:pt modelId="{078CDFB9-21D1-4AF0-BBF1-2E9B01F416B2}" type="pres">
      <dgm:prSet presAssocID="{FBA3021F-D26A-45AC-9183-928C7E90BA48}" presName="sibTrans" presStyleLbl="sibTrans1D1" presStyleIdx="2" presStyleCnt="5"/>
      <dgm:spPr/>
      <dgm:t>
        <a:bodyPr/>
        <a:lstStyle/>
        <a:p>
          <a:endParaRPr lang="zh-CN" altLang="en-US"/>
        </a:p>
      </dgm:t>
    </dgm:pt>
    <dgm:pt modelId="{65C76946-E15A-46D1-B518-B1B9BC312447}" type="pres">
      <dgm:prSet presAssocID="{B798054C-D2FE-4EC6-9536-7B39860A433D}" presName="node" presStyleLbl="node1" presStyleIdx="3" presStyleCnt="5">
        <dgm:presLayoutVars>
          <dgm:bulletEnabled val="1"/>
        </dgm:presLayoutVars>
      </dgm:prSet>
      <dgm:spPr/>
      <dgm:t>
        <a:bodyPr/>
        <a:lstStyle/>
        <a:p>
          <a:endParaRPr lang="zh-CN" altLang="en-US"/>
        </a:p>
      </dgm:t>
    </dgm:pt>
    <dgm:pt modelId="{A7435489-C39D-4FBD-8905-3639B85CE9F0}" type="pres">
      <dgm:prSet presAssocID="{B798054C-D2FE-4EC6-9536-7B39860A433D}" presName="spNode" presStyleCnt="0"/>
      <dgm:spPr/>
    </dgm:pt>
    <dgm:pt modelId="{722031C1-3BE0-40C5-A61E-C486E9D2DED7}" type="pres">
      <dgm:prSet presAssocID="{1EFC8A31-CB40-4BEA-871C-F92BC4E8BC4B}" presName="sibTrans" presStyleLbl="sibTrans1D1" presStyleIdx="3" presStyleCnt="5"/>
      <dgm:spPr/>
      <dgm:t>
        <a:bodyPr/>
        <a:lstStyle/>
        <a:p>
          <a:endParaRPr lang="zh-CN" altLang="en-US"/>
        </a:p>
      </dgm:t>
    </dgm:pt>
    <dgm:pt modelId="{7F9FDA15-4DBA-410F-B077-3D3211838F73}" type="pres">
      <dgm:prSet presAssocID="{65750F56-2480-4595-9A10-F2C658EA636B}" presName="node" presStyleLbl="node1" presStyleIdx="4" presStyleCnt="5">
        <dgm:presLayoutVars>
          <dgm:bulletEnabled val="1"/>
        </dgm:presLayoutVars>
      </dgm:prSet>
      <dgm:spPr/>
      <dgm:t>
        <a:bodyPr/>
        <a:lstStyle/>
        <a:p>
          <a:endParaRPr lang="zh-CN" altLang="en-US"/>
        </a:p>
      </dgm:t>
    </dgm:pt>
    <dgm:pt modelId="{A8F32D3E-0487-49B8-8444-77AC91352A39}" type="pres">
      <dgm:prSet presAssocID="{65750F56-2480-4595-9A10-F2C658EA636B}" presName="spNode" presStyleCnt="0"/>
      <dgm:spPr/>
    </dgm:pt>
    <dgm:pt modelId="{9C07DD56-E48C-47C0-BF59-908ABF868126}" type="pres">
      <dgm:prSet presAssocID="{1E92E2AC-E100-4B0E-83AA-C7DE32B473D6}" presName="sibTrans" presStyleLbl="sibTrans1D1" presStyleIdx="4" presStyleCnt="5"/>
      <dgm:spPr/>
      <dgm:t>
        <a:bodyPr/>
        <a:lstStyle/>
        <a:p>
          <a:endParaRPr lang="zh-CN" altLang="en-US"/>
        </a:p>
      </dgm:t>
    </dgm:pt>
  </dgm:ptLst>
  <dgm:cxnLst>
    <dgm:cxn modelId="{48CD4BCA-71CA-41E6-819B-7E507A5F7E58}" srcId="{08DB862E-A1EA-4D02-952E-0D60B9A4E1F9}" destId="{65750F56-2480-4595-9A10-F2C658EA636B}" srcOrd="4" destOrd="0" parTransId="{C05431A8-C79F-4F4F-9C50-1D055309B03A}" sibTransId="{1E92E2AC-E100-4B0E-83AA-C7DE32B473D6}"/>
    <dgm:cxn modelId="{9C091092-0292-4967-9F30-628E084B10D1}" type="presOf" srcId="{1EFC8A31-CB40-4BEA-871C-F92BC4E8BC4B}" destId="{722031C1-3BE0-40C5-A61E-C486E9D2DED7}" srcOrd="0" destOrd="0" presId="urn:microsoft.com/office/officeart/2005/8/layout/cycle6#2"/>
    <dgm:cxn modelId="{AD63F35C-0F60-4758-800A-A791515E9D58}" srcId="{08DB862E-A1EA-4D02-952E-0D60B9A4E1F9}" destId="{AD9C7B4F-9A41-4399-BF5F-D00465D7BB5F}" srcOrd="2" destOrd="0" parTransId="{27EE8AF1-6971-43AE-AEE2-6FFCC43E4F5B}" sibTransId="{FBA3021F-D26A-45AC-9183-928C7E90BA48}"/>
    <dgm:cxn modelId="{F4AD1AEA-0253-4C55-A7DD-2FEBC44E8033}" type="presOf" srcId="{B0EB2086-B16C-47C9-ABE2-32B841F1019B}" destId="{14100134-3A78-4D57-9BB2-AC24D44CDAD2}" srcOrd="0" destOrd="0" presId="urn:microsoft.com/office/officeart/2005/8/layout/cycle6#2"/>
    <dgm:cxn modelId="{F7915195-63ED-447A-A557-5EE346A5ECB0}" type="presOf" srcId="{B798054C-D2FE-4EC6-9536-7B39860A433D}" destId="{65C76946-E15A-46D1-B518-B1B9BC312447}" srcOrd="0" destOrd="0" presId="urn:microsoft.com/office/officeart/2005/8/layout/cycle6#2"/>
    <dgm:cxn modelId="{4D3BD910-91A7-4D99-9570-6D16C06B6E22}" type="presOf" srcId="{1E92E2AC-E100-4B0E-83AA-C7DE32B473D6}" destId="{9C07DD56-E48C-47C0-BF59-908ABF868126}" srcOrd="0" destOrd="0" presId="urn:microsoft.com/office/officeart/2005/8/layout/cycle6#2"/>
    <dgm:cxn modelId="{AE53335D-A9CE-450F-80B3-905A954D9D7F}" type="presOf" srcId="{4F6E79ED-F931-47EF-BB85-91AD604F5980}" destId="{1317CCB1-AFDC-4572-9BF9-39D24BD409CC}" srcOrd="0" destOrd="0" presId="urn:microsoft.com/office/officeart/2005/8/layout/cycle6#2"/>
    <dgm:cxn modelId="{8606A58E-25C6-4C38-8B16-CE5B8FB54398}" type="presOf" srcId="{08DB862E-A1EA-4D02-952E-0D60B9A4E1F9}" destId="{E1C4B585-D4DD-4D04-9CDA-392C48A588A6}" srcOrd="0" destOrd="0" presId="urn:microsoft.com/office/officeart/2005/8/layout/cycle6#2"/>
    <dgm:cxn modelId="{8B1CF6BF-C948-4CD7-8300-221B4402431D}" type="presOf" srcId="{34839001-AAE6-4C86-8E59-E859A88E4F4C}" destId="{13B78A5B-75A6-4983-A88A-5BB16BEF6C55}" srcOrd="0" destOrd="0" presId="urn:microsoft.com/office/officeart/2005/8/layout/cycle6#2"/>
    <dgm:cxn modelId="{08C2EE25-7C7A-4664-94C6-18EDC0F947C3}" srcId="{08DB862E-A1EA-4D02-952E-0D60B9A4E1F9}" destId="{34839001-AAE6-4C86-8E59-E859A88E4F4C}" srcOrd="1" destOrd="0" parTransId="{36677128-0743-4FD8-8C64-F14D162E3704}" sibTransId="{4F6E79ED-F931-47EF-BB85-91AD604F5980}"/>
    <dgm:cxn modelId="{6C0EA039-0203-4E13-A081-825823660795}" type="presOf" srcId="{65750F56-2480-4595-9A10-F2C658EA636B}" destId="{7F9FDA15-4DBA-410F-B077-3D3211838F73}" srcOrd="0" destOrd="0" presId="urn:microsoft.com/office/officeart/2005/8/layout/cycle6#2"/>
    <dgm:cxn modelId="{D2638CC8-11C3-4974-B3D9-FACAAB337237}" type="presOf" srcId="{9EADC943-0EF3-41B5-86FB-202457C6E4B6}" destId="{2F05636D-F8B4-42CB-AA4E-B4B076E25CD3}" srcOrd="0" destOrd="0" presId="urn:microsoft.com/office/officeart/2005/8/layout/cycle6#2"/>
    <dgm:cxn modelId="{08AE7351-2473-4DAF-A275-45D834DA3369}" type="presOf" srcId="{AD9C7B4F-9A41-4399-BF5F-D00465D7BB5F}" destId="{4502B981-0D72-4503-BE0B-E37571D5331D}" srcOrd="0" destOrd="0" presId="urn:microsoft.com/office/officeart/2005/8/layout/cycle6#2"/>
    <dgm:cxn modelId="{EE2C9416-74FC-4D0F-BF27-7EADCEC78516}" type="presOf" srcId="{FBA3021F-D26A-45AC-9183-928C7E90BA48}" destId="{078CDFB9-21D1-4AF0-BBF1-2E9B01F416B2}" srcOrd="0" destOrd="0" presId="urn:microsoft.com/office/officeart/2005/8/layout/cycle6#2"/>
    <dgm:cxn modelId="{210EB1B9-E440-474B-A724-ACCA8D00AE7F}" srcId="{08DB862E-A1EA-4D02-952E-0D60B9A4E1F9}" destId="{B798054C-D2FE-4EC6-9536-7B39860A433D}" srcOrd="3" destOrd="0" parTransId="{BEFF2BA1-33BB-4A51-8A1D-7886940F72E9}" sibTransId="{1EFC8A31-CB40-4BEA-871C-F92BC4E8BC4B}"/>
    <dgm:cxn modelId="{16ACC2F6-AE89-439D-897E-88F53714792A}" srcId="{08DB862E-A1EA-4D02-952E-0D60B9A4E1F9}" destId="{B0EB2086-B16C-47C9-ABE2-32B841F1019B}" srcOrd="0" destOrd="0" parTransId="{FFDC43AD-203D-426F-A79F-11269532CDB4}" sibTransId="{9EADC943-0EF3-41B5-86FB-202457C6E4B6}"/>
    <dgm:cxn modelId="{89F10A5F-FA30-4EA8-8C2D-B486F0DA69C9}" type="presParOf" srcId="{E1C4B585-D4DD-4D04-9CDA-392C48A588A6}" destId="{14100134-3A78-4D57-9BB2-AC24D44CDAD2}" srcOrd="0" destOrd="0" presId="urn:microsoft.com/office/officeart/2005/8/layout/cycle6#2"/>
    <dgm:cxn modelId="{CBF30680-279F-448C-A1DF-BFBCF4A0807A}" type="presParOf" srcId="{E1C4B585-D4DD-4D04-9CDA-392C48A588A6}" destId="{E7264B39-886A-4555-8251-E797D6D52E7C}" srcOrd="1" destOrd="0" presId="urn:microsoft.com/office/officeart/2005/8/layout/cycle6#2"/>
    <dgm:cxn modelId="{27161BBF-9886-434B-8E6B-3B83FEF02FDF}" type="presParOf" srcId="{E1C4B585-D4DD-4D04-9CDA-392C48A588A6}" destId="{2F05636D-F8B4-42CB-AA4E-B4B076E25CD3}" srcOrd="2" destOrd="0" presId="urn:microsoft.com/office/officeart/2005/8/layout/cycle6#2"/>
    <dgm:cxn modelId="{0BBF1902-EAA3-4C1D-A6EA-27CDD5FDF081}" type="presParOf" srcId="{E1C4B585-D4DD-4D04-9CDA-392C48A588A6}" destId="{13B78A5B-75A6-4983-A88A-5BB16BEF6C55}" srcOrd="3" destOrd="0" presId="urn:microsoft.com/office/officeart/2005/8/layout/cycle6#2"/>
    <dgm:cxn modelId="{69D59920-A385-434A-A222-149B6A176150}" type="presParOf" srcId="{E1C4B585-D4DD-4D04-9CDA-392C48A588A6}" destId="{5F9963FA-8230-48DC-BB79-F8CDEBE09120}" srcOrd="4" destOrd="0" presId="urn:microsoft.com/office/officeart/2005/8/layout/cycle6#2"/>
    <dgm:cxn modelId="{B93741E6-6849-4EBA-A90A-945AF8464E4E}" type="presParOf" srcId="{E1C4B585-D4DD-4D04-9CDA-392C48A588A6}" destId="{1317CCB1-AFDC-4572-9BF9-39D24BD409CC}" srcOrd="5" destOrd="0" presId="urn:microsoft.com/office/officeart/2005/8/layout/cycle6#2"/>
    <dgm:cxn modelId="{AFC74EFD-71E6-4CE3-A93C-A1EB17401CA5}" type="presParOf" srcId="{E1C4B585-D4DD-4D04-9CDA-392C48A588A6}" destId="{4502B981-0D72-4503-BE0B-E37571D5331D}" srcOrd="6" destOrd="0" presId="urn:microsoft.com/office/officeart/2005/8/layout/cycle6#2"/>
    <dgm:cxn modelId="{8E05823F-1BDE-467F-9E11-7B6C333CD2BA}" type="presParOf" srcId="{E1C4B585-D4DD-4D04-9CDA-392C48A588A6}" destId="{28A510F3-1314-4018-9099-9C0721976BDE}" srcOrd="7" destOrd="0" presId="urn:microsoft.com/office/officeart/2005/8/layout/cycle6#2"/>
    <dgm:cxn modelId="{52F0ECC7-C562-433B-91AD-E77275172518}" type="presParOf" srcId="{E1C4B585-D4DD-4D04-9CDA-392C48A588A6}" destId="{078CDFB9-21D1-4AF0-BBF1-2E9B01F416B2}" srcOrd="8" destOrd="0" presId="urn:microsoft.com/office/officeart/2005/8/layout/cycle6#2"/>
    <dgm:cxn modelId="{21BF54D3-BD73-4FD5-81F6-8034CC589253}" type="presParOf" srcId="{E1C4B585-D4DD-4D04-9CDA-392C48A588A6}" destId="{65C76946-E15A-46D1-B518-B1B9BC312447}" srcOrd="9" destOrd="0" presId="urn:microsoft.com/office/officeart/2005/8/layout/cycle6#2"/>
    <dgm:cxn modelId="{03243EE8-5983-468F-87FF-64C1953B6B58}" type="presParOf" srcId="{E1C4B585-D4DD-4D04-9CDA-392C48A588A6}" destId="{A7435489-C39D-4FBD-8905-3639B85CE9F0}" srcOrd="10" destOrd="0" presId="urn:microsoft.com/office/officeart/2005/8/layout/cycle6#2"/>
    <dgm:cxn modelId="{7084FC5F-073A-4153-BD32-D270B8AE4BEC}" type="presParOf" srcId="{E1C4B585-D4DD-4D04-9CDA-392C48A588A6}" destId="{722031C1-3BE0-40C5-A61E-C486E9D2DED7}" srcOrd="11" destOrd="0" presId="urn:microsoft.com/office/officeart/2005/8/layout/cycle6#2"/>
    <dgm:cxn modelId="{885EC068-3510-4C27-96B4-500C56028C24}" type="presParOf" srcId="{E1C4B585-D4DD-4D04-9CDA-392C48A588A6}" destId="{7F9FDA15-4DBA-410F-B077-3D3211838F73}" srcOrd="12" destOrd="0" presId="urn:microsoft.com/office/officeart/2005/8/layout/cycle6#2"/>
    <dgm:cxn modelId="{8BF71BA6-F915-4CBC-9E0A-B022025AAEA9}" type="presParOf" srcId="{E1C4B585-D4DD-4D04-9CDA-392C48A588A6}" destId="{A8F32D3E-0487-49B8-8444-77AC91352A39}" srcOrd="13" destOrd="0" presId="urn:microsoft.com/office/officeart/2005/8/layout/cycle6#2"/>
    <dgm:cxn modelId="{FC5FCFD4-D230-4F99-8872-829D53F5EA4A}" type="presParOf" srcId="{E1C4B585-D4DD-4D04-9CDA-392C48A588A6}" destId="{9C07DD56-E48C-47C0-BF59-908ABF868126}" srcOrd="14" destOrd="0" presId="urn:microsoft.com/office/officeart/2005/8/layout/cycle6#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CFE42A-BD49-4D55-BABF-537652209C27}" type="doc">
      <dgm:prSet loTypeId="urn:microsoft.com/office/officeart/2008/layout/VerticalCurvedList#1" loCatId="list" qsTypeId="urn:microsoft.com/office/officeart/2005/8/quickstyle/simple2#1" qsCatId="simple" csTypeId="urn:microsoft.com/office/officeart/2005/8/colors/accent1_1#1" csCatId="accent1" phldr="1"/>
      <dgm:spPr/>
      <dgm:t>
        <a:bodyPr/>
        <a:lstStyle/>
        <a:p>
          <a:endParaRPr lang="zh-CN" altLang="en-US"/>
        </a:p>
      </dgm:t>
    </dgm:pt>
    <dgm:pt modelId="{C014D644-A925-4DFE-A38D-08A54F714A3C}">
      <dgm:prSet/>
      <dgm:spPr>
        <a:xfrm>
          <a:off x="317496" y="205750"/>
          <a:ext cx="4966846" cy="411319"/>
        </a:xfrm>
        <a:solidFill>
          <a:srgbClr val="0070C0"/>
        </a:solidFill>
        <a:ln>
          <a:noFill/>
        </a:ln>
      </dgm:spPr>
      <dgm:t>
        <a:bodyPr/>
        <a:lstStyle/>
        <a:p>
          <a:pPr rtl="0"/>
          <a:r>
            <a:rPr lang="en-US" dirty="0">
              <a:solidFill>
                <a:schemeClr val="bg1"/>
              </a:solidFill>
              <a:latin typeface="Calibri" panose="020F0502020204030204"/>
              <a:ea typeface="+mn-ea"/>
              <a:cs typeface="+mn-cs"/>
            </a:rPr>
            <a:t>Physical items</a:t>
          </a:r>
          <a:endParaRPr lang="zh-CN" altLang="en-US" dirty="0">
            <a:solidFill>
              <a:schemeClr val="bg1"/>
            </a:solidFill>
            <a:latin typeface="Calibri" panose="020F0502020204030204"/>
            <a:ea typeface="宋体" panose="02010600030101010101" pitchFamily="2" charset="-122"/>
            <a:cs typeface="+mn-cs"/>
          </a:endParaRPr>
        </a:p>
      </dgm:t>
    </dgm:pt>
    <dgm:pt modelId="{8607378F-7243-4DB8-8133-85FCC1B81875}" cxnId="{854F8B19-A811-47AA-9241-89D80DDA8753}" type="parTrans">
      <dgm:prSet/>
      <dgm:spPr/>
      <dgm:t>
        <a:bodyPr/>
        <a:lstStyle/>
        <a:p>
          <a:endParaRPr lang="zh-CN" altLang="en-US"/>
        </a:p>
      </dgm:t>
    </dgm:pt>
    <dgm:pt modelId="{19BF1FCF-0E10-4142-94E7-4D29D525FDC7}" cxnId="{854F8B19-A811-47AA-9241-89D80DDA8753}" type="sibTrans">
      <dgm:prSet/>
      <dgm:spPr>
        <a:xfrm>
          <a:off x="-5114931" y="-783865"/>
          <a:ext cx="6093694" cy="6093694"/>
        </a:xfrm>
        <a:ln>
          <a:solidFill>
            <a:schemeClr val="bg1">
              <a:lumMod val="75000"/>
            </a:schemeClr>
          </a:solidFill>
        </a:ln>
      </dgm:spPr>
      <dgm:t>
        <a:bodyPr/>
        <a:lstStyle/>
        <a:p>
          <a:endParaRPr lang="zh-CN" altLang="en-US"/>
        </a:p>
      </dgm:t>
    </dgm:pt>
    <dgm:pt modelId="{9E5F5E41-3984-4052-B6E9-57D4399C028B}">
      <dgm:prSet/>
      <dgm:spPr>
        <a:xfrm>
          <a:off x="894103" y="1439980"/>
          <a:ext cx="4390238" cy="411319"/>
        </a:xfrm>
        <a:solidFill>
          <a:srgbClr val="30ADB8"/>
        </a:solidFill>
        <a:ln>
          <a:noFill/>
        </a:ln>
      </dgm:spPr>
      <dgm:t>
        <a:bodyPr/>
        <a:lstStyle/>
        <a:p>
          <a:pPr rtl="0"/>
          <a:r>
            <a:rPr lang="en-US" dirty="0">
              <a:solidFill>
                <a:schemeClr val="bg1"/>
              </a:solidFill>
              <a:latin typeface="Calibri" panose="020F0502020204030204"/>
              <a:ea typeface="+mn-ea"/>
              <a:cs typeface="+mn-cs"/>
            </a:rPr>
            <a:t>Electronic portfolios</a:t>
          </a:r>
          <a:endParaRPr lang="zh-CN" altLang="en-US" dirty="0">
            <a:solidFill>
              <a:schemeClr val="bg1"/>
            </a:solidFill>
            <a:latin typeface="Calibri" panose="020F0502020204030204"/>
            <a:ea typeface="宋体" panose="02010600030101010101" pitchFamily="2" charset="-122"/>
            <a:cs typeface="+mn-cs"/>
          </a:endParaRPr>
        </a:p>
      </dgm:t>
    </dgm:pt>
    <dgm:pt modelId="{22E1426B-9A03-4A23-9809-55D9D037CBEE}" cxnId="{AD5F3997-6761-4BA1-AF66-9CBA3C8D1393}" type="parTrans">
      <dgm:prSet/>
      <dgm:spPr/>
      <dgm:t>
        <a:bodyPr/>
        <a:lstStyle/>
        <a:p>
          <a:endParaRPr lang="zh-CN" altLang="en-US"/>
        </a:p>
      </dgm:t>
    </dgm:pt>
    <dgm:pt modelId="{8E99AD17-2EE2-4334-9644-4C52739D9952}" cxnId="{AD5F3997-6761-4BA1-AF66-9CBA3C8D1393}" type="sibTrans">
      <dgm:prSet/>
      <dgm:spPr/>
      <dgm:t>
        <a:bodyPr/>
        <a:lstStyle/>
        <a:p>
          <a:endParaRPr lang="zh-CN" altLang="en-US"/>
        </a:p>
      </dgm:t>
    </dgm:pt>
    <dgm:pt modelId="{D3B17E38-DB6D-48EF-9F40-1C32162DA4BC}">
      <dgm:prSet/>
      <dgm:spPr>
        <a:xfrm>
          <a:off x="959277" y="2057321"/>
          <a:ext cx="4325064" cy="411319"/>
        </a:xfrm>
        <a:solidFill>
          <a:srgbClr val="30ADB8"/>
        </a:solidFill>
        <a:ln>
          <a:noFill/>
        </a:ln>
      </dgm:spPr>
      <dgm:t>
        <a:bodyPr/>
        <a:lstStyle/>
        <a:p>
          <a:pPr rtl="0"/>
          <a:r>
            <a:rPr lang="en-US" dirty="0">
              <a:solidFill>
                <a:schemeClr val="bg1"/>
              </a:solidFill>
              <a:latin typeface="Calibri" panose="020F0502020204030204"/>
              <a:ea typeface="+mn-ea"/>
              <a:cs typeface="+mn-cs"/>
            </a:rPr>
            <a:t>Funds</a:t>
          </a:r>
          <a:endParaRPr lang="zh-CN" altLang="en-US" dirty="0">
            <a:solidFill>
              <a:schemeClr val="bg1"/>
            </a:solidFill>
            <a:latin typeface="Calibri" panose="020F0502020204030204"/>
            <a:ea typeface="宋体" panose="02010600030101010101" pitchFamily="2" charset="-122"/>
            <a:cs typeface="+mn-cs"/>
          </a:endParaRPr>
        </a:p>
      </dgm:t>
    </dgm:pt>
    <dgm:pt modelId="{2D917C94-B468-4769-B1F2-E7C6B18C5609}" cxnId="{6E33B1AB-DCEE-40CC-9AF1-E63E149CBC1A}" type="parTrans">
      <dgm:prSet/>
      <dgm:spPr/>
      <dgm:t>
        <a:bodyPr/>
        <a:lstStyle/>
        <a:p>
          <a:endParaRPr lang="zh-CN" altLang="en-US"/>
        </a:p>
      </dgm:t>
    </dgm:pt>
    <dgm:pt modelId="{B2E54916-6BD7-43CB-BF58-DDE7492E78F2}" cxnId="{6E33B1AB-DCEE-40CC-9AF1-E63E149CBC1A}" type="sibTrans">
      <dgm:prSet/>
      <dgm:spPr/>
      <dgm:t>
        <a:bodyPr/>
        <a:lstStyle/>
        <a:p>
          <a:endParaRPr lang="zh-CN" altLang="en-US"/>
        </a:p>
      </dgm:t>
    </dgm:pt>
    <dgm:pt modelId="{F7470F9D-90FA-40B3-BC1C-C1E21565536D}">
      <dgm:prSet/>
      <dgm:spPr>
        <a:xfrm>
          <a:off x="689983" y="3291551"/>
          <a:ext cx="4594359" cy="411319"/>
        </a:xfrm>
        <a:solidFill>
          <a:srgbClr val="DC1B5C"/>
        </a:solidFill>
        <a:ln>
          <a:noFill/>
        </a:ln>
      </dgm:spPr>
      <dgm:t>
        <a:bodyPr/>
        <a:lstStyle/>
        <a:p>
          <a:pPr rtl="0"/>
          <a:r>
            <a:rPr lang="en-US" altLang="zh-CN" dirty="0">
              <a:solidFill>
                <a:schemeClr val="bg1"/>
              </a:solidFill>
              <a:latin typeface="Calibri" panose="020F0502020204030204"/>
              <a:ea typeface="宋体" panose="02010600030101010101" pitchFamily="2" charset="-122"/>
              <a:cs typeface="+mn-cs"/>
            </a:rPr>
            <a:t>Invoices</a:t>
          </a:r>
          <a:endParaRPr lang="zh-CN" altLang="en-US" dirty="0">
            <a:solidFill>
              <a:schemeClr val="bg1"/>
            </a:solidFill>
            <a:latin typeface="Calibri" panose="020F0502020204030204"/>
            <a:ea typeface="宋体" panose="02010600030101010101" pitchFamily="2" charset="-122"/>
            <a:cs typeface="+mn-cs"/>
          </a:endParaRPr>
        </a:p>
      </dgm:t>
    </dgm:pt>
    <dgm:pt modelId="{F7DA81B1-AA61-4F7C-B79B-B1FD87F0671F}" cxnId="{CAA4B5D1-C71A-457A-80E7-5FB462F103F3}" type="parTrans">
      <dgm:prSet/>
      <dgm:spPr/>
      <dgm:t>
        <a:bodyPr/>
        <a:lstStyle/>
        <a:p>
          <a:endParaRPr lang="zh-CN" altLang="en-US"/>
        </a:p>
      </dgm:t>
    </dgm:pt>
    <dgm:pt modelId="{83D51FC3-B7E0-44FE-AA9C-E13506A51751}" cxnId="{CAA4B5D1-C71A-457A-80E7-5FB462F103F3}" type="sibTrans">
      <dgm:prSet/>
      <dgm:spPr/>
      <dgm:t>
        <a:bodyPr/>
        <a:lstStyle/>
        <a:p>
          <a:endParaRPr lang="zh-CN" altLang="en-US"/>
        </a:p>
      </dgm:t>
    </dgm:pt>
    <dgm:pt modelId="{425C97EC-BE3B-42CC-89B6-A35B8E0D0325}">
      <dgm:prSet/>
      <dgm:spPr>
        <a:xfrm>
          <a:off x="317496" y="3908893"/>
          <a:ext cx="4966846" cy="411319"/>
        </a:xfrm>
        <a:solidFill>
          <a:srgbClr val="00ADF5"/>
        </a:solidFill>
        <a:ln>
          <a:noFill/>
        </a:ln>
      </dgm:spPr>
      <dgm:t>
        <a:bodyPr/>
        <a:lstStyle/>
        <a:p>
          <a:pPr rtl="0"/>
          <a:r>
            <a:rPr lang="en-US" dirty="0">
              <a:solidFill>
                <a:schemeClr val="bg1"/>
              </a:solidFill>
              <a:latin typeface="Calibri" panose="020F0502020204030204"/>
              <a:ea typeface="+mn-ea"/>
              <a:cs typeface="+mn-cs"/>
            </a:rPr>
            <a:t>Digital files</a:t>
          </a:r>
          <a:endParaRPr lang="zh-CN" altLang="en-US" dirty="0">
            <a:solidFill>
              <a:schemeClr val="bg1"/>
            </a:solidFill>
            <a:latin typeface="Calibri" panose="020F0502020204030204"/>
            <a:ea typeface="宋体" panose="02010600030101010101" pitchFamily="2" charset="-122"/>
            <a:cs typeface="+mn-cs"/>
          </a:endParaRPr>
        </a:p>
      </dgm:t>
    </dgm:pt>
    <dgm:pt modelId="{76877112-55D4-4570-8552-EBF75BB96C01}" cxnId="{ADA4E592-5FC4-4B91-ABB6-82F07EF005E5}" type="parTrans">
      <dgm:prSet/>
      <dgm:spPr/>
      <dgm:t>
        <a:bodyPr/>
        <a:lstStyle/>
        <a:p>
          <a:endParaRPr lang="zh-CN" altLang="en-US"/>
        </a:p>
      </dgm:t>
    </dgm:pt>
    <dgm:pt modelId="{E9655FFD-2557-4340-87D2-224D7A84EB1A}" cxnId="{ADA4E592-5FC4-4B91-ABB6-82F07EF005E5}" type="sibTrans">
      <dgm:prSet/>
      <dgm:spPr/>
      <dgm:t>
        <a:bodyPr/>
        <a:lstStyle/>
        <a:p>
          <a:endParaRPr lang="zh-CN" altLang="en-US"/>
        </a:p>
      </dgm:t>
    </dgm:pt>
    <dgm:pt modelId="{27A5B890-E304-49E4-B8D9-728D3B7B06E4}">
      <dgm:prSet/>
      <dgm:spPr>
        <a:xfrm>
          <a:off x="317496" y="3908893"/>
          <a:ext cx="4966846" cy="411319"/>
        </a:xfrm>
        <a:solidFill>
          <a:srgbClr val="10CDD9"/>
        </a:solidFill>
        <a:ln>
          <a:noFill/>
        </a:ln>
      </dgm:spPr>
      <dgm:t>
        <a:bodyPr/>
        <a:lstStyle/>
        <a:p>
          <a:pPr rtl="0"/>
          <a:r>
            <a:rPr lang="en-US" altLang="zh-CN" dirty="0">
              <a:solidFill>
                <a:schemeClr val="bg1"/>
              </a:solidFill>
              <a:latin typeface="Calibri" panose="020F0502020204030204"/>
              <a:ea typeface="宋体" panose="02010600030101010101" pitchFamily="2" charset="-122"/>
              <a:cs typeface="+mn-cs"/>
            </a:rPr>
            <a:t>Order</a:t>
          </a:r>
          <a:r>
            <a:rPr lang="zh-CN" altLang="en-US" dirty="0">
              <a:solidFill>
                <a:schemeClr val="bg1"/>
              </a:solidFill>
              <a:latin typeface="Calibri" panose="020F0502020204030204"/>
              <a:ea typeface="宋体" panose="02010600030101010101" pitchFamily="2" charset="-122"/>
              <a:cs typeface="+mn-cs"/>
            </a:rPr>
            <a:t> </a:t>
          </a:r>
          <a:r>
            <a:rPr lang="en-US" altLang="zh-CN" dirty="0">
              <a:solidFill>
                <a:schemeClr val="bg1"/>
              </a:solidFill>
              <a:latin typeface="Calibri" panose="020F0502020204030204"/>
              <a:ea typeface="宋体" panose="02010600030101010101" pitchFamily="2" charset="-122"/>
              <a:cs typeface="+mn-cs"/>
            </a:rPr>
            <a:t>lines</a:t>
          </a:r>
          <a:endParaRPr lang="zh-CN" altLang="en-US" dirty="0">
            <a:solidFill>
              <a:schemeClr val="bg1"/>
            </a:solidFill>
            <a:latin typeface="Calibri" panose="020F0502020204030204"/>
            <a:ea typeface="宋体" panose="02010600030101010101" pitchFamily="2" charset="-122"/>
            <a:cs typeface="+mn-cs"/>
          </a:endParaRPr>
        </a:p>
      </dgm:t>
    </dgm:pt>
    <dgm:pt modelId="{EBD831FA-E55B-42ED-8AB7-4AA7388E14B4}" cxnId="{ACC0AFB8-6B41-4B1B-A3B7-E113FD9ED66A}" type="parTrans">
      <dgm:prSet/>
      <dgm:spPr/>
      <dgm:t>
        <a:bodyPr/>
        <a:lstStyle/>
        <a:p>
          <a:endParaRPr lang="zh-CN" altLang="en-US"/>
        </a:p>
      </dgm:t>
    </dgm:pt>
    <dgm:pt modelId="{AF6BFDF4-3516-4A61-A24B-BCF0489D38C1}" cxnId="{ACC0AFB8-6B41-4B1B-A3B7-E113FD9ED66A}" type="sibTrans">
      <dgm:prSet/>
      <dgm:spPr/>
      <dgm:t>
        <a:bodyPr/>
        <a:lstStyle/>
        <a:p>
          <a:endParaRPr lang="zh-CN" altLang="en-US"/>
        </a:p>
      </dgm:t>
    </dgm:pt>
    <dgm:pt modelId="{ECD5042D-9803-1941-8B3F-9652E0E8DC53}">
      <dgm:prSet/>
      <dgm:spPr>
        <a:xfrm>
          <a:off x="317496" y="3908893"/>
          <a:ext cx="4966846" cy="411319"/>
        </a:xfrm>
        <a:solidFill>
          <a:srgbClr val="10CDD9"/>
        </a:solidFill>
        <a:ln>
          <a:noFill/>
        </a:ln>
      </dgm:spPr>
      <dgm:t>
        <a:bodyPr/>
        <a:lstStyle/>
        <a:p>
          <a:r>
            <a:rPr lang="en-US" altLang="zh-CN" dirty="0"/>
            <a:t>Vendors</a:t>
          </a:r>
          <a:endParaRPr lang="zh-CN" altLang="en-US" dirty="0"/>
        </a:p>
      </dgm:t>
    </dgm:pt>
    <dgm:pt modelId="{B5CA0FDA-21B5-8648-B163-523F43D4232B}" cxnId="{E82B1C03-7D48-A046-93B7-96FDBA85ADE4}" type="parTrans">
      <dgm:prSet/>
      <dgm:spPr/>
      <dgm:t>
        <a:bodyPr/>
        <a:lstStyle/>
        <a:p>
          <a:endParaRPr lang="zh-CN" altLang="en-US"/>
        </a:p>
      </dgm:t>
    </dgm:pt>
    <dgm:pt modelId="{913D882B-9B51-DB41-9B5F-72685E8B515C}" cxnId="{E82B1C03-7D48-A046-93B7-96FDBA85ADE4}" type="sibTrans">
      <dgm:prSet/>
      <dgm:spPr/>
      <dgm:t>
        <a:bodyPr/>
        <a:lstStyle/>
        <a:p>
          <a:endParaRPr lang="zh-CN" altLang="en-US"/>
        </a:p>
      </dgm:t>
    </dgm:pt>
    <dgm:pt modelId="{F435B39E-4850-47AE-AA27-1455DA0111D3}" type="pres">
      <dgm:prSet presAssocID="{77CFE42A-BD49-4D55-BABF-537652209C27}" presName="Name0" presStyleCnt="0">
        <dgm:presLayoutVars>
          <dgm:chMax val="7"/>
          <dgm:chPref val="7"/>
          <dgm:dir/>
        </dgm:presLayoutVars>
      </dgm:prSet>
      <dgm:spPr/>
      <dgm:t>
        <a:bodyPr/>
        <a:lstStyle/>
        <a:p>
          <a:endParaRPr lang="zh-CN" altLang="en-US"/>
        </a:p>
      </dgm:t>
    </dgm:pt>
    <dgm:pt modelId="{FFAD2531-95E7-485F-B124-7BAAFF0187E0}" type="pres">
      <dgm:prSet presAssocID="{77CFE42A-BD49-4D55-BABF-537652209C27}" presName="Name1" presStyleCnt="0"/>
      <dgm:spPr/>
    </dgm:pt>
    <dgm:pt modelId="{36E835A2-D287-44B7-9004-2AE0524BB5AE}" type="pres">
      <dgm:prSet presAssocID="{77CFE42A-BD49-4D55-BABF-537652209C27}" presName="cycle" presStyleCnt="0"/>
      <dgm:spPr/>
    </dgm:pt>
    <dgm:pt modelId="{2AB38F34-4E01-4CBA-849C-352B945424DC}" type="pres">
      <dgm:prSet presAssocID="{77CFE42A-BD49-4D55-BABF-537652209C27}" presName="srcNode" presStyleLbl="node1" presStyleIdx="0" presStyleCnt="7"/>
      <dgm:spPr/>
    </dgm:pt>
    <dgm:pt modelId="{C095B9F2-D53C-41D9-9B8D-E802456BCDE1}" type="pres">
      <dgm:prSet presAssocID="{77CFE42A-BD49-4D55-BABF-537652209C27}" presName="conn" presStyleLbl="parChTrans1D2" presStyleIdx="0" presStyleCnt="1"/>
      <dgm:spPr>
        <a:prstGeom prst="blockArc">
          <a:avLst>
            <a:gd name="adj1" fmla="val 18900000"/>
            <a:gd name="adj2" fmla="val 2700000"/>
            <a:gd name="adj3" fmla="val 354"/>
          </a:avLst>
        </a:prstGeom>
      </dgm:spPr>
      <dgm:t>
        <a:bodyPr/>
        <a:lstStyle/>
        <a:p>
          <a:endParaRPr lang="zh-CN" altLang="en-US"/>
        </a:p>
      </dgm:t>
    </dgm:pt>
    <dgm:pt modelId="{C0C67727-019F-4380-8B86-B05FA81B2DD3}" type="pres">
      <dgm:prSet presAssocID="{77CFE42A-BD49-4D55-BABF-537652209C27}" presName="extraNode" presStyleLbl="node1" presStyleIdx="0" presStyleCnt="7"/>
      <dgm:spPr/>
    </dgm:pt>
    <dgm:pt modelId="{B2E6BD53-62B5-4E62-AC38-8DF44868B1B4}" type="pres">
      <dgm:prSet presAssocID="{77CFE42A-BD49-4D55-BABF-537652209C27}" presName="dstNode" presStyleLbl="node1" presStyleIdx="0" presStyleCnt="7"/>
      <dgm:spPr/>
    </dgm:pt>
    <dgm:pt modelId="{97FAFF3E-D1BA-4773-B6F4-D764759BC8CF}" type="pres">
      <dgm:prSet presAssocID="{C014D644-A925-4DFE-A38D-08A54F714A3C}" presName="text_1" presStyleLbl="node1" presStyleIdx="0" presStyleCnt="7">
        <dgm:presLayoutVars>
          <dgm:bulletEnabled val="1"/>
        </dgm:presLayoutVars>
      </dgm:prSet>
      <dgm:spPr>
        <a:prstGeom prst="rect">
          <a:avLst/>
        </a:prstGeom>
      </dgm:spPr>
      <dgm:t>
        <a:bodyPr/>
        <a:lstStyle/>
        <a:p>
          <a:endParaRPr lang="zh-CN" altLang="en-US"/>
        </a:p>
      </dgm:t>
    </dgm:pt>
    <dgm:pt modelId="{FE0934BD-D474-4506-917E-CDE43F33515F}" type="pres">
      <dgm:prSet presAssocID="{C014D644-A925-4DFE-A38D-08A54F714A3C}" presName="accent_1" presStyleCnt="0"/>
      <dgm:spPr/>
    </dgm:pt>
    <dgm:pt modelId="{74E588D1-BE4D-4157-86AC-A180D5A4A09F}" type="pres">
      <dgm:prSet presAssocID="{C014D644-A925-4DFE-A38D-08A54F714A3C}" presName="accentRepeatNode" presStyleLbl="solidFgAcc1" presStyleIdx="0" presStyleCnt="7"/>
      <dgm:spPr>
        <a:xfrm>
          <a:off x="60421" y="154335"/>
          <a:ext cx="514149" cy="514149"/>
        </a:xfrm>
        <a:prstGeom prst="ellipse">
          <a:avLst/>
        </a:prstGeom>
        <a:solidFill>
          <a:srgbClr val="0070C0"/>
        </a:solidFill>
        <a:ln>
          <a:noFill/>
        </a:ln>
      </dgm:spPr>
    </dgm:pt>
    <dgm:pt modelId="{BEC0B8A4-05A2-4B2A-853F-BA348786A739}" type="pres">
      <dgm:prSet presAssocID="{9E5F5E41-3984-4052-B6E9-57D4399C028B}" presName="text_2" presStyleLbl="node1" presStyleIdx="1" presStyleCnt="7" custLinFactNeighborX="-462" custLinFactNeighborY="5038">
        <dgm:presLayoutVars>
          <dgm:bulletEnabled val="1"/>
        </dgm:presLayoutVars>
      </dgm:prSet>
      <dgm:spPr>
        <a:prstGeom prst="rect">
          <a:avLst/>
        </a:prstGeom>
      </dgm:spPr>
      <dgm:t>
        <a:bodyPr/>
        <a:lstStyle/>
        <a:p>
          <a:endParaRPr lang="zh-CN" altLang="en-US"/>
        </a:p>
      </dgm:t>
    </dgm:pt>
    <dgm:pt modelId="{A629C35E-A48F-481D-AA9E-309EC2866D69}" type="pres">
      <dgm:prSet presAssocID="{9E5F5E41-3984-4052-B6E9-57D4399C028B}" presName="accent_2" presStyleCnt="0"/>
      <dgm:spPr/>
    </dgm:pt>
    <dgm:pt modelId="{B0AEDBDF-C2E3-4635-B1AE-76C3FB43B699}" type="pres">
      <dgm:prSet presAssocID="{9E5F5E41-3984-4052-B6E9-57D4399C028B}" presName="accentRepeatNode" presStyleLbl="solidFgAcc1" presStyleIdx="1" presStyleCnt="7"/>
      <dgm:spPr>
        <a:xfrm>
          <a:off x="637029" y="1388565"/>
          <a:ext cx="514149" cy="514149"/>
        </a:xfrm>
        <a:prstGeom prst="ellipse">
          <a:avLst/>
        </a:prstGeom>
        <a:solidFill>
          <a:srgbClr val="30ADB8"/>
        </a:solidFill>
        <a:ln>
          <a:noFill/>
        </a:ln>
      </dgm:spPr>
    </dgm:pt>
    <dgm:pt modelId="{11E7A384-8C32-BD43-A5F1-7B541BEEA1CB}" type="pres">
      <dgm:prSet presAssocID="{425C97EC-BE3B-42CC-89B6-A35B8E0D0325}" presName="text_3" presStyleLbl="node1" presStyleIdx="2" presStyleCnt="7">
        <dgm:presLayoutVars>
          <dgm:bulletEnabled val="1"/>
        </dgm:presLayoutVars>
      </dgm:prSet>
      <dgm:spPr/>
      <dgm:t>
        <a:bodyPr/>
        <a:lstStyle/>
        <a:p>
          <a:endParaRPr lang="zh-CN" altLang="en-US"/>
        </a:p>
      </dgm:t>
    </dgm:pt>
    <dgm:pt modelId="{8B4A4630-4B69-B045-9B30-5C8A343B425B}" type="pres">
      <dgm:prSet presAssocID="{425C97EC-BE3B-42CC-89B6-A35B8E0D0325}" presName="accent_3" presStyleCnt="0"/>
      <dgm:spPr/>
    </dgm:pt>
    <dgm:pt modelId="{54C5997A-FAFE-47CA-9540-B3D6873497B4}" type="pres">
      <dgm:prSet presAssocID="{425C97EC-BE3B-42CC-89B6-A35B8E0D0325}" presName="accentRepeatNode" presStyleLbl="solidFgAcc1" presStyleIdx="2" presStyleCnt="7"/>
      <dgm:spPr>
        <a:xfrm>
          <a:off x="60421" y="3857478"/>
          <a:ext cx="514149" cy="514149"/>
        </a:xfrm>
        <a:prstGeom prst="ellipse">
          <a:avLst/>
        </a:prstGeom>
        <a:solidFill>
          <a:srgbClr val="00ADF5"/>
        </a:solidFill>
        <a:ln>
          <a:noFill/>
        </a:ln>
      </dgm:spPr>
    </dgm:pt>
    <dgm:pt modelId="{AD9628CE-3245-094D-9B71-6CEB4A4EC5EA}" type="pres">
      <dgm:prSet presAssocID="{D3B17E38-DB6D-48EF-9F40-1C32162DA4BC}" presName="text_4" presStyleLbl="node1" presStyleIdx="3" presStyleCnt="7">
        <dgm:presLayoutVars>
          <dgm:bulletEnabled val="1"/>
        </dgm:presLayoutVars>
      </dgm:prSet>
      <dgm:spPr/>
      <dgm:t>
        <a:bodyPr/>
        <a:lstStyle/>
        <a:p>
          <a:endParaRPr lang="zh-CN" altLang="en-US"/>
        </a:p>
      </dgm:t>
    </dgm:pt>
    <dgm:pt modelId="{7B66F376-F6EC-FB4B-B378-5A8BD041B9B7}" type="pres">
      <dgm:prSet presAssocID="{D3B17E38-DB6D-48EF-9F40-1C32162DA4BC}" presName="accent_4" presStyleCnt="0"/>
      <dgm:spPr/>
    </dgm:pt>
    <dgm:pt modelId="{6A36F219-6C96-4352-BDAF-EF4D5D3A3D23}" type="pres">
      <dgm:prSet presAssocID="{D3B17E38-DB6D-48EF-9F40-1C32162DA4BC}" presName="accentRepeatNode" presStyleLbl="solidFgAcc1" presStyleIdx="3" presStyleCnt="7" custLinFactNeighborX="2975" custLinFactNeighborY="868"/>
      <dgm:spPr>
        <a:xfrm>
          <a:off x="702203" y="2005906"/>
          <a:ext cx="514149" cy="514149"/>
        </a:xfrm>
        <a:prstGeom prst="ellipse">
          <a:avLst/>
        </a:prstGeom>
        <a:solidFill>
          <a:srgbClr val="30ADB8"/>
        </a:solidFill>
        <a:ln>
          <a:noFill/>
        </a:ln>
      </dgm:spPr>
    </dgm:pt>
    <dgm:pt modelId="{151C5F31-2395-0848-A7D6-E05DD772E0C5}" type="pres">
      <dgm:prSet presAssocID="{F7470F9D-90FA-40B3-BC1C-C1E21565536D}" presName="text_5" presStyleLbl="node1" presStyleIdx="4" presStyleCnt="7">
        <dgm:presLayoutVars>
          <dgm:bulletEnabled val="1"/>
        </dgm:presLayoutVars>
      </dgm:prSet>
      <dgm:spPr/>
      <dgm:t>
        <a:bodyPr/>
        <a:lstStyle/>
        <a:p>
          <a:endParaRPr lang="zh-CN" altLang="en-US"/>
        </a:p>
      </dgm:t>
    </dgm:pt>
    <dgm:pt modelId="{AD9B5995-7D75-0246-A326-F513B7723F63}" type="pres">
      <dgm:prSet presAssocID="{F7470F9D-90FA-40B3-BC1C-C1E21565536D}" presName="accent_5" presStyleCnt="0"/>
      <dgm:spPr/>
    </dgm:pt>
    <dgm:pt modelId="{FC136AB3-8396-4658-BFE1-6C47BEB2FC99}" type="pres">
      <dgm:prSet presAssocID="{F7470F9D-90FA-40B3-BC1C-C1E21565536D}" presName="accentRepeatNode" presStyleLbl="solidFgAcc1" presStyleIdx="4" presStyleCnt="7"/>
      <dgm:spPr>
        <a:xfrm>
          <a:off x="432908" y="3240136"/>
          <a:ext cx="514149" cy="514149"/>
        </a:xfrm>
        <a:prstGeom prst="ellipse">
          <a:avLst/>
        </a:prstGeom>
        <a:solidFill>
          <a:srgbClr val="DC1B5C"/>
        </a:solidFill>
        <a:ln>
          <a:noFill/>
        </a:ln>
      </dgm:spPr>
    </dgm:pt>
    <dgm:pt modelId="{EE51CD13-15B9-3C47-8AEC-9A5A5F324E85}" type="pres">
      <dgm:prSet presAssocID="{27A5B890-E304-49E4-B8D9-728D3B7B06E4}" presName="text_6" presStyleLbl="node1" presStyleIdx="5" presStyleCnt="7">
        <dgm:presLayoutVars>
          <dgm:bulletEnabled val="1"/>
        </dgm:presLayoutVars>
      </dgm:prSet>
      <dgm:spPr/>
      <dgm:t>
        <a:bodyPr/>
        <a:lstStyle/>
        <a:p>
          <a:endParaRPr lang="zh-CN" altLang="en-US"/>
        </a:p>
      </dgm:t>
    </dgm:pt>
    <dgm:pt modelId="{03EB6802-4988-9641-9264-DDC41E1A1B59}" type="pres">
      <dgm:prSet presAssocID="{27A5B890-E304-49E4-B8D9-728D3B7B06E4}" presName="accent_6" presStyleCnt="0"/>
      <dgm:spPr/>
    </dgm:pt>
    <dgm:pt modelId="{154FE7D3-FD24-4C36-8279-3FA44A29AED3}" type="pres">
      <dgm:prSet presAssocID="{27A5B890-E304-49E4-B8D9-728D3B7B06E4}" presName="accentRepeatNode" presStyleLbl="solidFgAcc1" presStyleIdx="5" presStyleCnt="7"/>
      <dgm:spPr>
        <a:solidFill>
          <a:srgbClr val="10CDD9"/>
        </a:solidFill>
        <a:ln>
          <a:noFill/>
        </a:ln>
      </dgm:spPr>
    </dgm:pt>
    <dgm:pt modelId="{215A8FBB-94BF-024C-A52B-C8A947FDEBD5}" type="pres">
      <dgm:prSet presAssocID="{ECD5042D-9803-1941-8B3F-9652E0E8DC53}" presName="text_7" presStyleLbl="node1" presStyleIdx="6" presStyleCnt="7">
        <dgm:presLayoutVars>
          <dgm:bulletEnabled val="1"/>
        </dgm:presLayoutVars>
      </dgm:prSet>
      <dgm:spPr/>
      <dgm:t>
        <a:bodyPr/>
        <a:lstStyle/>
        <a:p>
          <a:endParaRPr lang="zh-CN" altLang="en-US"/>
        </a:p>
      </dgm:t>
    </dgm:pt>
    <dgm:pt modelId="{A89C1338-16D1-2C44-9B9F-6ECC06EB02C9}" type="pres">
      <dgm:prSet presAssocID="{ECD5042D-9803-1941-8B3F-9652E0E8DC53}" presName="accent_7" presStyleCnt="0"/>
      <dgm:spPr/>
    </dgm:pt>
    <dgm:pt modelId="{7AD6BDF6-61E9-F146-BD3B-244428A4C824}" type="pres">
      <dgm:prSet presAssocID="{ECD5042D-9803-1941-8B3F-9652E0E8DC53}" presName="accentRepeatNode" presStyleLbl="solidFgAcc1" presStyleIdx="6" presStyleCnt="7"/>
      <dgm:spPr/>
    </dgm:pt>
  </dgm:ptLst>
  <dgm:cxnLst>
    <dgm:cxn modelId="{0682CA13-17B8-1B42-8016-6F65327EE786}" type="presOf" srcId="{ECD5042D-9803-1941-8B3F-9652E0E8DC53}" destId="{215A8FBB-94BF-024C-A52B-C8A947FDEBD5}" srcOrd="0" destOrd="0" presId="urn:microsoft.com/office/officeart/2008/layout/VerticalCurvedList#1"/>
    <dgm:cxn modelId="{ADA4E592-5FC4-4B91-ABB6-82F07EF005E5}" srcId="{77CFE42A-BD49-4D55-BABF-537652209C27}" destId="{425C97EC-BE3B-42CC-89B6-A35B8E0D0325}" srcOrd="2" destOrd="0" parTransId="{76877112-55D4-4570-8552-EBF75BB96C01}" sibTransId="{E9655FFD-2557-4340-87D2-224D7A84EB1A}"/>
    <dgm:cxn modelId="{E75AA766-1346-304D-9E1F-99E8CF7B1676}" type="presOf" srcId="{9E5F5E41-3984-4052-B6E9-57D4399C028B}" destId="{BEC0B8A4-05A2-4B2A-853F-BA348786A739}" srcOrd="0" destOrd="0" presId="urn:microsoft.com/office/officeart/2008/layout/VerticalCurvedList#1"/>
    <dgm:cxn modelId="{06AB240D-F457-604F-8D67-CD762FA28F2F}" type="presOf" srcId="{D3B17E38-DB6D-48EF-9F40-1C32162DA4BC}" destId="{AD9628CE-3245-094D-9B71-6CEB4A4EC5EA}" srcOrd="0" destOrd="0" presId="urn:microsoft.com/office/officeart/2008/layout/VerticalCurvedList#1"/>
    <dgm:cxn modelId="{ACC0AFB8-6B41-4B1B-A3B7-E113FD9ED66A}" srcId="{77CFE42A-BD49-4D55-BABF-537652209C27}" destId="{27A5B890-E304-49E4-B8D9-728D3B7B06E4}" srcOrd="5" destOrd="0" parTransId="{EBD831FA-E55B-42ED-8AB7-4AA7388E14B4}" sibTransId="{AF6BFDF4-3516-4A61-A24B-BCF0489D38C1}"/>
    <dgm:cxn modelId="{5A2B97AD-D650-584B-AAB0-117C50030E25}" type="presOf" srcId="{425C97EC-BE3B-42CC-89B6-A35B8E0D0325}" destId="{11E7A384-8C32-BD43-A5F1-7B541BEEA1CB}" srcOrd="0" destOrd="0" presId="urn:microsoft.com/office/officeart/2008/layout/VerticalCurvedList#1"/>
    <dgm:cxn modelId="{7B1E3ED2-7898-654D-8D06-0CE219A4AC41}" type="presOf" srcId="{C014D644-A925-4DFE-A38D-08A54F714A3C}" destId="{97FAFF3E-D1BA-4773-B6F4-D764759BC8CF}" srcOrd="0" destOrd="0" presId="urn:microsoft.com/office/officeart/2008/layout/VerticalCurvedList#1"/>
    <dgm:cxn modelId="{E82B1C03-7D48-A046-93B7-96FDBA85ADE4}" srcId="{77CFE42A-BD49-4D55-BABF-537652209C27}" destId="{ECD5042D-9803-1941-8B3F-9652E0E8DC53}" srcOrd="6" destOrd="0" parTransId="{B5CA0FDA-21B5-8648-B163-523F43D4232B}" sibTransId="{913D882B-9B51-DB41-9B5F-72685E8B515C}"/>
    <dgm:cxn modelId="{49CD4488-8A3E-8649-97C0-FE83364D7245}" type="presOf" srcId="{27A5B890-E304-49E4-B8D9-728D3B7B06E4}" destId="{EE51CD13-15B9-3C47-8AEC-9A5A5F324E85}" srcOrd="0" destOrd="0" presId="urn:microsoft.com/office/officeart/2008/layout/VerticalCurvedList#1"/>
    <dgm:cxn modelId="{CAA4B5D1-C71A-457A-80E7-5FB462F103F3}" srcId="{77CFE42A-BD49-4D55-BABF-537652209C27}" destId="{F7470F9D-90FA-40B3-BC1C-C1E21565536D}" srcOrd="4" destOrd="0" parTransId="{F7DA81B1-AA61-4F7C-B79B-B1FD87F0671F}" sibTransId="{83D51FC3-B7E0-44FE-AA9C-E13506A51751}"/>
    <dgm:cxn modelId="{3C79FC7D-D765-F747-B158-6E0F6C18A561}" type="presOf" srcId="{19BF1FCF-0E10-4142-94E7-4D29D525FDC7}" destId="{C095B9F2-D53C-41D9-9B8D-E802456BCDE1}" srcOrd="0" destOrd="0" presId="urn:microsoft.com/office/officeart/2008/layout/VerticalCurvedList#1"/>
    <dgm:cxn modelId="{854F8B19-A811-47AA-9241-89D80DDA8753}" srcId="{77CFE42A-BD49-4D55-BABF-537652209C27}" destId="{C014D644-A925-4DFE-A38D-08A54F714A3C}" srcOrd="0" destOrd="0" parTransId="{8607378F-7243-4DB8-8133-85FCC1B81875}" sibTransId="{19BF1FCF-0E10-4142-94E7-4D29D525FDC7}"/>
    <dgm:cxn modelId="{6E33B1AB-DCEE-40CC-9AF1-E63E149CBC1A}" srcId="{77CFE42A-BD49-4D55-BABF-537652209C27}" destId="{D3B17E38-DB6D-48EF-9F40-1C32162DA4BC}" srcOrd="3" destOrd="0" parTransId="{2D917C94-B468-4769-B1F2-E7C6B18C5609}" sibTransId="{B2E54916-6BD7-43CB-BF58-DDE7492E78F2}"/>
    <dgm:cxn modelId="{9B37473B-A5EA-1A46-95F5-7D7AC3FA3BB7}" type="presOf" srcId="{77CFE42A-BD49-4D55-BABF-537652209C27}" destId="{F435B39E-4850-47AE-AA27-1455DA0111D3}" srcOrd="0" destOrd="0" presId="urn:microsoft.com/office/officeart/2008/layout/VerticalCurvedList#1"/>
    <dgm:cxn modelId="{6FCB8A08-EA48-7A4F-95A9-6101816A9629}" type="presOf" srcId="{F7470F9D-90FA-40B3-BC1C-C1E21565536D}" destId="{151C5F31-2395-0848-A7D6-E05DD772E0C5}" srcOrd="0" destOrd="0" presId="urn:microsoft.com/office/officeart/2008/layout/VerticalCurvedList#1"/>
    <dgm:cxn modelId="{AD5F3997-6761-4BA1-AF66-9CBA3C8D1393}" srcId="{77CFE42A-BD49-4D55-BABF-537652209C27}" destId="{9E5F5E41-3984-4052-B6E9-57D4399C028B}" srcOrd="1" destOrd="0" parTransId="{22E1426B-9A03-4A23-9809-55D9D037CBEE}" sibTransId="{8E99AD17-2EE2-4334-9644-4C52739D9952}"/>
    <dgm:cxn modelId="{2EA0FEE8-483D-944F-A3A8-294560B60669}" type="presParOf" srcId="{F435B39E-4850-47AE-AA27-1455DA0111D3}" destId="{FFAD2531-95E7-485F-B124-7BAAFF0187E0}" srcOrd="0" destOrd="0" presId="urn:microsoft.com/office/officeart/2008/layout/VerticalCurvedList#1"/>
    <dgm:cxn modelId="{FC631EDB-21D2-5B42-8E02-6D99ACB86A08}" type="presParOf" srcId="{FFAD2531-95E7-485F-B124-7BAAFF0187E0}" destId="{36E835A2-D287-44B7-9004-2AE0524BB5AE}" srcOrd="0" destOrd="0" presId="urn:microsoft.com/office/officeart/2008/layout/VerticalCurvedList#1"/>
    <dgm:cxn modelId="{39B33423-B856-AE4F-8684-31D2BC4DCDC8}" type="presParOf" srcId="{36E835A2-D287-44B7-9004-2AE0524BB5AE}" destId="{2AB38F34-4E01-4CBA-849C-352B945424DC}" srcOrd="0" destOrd="0" presId="urn:microsoft.com/office/officeart/2008/layout/VerticalCurvedList#1"/>
    <dgm:cxn modelId="{FAE9F834-CD1C-6E4D-8AEA-73C8D8212645}" type="presParOf" srcId="{36E835A2-D287-44B7-9004-2AE0524BB5AE}" destId="{C095B9F2-D53C-41D9-9B8D-E802456BCDE1}" srcOrd="1" destOrd="0" presId="urn:microsoft.com/office/officeart/2008/layout/VerticalCurvedList#1"/>
    <dgm:cxn modelId="{F142E4AF-A515-574C-B17A-0DC2F29DEE36}" type="presParOf" srcId="{36E835A2-D287-44B7-9004-2AE0524BB5AE}" destId="{C0C67727-019F-4380-8B86-B05FA81B2DD3}" srcOrd="2" destOrd="0" presId="urn:microsoft.com/office/officeart/2008/layout/VerticalCurvedList#1"/>
    <dgm:cxn modelId="{66CB907F-A40D-0E48-8CAF-260E0F006EA4}" type="presParOf" srcId="{36E835A2-D287-44B7-9004-2AE0524BB5AE}" destId="{B2E6BD53-62B5-4E62-AC38-8DF44868B1B4}" srcOrd="3" destOrd="0" presId="urn:microsoft.com/office/officeart/2008/layout/VerticalCurvedList#1"/>
    <dgm:cxn modelId="{60C2B1DA-B563-F546-B1C0-B2D908D01A99}" type="presParOf" srcId="{FFAD2531-95E7-485F-B124-7BAAFF0187E0}" destId="{97FAFF3E-D1BA-4773-B6F4-D764759BC8CF}" srcOrd="1" destOrd="0" presId="urn:microsoft.com/office/officeart/2008/layout/VerticalCurvedList#1"/>
    <dgm:cxn modelId="{BADE7D7E-F980-D54C-9E4F-7EC9D658E9CD}" type="presParOf" srcId="{FFAD2531-95E7-485F-B124-7BAAFF0187E0}" destId="{FE0934BD-D474-4506-917E-CDE43F33515F}" srcOrd="2" destOrd="0" presId="urn:microsoft.com/office/officeart/2008/layout/VerticalCurvedList#1"/>
    <dgm:cxn modelId="{92A83AB1-1D80-5F4C-88D8-58B440D2BDB1}" type="presParOf" srcId="{FE0934BD-D474-4506-917E-CDE43F33515F}" destId="{74E588D1-BE4D-4157-86AC-A180D5A4A09F}" srcOrd="0" destOrd="0" presId="urn:microsoft.com/office/officeart/2008/layout/VerticalCurvedList#1"/>
    <dgm:cxn modelId="{CBB2A8FA-1FBF-AF48-A2D1-B51B4381D175}" type="presParOf" srcId="{FFAD2531-95E7-485F-B124-7BAAFF0187E0}" destId="{BEC0B8A4-05A2-4B2A-853F-BA348786A739}" srcOrd="3" destOrd="0" presId="urn:microsoft.com/office/officeart/2008/layout/VerticalCurvedList#1"/>
    <dgm:cxn modelId="{C2DA909F-86ED-674D-80CE-665EBE7674AD}" type="presParOf" srcId="{FFAD2531-95E7-485F-B124-7BAAFF0187E0}" destId="{A629C35E-A48F-481D-AA9E-309EC2866D69}" srcOrd="4" destOrd="0" presId="urn:microsoft.com/office/officeart/2008/layout/VerticalCurvedList#1"/>
    <dgm:cxn modelId="{F18F1312-8F1C-2444-B790-D0ECAD0A15DD}" type="presParOf" srcId="{A629C35E-A48F-481D-AA9E-309EC2866D69}" destId="{B0AEDBDF-C2E3-4635-B1AE-76C3FB43B699}" srcOrd="0" destOrd="0" presId="urn:microsoft.com/office/officeart/2008/layout/VerticalCurvedList#1"/>
    <dgm:cxn modelId="{1CCD5098-3423-7040-A0EF-7D4D25F1F8B1}" type="presParOf" srcId="{FFAD2531-95E7-485F-B124-7BAAFF0187E0}" destId="{11E7A384-8C32-BD43-A5F1-7B541BEEA1CB}" srcOrd="5" destOrd="0" presId="urn:microsoft.com/office/officeart/2008/layout/VerticalCurvedList#1"/>
    <dgm:cxn modelId="{DF6C13A0-7102-3948-B895-789986882072}" type="presParOf" srcId="{FFAD2531-95E7-485F-B124-7BAAFF0187E0}" destId="{8B4A4630-4B69-B045-9B30-5C8A343B425B}" srcOrd="6" destOrd="0" presId="urn:microsoft.com/office/officeart/2008/layout/VerticalCurvedList#1"/>
    <dgm:cxn modelId="{3FAD1BC0-6EED-4846-B249-9EB321EC0609}" type="presParOf" srcId="{8B4A4630-4B69-B045-9B30-5C8A343B425B}" destId="{54C5997A-FAFE-47CA-9540-B3D6873497B4}" srcOrd="0" destOrd="0" presId="urn:microsoft.com/office/officeart/2008/layout/VerticalCurvedList#1"/>
    <dgm:cxn modelId="{9AA007F4-54D1-0B43-BA30-1B5566F844C7}" type="presParOf" srcId="{FFAD2531-95E7-485F-B124-7BAAFF0187E0}" destId="{AD9628CE-3245-094D-9B71-6CEB4A4EC5EA}" srcOrd="7" destOrd="0" presId="urn:microsoft.com/office/officeart/2008/layout/VerticalCurvedList#1"/>
    <dgm:cxn modelId="{0C2CA5F3-F304-C546-84C7-77E967EBA4E5}" type="presParOf" srcId="{FFAD2531-95E7-485F-B124-7BAAFF0187E0}" destId="{7B66F376-F6EC-FB4B-B378-5A8BD041B9B7}" srcOrd="8" destOrd="0" presId="urn:microsoft.com/office/officeart/2008/layout/VerticalCurvedList#1"/>
    <dgm:cxn modelId="{394B995B-4E46-594C-9588-A773C739F4CF}" type="presParOf" srcId="{7B66F376-F6EC-FB4B-B378-5A8BD041B9B7}" destId="{6A36F219-6C96-4352-BDAF-EF4D5D3A3D23}" srcOrd="0" destOrd="0" presId="urn:microsoft.com/office/officeart/2008/layout/VerticalCurvedList#1"/>
    <dgm:cxn modelId="{B5E5E44E-C64F-EB49-B93B-460A30045E04}" type="presParOf" srcId="{FFAD2531-95E7-485F-B124-7BAAFF0187E0}" destId="{151C5F31-2395-0848-A7D6-E05DD772E0C5}" srcOrd="9" destOrd="0" presId="urn:microsoft.com/office/officeart/2008/layout/VerticalCurvedList#1"/>
    <dgm:cxn modelId="{A392D857-FFC8-D045-972F-05926AB2FC6D}" type="presParOf" srcId="{FFAD2531-95E7-485F-B124-7BAAFF0187E0}" destId="{AD9B5995-7D75-0246-A326-F513B7723F63}" srcOrd="10" destOrd="0" presId="urn:microsoft.com/office/officeart/2008/layout/VerticalCurvedList#1"/>
    <dgm:cxn modelId="{DCD187B7-040A-334D-B88B-9C8D3D91433B}" type="presParOf" srcId="{AD9B5995-7D75-0246-A326-F513B7723F63}" destId="{FC136AB3-8396-4658-BFE1-6C47BEB2FC99}" srcOrd="0" destOrd="0" presId="urn:microsoft.com/office/officeart/2008/layout/VerticalCurvedList#1"/>
    <dgm:cxn modelId="{6C624641-1D8E-214D-AED1-04D80F818791}" type="presParOf" srcId="{FFAD2531-95E7-485F-B124-7BAAFF0187E0}" destId="{EE51CD13-15B9-3C47-8AEC-9A5A5F324E85}" srcOrd="11" destOrd="0" presId="urn:microsoft.com/office/officeart/2008/layout/VerticalCurvedList#1"/>
    <dgm:cxn modelId="{F2A1E276-C4E0-DB4F-A6E8-F7E9D7EF88E3}" type="presParOf" srcId="{FFAD2531-95E7-485F-B124-7BAAFF0187E0}" destId="{03EB6802-4988-9641-9264-DDC41E1A1B59}" srcOrd="12" destOrd="0" presId="urn:microsoft.com/office/officeart/2008/layout/VerticalCurvedList#1"/>
    <dgm:cxn modelId="{69D50A4A-A9F0-AD4A-A1D3-9B756311A194}" type="presParOf" srcId="{03EB6802-4988-9641-9264-DDC41E1A1B59}" destId="{154FE7D3-FD24-4C36-8279-3FA44A29AED3}" srcOrd="0" destOrd="0" presId="urn:microsoft.com/office/officeart/2008/layout/VerticalCurvedList#1"/>
    <dgm:cxn modelId="{79C3EE3C-CD1A-E74F-B023-D7F5C4892850}" type="presParOf" srcId="{FFAD2531-95E7-485F-B124-7BAAFF0187E0}" destId="{215A8FBB-94BF-024C-A52B-C8A947FDEBD5}" srcOrd="13" destOrd="0" presId="urn:microsoft.com/office/officeart/2008/layout/VerticalCurvedList#1"/>
    <dgm:cxn modelId="{84581A29-069A-B545-82FE-B534E594CC11}" type="presParOf" srcId="{FFAD2531-95E7-485F-B124-7BAAFF0187E0}" destId="{A89C1338-16D1-2C44-9B9F-6ECC06EB02C9}" srcOrd="14" destOrd="0" presId="urn:microsoft.com/office/officeart/2008/layout/VerticalCurvedList#1"/>
    <dgm:cxn modelId="{B5F69DA2-8145-F041-90C1-24055F2D7D14}" type="presParOf" srcId="{A89C1338-16D1-2C44-9B9F-6ECC06EB02C9}" destId="{7AD6BDF6-61E9-F146-BD3B-244428A4C824}" srcOrd="0" destOrd="0" presId="urn:microsoft.com/office/officeart/2008/layout/VerticalCurvedList#1"/>
  </dgm:cxnLst>
  <dgm:bg>
    <a:noFill/>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771654-F32C-FC43-A1C9-ED6693839415}" type="doc">
      <dgm:prSet loTypeId="urn:microsoft.com/office/officeart/2009/3/layout/HorizontalOrganizationChart#1" loCatId="" qsTypeId="urn:microsoft.com/office/officeart/2005/8/quickstyle/simple4#1" qsCatId="simple" csTypeId="urn:microsoft.com/office/officeart/2005/8/colors/colorful5#1" csCatId="colorful" phldr="1"/>
      <dgm:spPr/>
      <dgm:t>
        <a:bodyPr/>
        <a:lstStyle/>
        <a:p>
          <a:endParaRPr lang="zh-CN" altLang="en-US"/>
        </a:p>
      </dgm:t>
    </dgm:pt>
    <dgm:pt modelId="{4B7FDD3D-3127-B74E-BB21-AF914635132E}">
      <dgm:prSet/>
      <dgm:spPr/>
      <dgm:t>
        <a:bodyPr/>
        <a:lstStyle/>
        <a:p>
          <a:pPr rtl="0"/>
          <a:r>
            <a:rPr kumimoji="1" lang="zh-CN" altLang="en-US" dirty="0" smtClean="0"/>
            <a:t>读者服务</a:t>
          </a:r>
          <a:endParaRPr lang="zh-CN" altLang="en-US" dirty="0"/>
        </a:p>
      </dgm:t>
    </dgm:pt>
    <dgm:pt modelId="{174AD5FD-00AE-5145-8F90-56237FC6F363}" cxnId="{BCD04468-4239-1A40-9093-628A1B64FFFD}" type="parTrans">
      <dgm:prSet/>
      <dgm:spPr/>
      <dgm:t>
        <a:bodyPr/>
        <a:lstStyle/>
        <a:p>
          <a:endParaRPr lang="zh-CN" altLang="en-US"/>
        </a:p>
      </dgm:t>
    </dgm:pt>
    <dgm:pt modelId="{B668037C-701A-3F43-9D06-E025CBA38C71}" cxnId="{BCD04468-4239-1A40-9093-628A1B64FFFD}" type="sibTrans">
      <dgm:prSet/>
      <dgm:spPr/>
      <dgm:t>
        <a:bodyPr/>
        <a:lstStyle/>
        <a:p>
          <a:endParaRPr lang="zh-CN" altLang="en-US"/>
        </a:p>
      </dgm:t>
    </dgm:pt>
    <dgm:pt modelId="{00C64BF3-9111-184A-AFCD-2AD540813F20}">
      <dgm:prSet/>
      <dgm:spPr/>
      <dgm:t>
        <a:bodyPr/>
        <a:lstStyle/>
        <a:p>
          <a:pPr rtl="0"/>
          <a:r>
            <a:rPr kumimoji="1" lang="zh-CN" altLang="en-US" dirty="0" smtClean="0"/>
            <a:t>纸质服务请求</a:t>
          </a:r>
          <a:endParaRPr lang="zh-CN" altLang="en-US" dirty="0"/>
        </a:p>
      </dgm:t>
    </dgm:pt>
    <dgm:pt modelId="{69A40A53-D223-F344-A035-FAAFD50B8F11}" cxnId="{9797D283-E9BF-F740-9AB2-A0F18C40FE57}" type="parTrans">
      <dgm:prSet/>
      <dgm:spPr/>
      <dgm:t>
        <a:bodyPr/>
        <a:lstStyle/>
        <a:p>
          <a:endParaRPr lang="zh-CN" altLang="en-US"/>
        </a:p>
      </dgm:t>
    </dgm:pt>
    <dgm:pt modelId="{EAB3BFE3-8FBD-0B47-BF3B-4C64CB3AA205}" cxnId="{9797D283-E9BF-F740-9AB2-A0F18C40FE57}" type="sibTrans">
      <dgm:prSet/>
      <dgm:spPr/>
      <dgm:t>
        <a:bodyPr/>
        <a:lstStyle/>
        <a:p>
          <a:endParaRPr lang="zh-CN" altLang="en-US"/>
        </a:p>
      </dgm:t>
    </dgm:pt>
    <dgm:pt modelId="{2642ECEA-807D-9949-A5D0-26A6FC18B4CE}">
      <dgm:prSet/>
      <dgm:spPr/>
      <dgm:t>
        <a:bodyPr/>
        <a:lstStyle/>
        <a:p>
          <a:pPr rtl="0"/>
          <a:r>
            <a:rPr kumimoji="1" lang="zh-CN" altLang="en-US" smtClean="0"/>
            <a:t>预约请求</a:t>
          </a:r>
          <a:endParaRPr lang="zh-CN" altLang="en-US"/>
        </a:p>
      </dgm:t>
    </dgm:pt>
    <dgm:pt modelId="{517D1154-5964-674C-8516-659DC6EF8854}" cxnId="{1058D9EC-E538-BE4F-8848-59AF8EDFB422}" type="parTrans">
      <dgm:prSet/>
      <dgm:spPr/>
      <dgm:t>
        <a:bodyPr/>
        <a:lstStyle/>
        <a:p>
          <a:endParaRPr lang="zh-CN" altLang="en-US"/>
        </a:p>
      </dgm:t>
    </dgm:pt>
    <dgm:pt modelId="{05A1E9AA-57FA-AF4C-80B4-F4D2A5664BFC}" cxnId="{1058D9EC-E538-BE4F-8848-59AF8EDFB422}" type="sibTrans">
      <dgm:prSet/>
      <dgm:spPr/>
      <dgm:t>
        <a:bodyPr/>
        <a:lstStyle/>
        <a:p>
          <a:endParaRPr lang="zh-CN" altLang="en-US"/>
        </a:p>
      </dgm:t>
    </dgm:pt>
    <dgm:pt modelId="{DFB87FCD-F512-194C-81C2-94C050C922D0}">
      <dgm:prSet/>
      <dgm:spPr/>
      <dgm:t>
        <a:bodyPr/>
        <a:lstStyle/>
        <a:p>
          <a:pPr rtl="0"/>
          <a:r>
            <a:rPr kumimoji="1" lang="zh-CN" altLang="en-US" smtClean="0"/>
            <a:t>委托请求</a:t>
          </a:r>
          <a:endParaRPr lang="zh-CN" altLang="en-US"/>
        </a:p>
      </dgm:t>
    </dgm:pt>
    <dgm:pt modelId="{78E5BD66-41CB-0741-AF0F-43560D9B850A}" cxnId="{D087B953-CA16-6544-B6FA-6834C92F4C8B}" type="parTrans">
      <dgm:prSet/>
      <dgm:spPr/>
      <dgm:t>
        <a:bodyPr/>
        <a:lstStyle/>
        <a:p>
          <a:endParaRPr lang="zh-CN" altLang="en-US"/>
        </a:p>
      </dgm:t>
    </dgm:pt>
    <dgm:pt modelId="{4201602E-54F5-424E-882E-F80E1A8CB334}" cxnId="{D087B953-CA16-6544-B6FA-6834C92F4C8B}" type="sibTrans">
      <dgm:prSet/>
      <dgm:spPr/>
      <dgm:t>
        <a:bodyPr/>
        <a:lstStyle/>
        <a:p>
          <a:endParaRPr lang="zh-CN" altLang="en-US"/>
        </a:p>
      </dgm:t>
    </dgm:pt>
    <dgm:pt modelId="{CF2CDBC7-BAF6-3643-B1F1-F462C6FECC72}">
      <dgm:prSet/>
      <dgm:spPr/>
      <dgm:t>
        <a:bodyPr/>
        <a:lstStyle/>
        <a:p>
          <a:pPr rtl="0"/>
          <a:r>
            <a:rPr kumimoji="1" lang="zh-CN" altLang="en-US" dirty="0" smtClean="0"/>
            <a:t>借阅请求</a:t>
          </a:r>
          <a:endParaRPr lang="zh-CN" altLang="en-US" dirty="0"/>
        </a:p>
      </dgm:t>
    </dgm:pt>
    <dgm:pt modelId="{29525ADB-2AF1-9D48-B4DE-DF381FC55E4F}" cxnId="{C61A198F-DC71-FE44-9D17-666857AE1B7C}" type="parTrans">
      <dgm:prSet/>
      <dgm:spPr/>
      <dgm:t>
        <a:bodyPr/>
        <a:lstStyle/>
        <a:p>
          <a:endParaRPr lang="zh-CN" altLang="en-US"/>
        </a:p>
      </dgm:t>
    </dgm:pt>
    <dgm:pt modelId="{44CD3888-F94F-AD4A-9279-CFB938048687}" cxnId="{C61A198F-DC71-FE44-9D17-666857AE1B7C}" type="sibTrans">
      <dgm:prSet/>
      <dgm:spPr/>
      <dgm:t>
        <a:bodyPr/>
        <a:lstStyle/>
        <a:p>
          <a:endParaRPr lang="zh-CN" altLang="en-US"/>
        </a:p>
      </dgm:t>
    </dgm:pt>
    <dgm:pt modelId="{422FDD30-1037-C641-B357-5A8D011F3DC0}">
      <dgm:prSet/>
      <dgm:spPr/>
      <dgm:t>
        <a:bodyPr/>
        <a:lstStyle/>
        <a:p>
          <a:pPr rtl="0"/>
          <a:r>
            <a:rPr kumimoji="1" lang="zh-CN" altLang="en-US" smtClean="0"/>
            <a:t>复印请求</a:t>
          </a:r>
          <a:endParaRPr lang="zh-CN" altLang="en-US"/>
        </a:p>
      </dgm:t>
    </dgm:pt>
    <dgm:pt modelId="{7CF95275-71B3-B749-9061-CD5B36AC2D13}" cxnId="{4A3B84A4-5BD3-CF41-9731-CBCEEAE45AF2}" type="parTrans">
      <dgm:prSet/>
      <dgm:spPr/>
      <dgm:t>
        <a:bodyPr/>
        <a:lstStyle/>
        <a:p>
          <a:endParaRPr lang="zh-CN" altLang="en-US"/>
        </a:p>
      </dgm:t>
    </dgm:pt>
    <dgm:pt modelId="{CF0492A5-7BFB-5146-8D1C-4215B1562CC8}" cxnId="{4A3B84A4-5BD3-CF41-9731-CBCEEAE45AF2}" type="sibTrans">
      <dgm:prSet/>
      <dgm:spPr/>
      <dgm:t>
        <a:bodyPr/>
        <a:lstStyle/>
        <a:p>
          <a:endParaRPr lang="zh-CN" altLang="en-US"/>
        </a:p>
      </dgm:t>
    </dgm:pt>
    <dgm:pt modelId="{4DACB712-B623-AC46-B1C8-824C892D6244}">
      <dgm:prSet/>
      <dgm:spPr/>
      <dgm:t>
        <a:bodyPr/>
        <a:lstStyle/>
        <a:p>
          <a:pPr rtl="0"/>
          <a:r>
            <a:rPr kumimoji="1" lang="zh-CN" altLang="en-US" dirty="0" smtClean="0"/>
            <a:t>数字化服务请求</a:t>
          </a:r>
          <a:endParaRPr lang="zh-CN" altLang="en-US" dirty="0"/>
        </a:p>
      </dgm:t>
    </dgm:pt>
    <dgm:pt modelId="{8847C4FF-90FC-A943-9C13-73330FCC4C0E}" cxnId="{87D1B474-8070-2146-9A2A-2AD2CF6A638B}" type="parTrans">
      <dgm:prSet/>
      <dgm:spPr/>
      <dgm:t>
        <a:bodyPr/>
        <a:lstStyle/>
        <a:p>
          <a:endParaRPr lang="zh-CN" altLang="en-US"/>
        </a:p>
      </dgm:t>
    </dgm:pt>
    <dgm:pt modelId="{C323E5F6-33E6-2447-B6EF-2235E45B6572}" cxnId="{87D1B474-8070-2146-9A2A-2AD2CF6A638B}" type="sibTrans">
      <dgm:prSet/>
      <dgm:spPr/>
      <dgm:t>
        <a:bodyPr/>
        <a:lstStyle/>
        <a:p>
          <a:endParaRPr lang="zh-CN" altLang="en-US"/>
        </a:p>
      </dgm:t>
    </dgm:pt>
    <dgm:pt modelId="{5AEB481A-5C2A-0B4B-9D7A-C45F6D1A5C2B}">
      <dgm:prSet/>
      <dgm:spPr/>
      <dgm:t>
        <a:bodyPr/>
        <a:lstStyle/>
        <a:p>
          <a:pPr rtl="0"/>
          <a:r>
            <a:rPr kumimoji="1" lang="zh-CN" altLang="en-US" dirty="0" smtClean="0"/>
            <a:t>扫描服务</a:t>
          </a:r>
          <a:endParaRPr lang="zh-CN" altLang="en-US" dirty="0"/>
        </a:p>
      </dgm:t>
    </dgm:pt>
    <dgm:pt modelId="{1D656F9A-69AF-4142-9E97-5694805163F9}" cxnId="{962A9E0A-AF77-C842-970B-A9963ACD215C}" type="parTrans">
      <dgm:prSet/>
      <dgm:spPr/>
      <dgm:t>
        <a:bodyPr/>
        <a:lstStyle/>
        <a:p>
          <a:endParaRPr lang="zh-CN" altLang="en-US"/>
        </a:p>
      </dgm:t>
    </dgm:pt>
    <dgm:pt modelId="{62F48F65-6992-B143-BF24-DBE62C375766}" cxnId="{962A9E0A-AF77-C842-970B-A9963ACD215C}" type="sibTrans">
      <dgm:prSet/>
      <dgm:spPr/>
      <dgm:t>
        <a:bodyPr/>
        <a:lstStyle/>
        <a:p>
          <a:endParaRPr lang="zh-CN" altLang="en-US"/>
        </a:p>
      </dgm:t>
    </dgm:pt>
    <dgm:pt modelId="{6A0B7C24-75E1-0B42-B5A8-FA0510EF6DDE}">
      <dgm:prSet/>
      <dgm:spPr/>
      <dgm:t>
        <a:bodyPr/>
        <a:lstStyle/>
        <a:p>
          <a:pPr rtl="0"/>
          <a:r>
            <a:rPr kumimoji="1" lang="zh-CN" altLang="en-US" dirty="0" smtClean="0"/>
            <a:t>文献传递</a:t>
          </a:r>
          <a:endParaRPr lang="zh-CN" altLang="en-US" dirty="0"/>
        </a:p>
      </dgm:t>
    </dgm:pt>
    <dgm:pt modelId="{2B097DF3-4850-BF40-BA41-51DA2FA1ACCB}" cxnId="{F324662A-0AEF-F245-AE2B-773F12BC420D}" type="parTrans">
      <dgm:prSet/>
      <dgm:spPr/>
      <dgm:t>
        <a:bodyPr/>
        <a:lstStyle/>
        <a:p>
          <a:endParaRPr lang="zh-CN" altLang="en-US"/>
        </a:p>
      </dgm:t>
    </dgm:pt>
    <dgm:pt modelId="{FC69E9A6-AC84-A543-B2A3-DCC809B07AE4}" cxnId="{F324662A-0AEF-F245-AE2B-773F12BC420D}" type="sibTrans">
      <dgm:prSet/>
      <dgm:spPr/>
      <dgm:t>
        <a:bodyPr/>
        <a:lstStyle/>
        <a:p>
          <a:endParaRPr lang="zh-CN" altLang="en-US"/>
        </a:p>
      </dgm:t>
    </dgm:pt>
    <dgm:pt modelId="{27C16102-06DD-3744-A1D2-1D22C3B40CF9}">
      <dgm:prSet/>
      <dgm:spPr/>
      <dgm:t>
        <a:bodyPr/>
        <a:lstStyle/>
        <a:p>
          <a:pPr rtl="0"/>
          <a:r>
            <a:rPr lang="zh-CN" altLang="en-US" dirty="0" smtClean="0"/>
            <a:t>知识服务请求</a:t>
          </a:r>
          <a:endParaRPr lang="zh-CN" altLang="en-US" dirty="0"/>
        </a:p>
      </dgm:t>
    </dgm:pt>
    <dgm:pt modelId="{0BC916A4-0FB2-564B-A4CA-0DF96E1685E3}" cxnId="{81E9E4DC-50CE-7D43-89A4-C90323C41AF0}" type="parTrans">
      <dgm:prSet/>
      <dgm:spPr/>
      <dgm:t>
        <a:bodyPr/>
        <a:lstStyle/>
        <a:p>
          <a:endParaRPr lang="zh-CN" altLang="en-US"/>
        </a:p>
      </dgm:t>
    </dgm:pt>
    <dgm:pt modelId="{357166A0-1BEF-E544-A295-43C4BCB6B91C}" cxnId="{81E9E4DC-50CE-7D43-89A4-C90323C41AF0}" type="sibTrans">
      <dgm:prSet/>
      <dgm:spPr/>
      <dgm:t>
        <a:bodyPr/>
        <a:lstStyle/>
        <a:p>
          <a:endParaRPr lang="zh-CN" altLang="en-US"/>
        </a:p>
      </dgm:t>
    </dgm:pt>
    <dgm:pt modelId="{D610F37F-DED6-D74E-8DAE-35302D342E00}">
      <dgm:prSet/>
      <dgm:spPr/>
      <dgm:t>
        <a:bodyPr/>
        <a:lstStyle/>
        <a:p>
          <a:pPr rtl="0"/>
          <a:r>
            <a:rPr lang="zh-CN" altLang="en-US" dirty="0" smtClean="0"/>
            <a:t>发现服务</a:t>
          </a:r>
          <a:endParaRPr lang="zh-CN" altLang="en-US" dirty="0"/>
        </a:p>
      </dgm:t>
    </dgm:pt>
    <dgm:pt modelId="{11542E42-418C-124D-9C02-7F0311CC2EB5}" cxnId="{8FEEE5DF-18C8-CE45-B0DD-723ECAB2CCD3}" type="parTrans">
      <dgm:prSet/>
      <dgm:spPr/>
      <dgm:t>
        <a:bodyPr/>
        <a:lstStyle/>
        <a:p>
          <a:endParaRPr lang="zh-CN" altLang="en-US"/>
        </a:p>
      </dgm:t>
    </dgm:pt>
    <dgm:pt modelId="{9C33CB66-B255-2942-80DF-08F3E42057E5}" cxnId="{8FEEE5DF-18C8-CE45-B0DD-723ECAB2CCD3}" type="sibTrans">
      <dgm:prSet/>
      <dgm:spPr/>
      <dgm:t>
        <a:bodyPr/>
        <a:lstStyle/>
        <a:p>
          <a:endParaRPr lang="zh-CN" altLang="en-US"/>
        </a:p>
      </dgm:t>
    </dgm:pt>
    <dgm:pt modelId="{E083BAD0-AF7A-3542-A1F3-05D3503C0E32}">
      <dgm:prSet/>
      <dgm:spPr/>
      <dgm:t>
        <a:bodyPr/>
        <a:lstStyle/>
        <a:p>
          <a:pPr rtl="0"/>
          <a:r>
            <a:rPr lang="zh-CN" altLang="en-US" dirty="0" smtClean="0"/>
            <a:t>推荐服务</a:t>
          </a:r>
          <a:endParaRPr lang="zh-CN" altLang="en-US" dirty="0"/>
        </a:p>
      </dgm:t>
    </dgm:pt>
    <dgm:pt modelId="{56E1886E-89F4-7047-8541-3B669424C4AD}" cxnId="{BFD4A8E0-B5DA-DA44-AC0D-DF04452EC97F}" type="parTrans">
      <dgm:prSet/>
      <dgm:spPr/>
      <dgm:t>
        <a:bodyPr/>
        <a:lstStyle/>
        <a:p>
          <a:endParaRPr lang="zh-CN" altLang="en-US"/>
        </a:p>
      </dgm:t>
    </dgm:pt>
    <dgm:pt modelId="{9A9BF9FF-72DF-D641-B9E1-2344601CE255}" cxnId="{BFD4A8E0-B5DA-DA44-AC0D-DF04452EC97F}" type="sibTrans">
      <dgm:prSet/>
      <dgm:spPr/>
      <dgm:t>
        <a:bodyPr/>
        <a:lstStyle/>
        <a:p>
          <a:endParaRPr lang="zh-CN" altLang="en-US"/>
        </a:p>
      </dgm:t>
    </dgm:pt>
    <dgm:pt modelId="{E4C381E6-6835-4346-B518-3C2BA04850A6}">
      <dgm:prSet/>
      <dgm:spPr/>
      <dgm:t>
        <a:bodyPr/>
        <a:lstStyle/>
        <a:p>
          <a:pPr rtl="0"/>
          <a:r>
            <a:rPr lang="zh-CN" altLang="en-US" dirty="0" smtClean="0"/>
            <a:t>下载服务</a:t>
          </a:r>
          <a:endParaRPr lang="zh-CN" altLang="en-US" dirty="0"/>
        </a:p>
      </dgm:t>
    </dgm:pt>
    <dgm:pt modelId="{54F8C922-903B-B149-807E-9B1277746CAC}" cxnId="{D01158E3-BCCE-AC41-A576-C442C7C9234E}" type="parTrans">
      <dgm:prSet/>
      <dgm:spPr/>
      <dgm:t>
        <a:bodyPr/>
        <a:lstStyle/>
        <a:p>
          <a:endParaRPr lang="zh-CN" altLang="en-US"/>
        </a:p>
      </dgm:t>
    </dgm:pt>
    <dgm:pt modelId="{527ED395-7B80-6147-B586-DB753C73B1F5}" cxnId="{D01158E3-BCCE-AC41-A576-C442C7C9234E}" type="sibTrans">
      <dgm:prSet/>
      <dgm:spPr/>
      <dgm:t>
        <a:bodyPr/>
        <a:lstStyle/>
        <a:p>
          <a:endParaRPr lang="zh-CN" altLang="en-US"/>
        </a:p>
      </dgm:t>
    </dgm:pt>
    <dgm:pt modelId="{6FFC9F9E-7FA3-DB40-A297-30B15C74A8F0}" type="pres">
      <dgm:prSet presAssocID="{F1771654-F32C-FC43-A1C9-ED6693839415}" presName="hierChild1" presStyleCnt="0">
        <dgm:presLayoutVars>
          <dgm:orgChart val="1"/>
          <dgm:chPref val="1"/>
          <dgm:dir/>
          <dgm:animOne val="branch"/>
          <dgm:animLvl val="lvl"/>
          <dgm:resizeHandles/>
        </dgm:presLayoutVars>
      </dgm:prSet>
      <dgm:spPr/>
      <dgm:t>
        <a:bodyPr/>
        <a:lstStyle/>
        <a:p>
          <a:endParaRPr lang="zh-CN" altLang="en-US"/>
        </a:p>
      </dgm:t>
    </dgm:pt>
    <dgm:pt modelId="{0E6794A8-800F-1949-97D4-30683920563D}" type="pres">
      <dgm:prSet presAssocID="{4B7FDD3D-3127-B74E-BB21-AF914635132E}" presName="hierRoot1" presStyleCnt="0">
        <dgm:presLayoutVars>
          <dgm:hierBranch val="init"/>
        </dgm:presLayoutVars>
      </dgm:prSet>
      <dgm:spPr/>
    </dgm:pt>
    <dgm:pt modelId="{2B934F52-BBFD-4A45-BE4F-D868854E969E}" type="pres">
      <dgm:prSet presAssocID="{4B7FDD3D-3127-B74E-BB21-AF914635132E}" presName="rootComposite1" presStyleCnt="0"/>
      <dgm:spPr/>
    </dgm:pt>
    <dgm:pt modelId="{D7930059-7C65-754A-8218-68B9669366F3}" type="pres">
      <dgm:prSet presAssocID="{4B7FDD3D-3127-B74E-BB21-AF914635132E}" presName="rootText1" presStyleLbl="node0" presStyleIdx="0" presStyleCnt="1">
        <dgm:presLayoutVars>
          <dgm:chPref val="3"/>
        </dgm:presLayoutVars>
      </dgm:prSet>
      <dgm:spPr/>
      <dgm:t>
        <a:bodyPr/>
        <a:lstStyle/>
        <a:p>
          <a:endParaRPr lang="zh-CN" altLang="en-US"/>
        </a:p>
      </dgm:t>
    </dgm:pt>
    <dgm:pt modelId="{C38EEC4A-2887-8F49-8896-570A5060BC4B}" type="pres">
      <dgm:prSet presAssocID="{4B7FDD3D-3127-B74E-BB21-AF914635132E}" presName="rootConnector1" presStyleLbl="node1" presStyleIdx="0" presStyleCnt="0"/>
      <dgm:spPr/>
      <dgm:t>
        <a:bodyPr/>
        <a:lstStyle/>
        <a:p>
          <a:endParaRPr lang="zh-CN" altLang="en-US"/>
        </a:p>
      </dgm:t>
    </dgm:pt>
    <dgm:pt modelId="{2C42F7E6-4522-A942-9121-99E374650026}" type="pres">
      <dgm:prSet presAssocID="{4B7FDD3D-3127-B74E-BB21-AF914635132E}" presName="hierChild2" presStyleCnt="0"/>
      <dgm:spPr/>
    </dgm:pt>
    <dgm:pt modelId="{3D4D885E-9033-EF41-8ED8-CDD3350A535C}" type="pres">
      <dgm:prSet presAssocID="{69A40A53-D223-F344-A035-FAAFD50B8F11}" presName="Name64" presStyleLbl="parChTrans1D2" presStyleIdx="0" presStyleCnt="3"/>
      <dgm:spPr/>
      <dgm:t>
        <a:bodyPr/>
        <a:lstStyle/>
        <a:p>
          <a:endParaRPr lang="zh-CN" altLang="en-US"/>
        </a:p>
      </dgm:t>
    </dgm:pt>
    <dgm:pt modelId="{49F69C69-3EAB-D045-B2E4-13E7D2148F81}" type="pres">
      <dgm:prSet presAssocID="{00C64BF3-9111-184A-AFCD-2AD540813F20}" presName="hierRoot2" presStyleCnt="0">
        <dgm:presLayoutVars>
          <dgm:hierBranch val="init"/>
        </dgm:presLayoutVars>
      </dgm:prSet>
      <dgm:spPr/>
    </dgm:pt>
    <dgm:pt modelId="{9C87219B-8E46-4745-AD17-CFC30E74AE4A}" type="pres">
      <dgm:prSet presAssocID="{00C64BF3-9111-184A-AFCD-2AD540813F20}" presName="rootComposite" presStyleCnt="0"/>
      <dgm:spPr/>
    </dgm:pt>
    <dgm:pt modelId="{F14CEA44-2318-D34B-98CA-FBF3427158EB}" type="pres">
      <dgm:prSet presAssocID="{00C64BF3-9111-184A-AFCD-2AD540813F20}" presName="rootText" presStyleLbl="node2" presStyleIdx="0" presStyleCnt="3">
        <dgm:presLayoutVars>
          <dgm:chPref val="3"/>
        </dgm:presLayoutVars>
      </dgm:prSet>
      <dgm:spPr/>
      <dgm:t>
        <a:bodyPr/>
        <a:lstStyle/>
        <a:p>
          <a:endParaRPr lang="zh-CN" altLang="en-US"/>
        </a:p>
      </dgm:t>
    </dgm:pt>
    <dgm:pt modelId="{73896E5A-BCBE-E84D-B1B6-245A50EE5044}" type="pres">
      <dgm:prSet presAssocID="{00C64BF3-9111-184A-AFCD-2AD540813F20}" presName="rootConnector" presStyleLbl="node2" presStyleIdx="0" presStyleCnt="3"/>
      <dgm:spPr/>
      <dgm:t>
        <a:bodyPr/>
        <a:lstStyle/>
        <a:p>
          <a:endParaRPr lang="zh-CN" altLang="en-US"/>
        </a:p>
      </dgm:t>
    </dgm:pt>
    <dgm:pt modelId="{313A6A49-D247-D14E-A4D8-0E9BF4A4CCA1}" type="pres">
      <dgm:prSet presAssocID="{00C64BF3-9111-184A-AFCD-2AD540813F20}" presName="hierChild4" presStyleCnt="0"/>
      <dgm:spPr/>
    </dgm:pt>
    <dgm:pt modelId="{B983FBBA-D217-D44D-817F-9A2ED6FB6F5C}" type="pres">
      <dgm:prSet presAssocID="{517D1154-5964-674C-8516-659DC6EF8854}" presName="Name64" presStyleLbl="parChTrans1D3" presStyleIdx="0" presStyleCnt="9"/>
      <dgm:spPr/>
      <dgm:t>
        <a:bodyPr/>
        <a:lstStyle/>
        <a:p>
          <a:endParaRPr lang="zh-CN" altLang="en-US"/>
        </a:p>
      </dgm:t>
    </dgm:pt>
    <dgm:pt modelId="{B8898D45-4F05-0040-A5C2-8295890E6827}" type="pres">
      <dgm:prSet presAssocID="{2642ECEA-807D-9949-A5D0-26A6FC18B4CE}" presName="hierRoot2" presStyleCnt="0">
        <dgm:presLayoutVars>
          <dgm:hierBranch val="init"/>
        </dgm:presLayoutVars>
      </dgm:prSet>
      <dgm:spPr/>
    </dgm:pt>
    <dgm:pt modelId="{39E502FA-2195-0147-9437-E2350A828D90}" type="pres">
      <dgm:prSet presAssocID="{2642ECEA-807D-9949-A5D0-26A6FC18B4CE}" presName="rootComposite" presStyleCnt="0"/>
      <dgm:spPr/>
    </dgm:pt>
    <dgm:pt modelId="{ECEB6C8A-B6EE-FD42-8987-6B9F4E05E4D9}" type="pres">
      <dgm:prSet presAssocID="{2642ECEA-807D-9949-A5D0-26A6FC18B4CE}" presName="rootText" presStyleLbl="node3" presStyleIdx="0" presStyleCnt="9">
        <dgm:presLayoutVars>
          <dgm:chPref val="3"/>
        </dgm:presLayoutVars>
      </dgm:prSet>
      <dgm:spPr/>
      <dgm:t>
        <a:bodyPr/>
        <a:lstStyle/>
        <a:p>
          <a:endParaRPr lang="zh-CN" altLang="en-US"/>
        </a:p>
      </dgm:t>
    </dgm:pt>
    <dgm:pt modelId="{A3CC0387-F60B-4947-9009-D11C287F2955}" type="pres">
      <dgm:prSet presAssocID="{2642ECEA-807D-9949-A5D0-26A6FC18B4CE}" presName="rootConnector" presStyleLbl="node3" presStyleIdx="0" presStyleCnt="9"/>
      <dgm:spPr/>
      <dgm:t>
        <a:bodyPr/>
        <a:lstStyle/>
        <a:p>
          <a:endParaRPr lang="zh-CN" altLang="en-US"/>
        </a:p>
      </dgm:t>
    </dgm:pt>
    <dgm:pt modelId="{E0D8E00F-85B1-B843-AB27-D3CD966E8529}" type="pres">
      <dgm:prSet presAssocID="{2642ECEA-807D-9949-A5D0-26A6FC18B4CE}" presName="hierChild4" presStyleCnt="0"/>
      <dgm:spPr/>
    </dgm:pt>
    <dgm:pt modelId="{391F5866-84F3-4646-805A-8677FA5E33D3}" type="pres">
      <dgm:prSet presAssocID="{2642ECEA-807D-9949-A5D0-26A6FC18B4CE}" presName="hierChild5" presStyleCnt="0"/>
      <dgm:spPr/>
    </dgm:pt>
    <dgm:pt modelId="{DF1AE46B-98CD-AD47-86FF-FD6B690449FE}" type="pres">
      <dgm:prSet presAssocID="{78E5BD66-41CB-0741-AF0F-43560D9B850A}" presName="Name64" presStyleLbl="parChTrans1D3" presStyleIdx="1" presStyleCnt="9"/>
      <dgm:spPr/>
      <dgm:t>
        <a:bodyPr/>
        <a:lstStyle/>
        <a:p>
          <a:endParaRPr lang="zh-CN" altLang="en-US"/>
        </a:p>
      </dgm:t>
    </dgm:pt>
    <dgm:pt modelId="{D78C04C7-77C6-0E4F-A92B-B9DD018FB85C}" type="pres">
      <dgm:prSet presAssocID="{DFB87FCD-F512-194C-81C2-94C050C922D0}" presName="hierRoot2" presStyleCnt="0">
        <dgm:presLayoutVars>
          <dgm:hierBranch val="init"/>
        </dgm:presLayoutVars>
      </dgm:prSet>
      <dgm:spPr/>
    </dgm:pt>
    <dgm:pt modelId="{2503C8E4-F533-924A-B70D-35FEA6F2BBCD}" type="pres">
      <dgm:prSet presAssocID="{DFB87FCD-F512-194C-81C2-94C050C922D0}" presName="rootComposite" presStyleCnt="0"/>
      <dgm:spPr/>
    </dgm:pt>
    <dgm:pt modelId="{889E793A-4E9F-FD4C-99DC-B869D9012360}" type="pres">
      <dgm:prSet presAssocID="{DFB87FCD-F512-194C-81C2-94C050C922D0}" presName="rootText" presStyleLbl="node3" presStyleIdx="1" presStyleCnt="9">
        <dgm:presLayoutVars>
          <dgm:chPref val="3"/>
        </dgm:presLayoutVars>
      </dgm:prSet>
      <dgm:spPr/>
      <dgm:t>
        <a:bodyPr/>
        <a:lstStyle/>
        <a:p>
          <a:endParaRPr lang="zh-CN" altLang="en-US"/>
        </a:p>
      </dgm:t>
    </dgm:pt>
    <dgm:pt modelId="{27F2689F-596F-FF4E-8458-AE4A36EA88FF}" type="pres">
      <dgm:prSet presAssocID="{DFB87FCD-F512-194C-81C2-94C050C922D0}" presName="rootConnector" presStyleLbl="node3" presStyleIdx="1" presStyleCnt="9"/>
      <dgm:spPr/>
      <dgm:t>
        <a:bodyPr/>
        <a:lstStyle/>
        <a:p>
          <a:endParaRPr lang="zh-CN" altLang="en-US"/>
        </a:p>
      </dgm:t>
    </dgm:pt>
    <dgm:pt modelId="{4FB08337-EE62-6349-984A-39EE7A63346B}" type="pres">
      <dgm:prSet presAssocID="{DFB87FCD-F512-194C-81C2-94C050C922D0}" presName="hierChild4" presStyleCnt="0"/>
      <dgm:spPr/>
    </dgm:pt>
    <dgm:pt modelId="{5B22B647-10CF-6D49-B2F7-35B09A03638A}" type="pres">
      <dgm:prSet presAssocID="{DFB87FCD-F512-194C-81C2-94C050C922D0}" presName="hierChild5" presStyleCnt="0"/>
      <dgm:spPr/>
    </dgm:pt>
    <dgm:pt modelId="{1A0E268A-15D7-0441-8A17-7205FB59F8A5}" type="pres">
      <dgm:prSet presAssocID="{29525ADB-2AF1-9D48-B4DE-DF381FC55E4F}" presName="Name64" presStyleLbl="parChTrans1D3" presStyleIdx="2" presStyleCnt="9"/>
      <dgm:spPr/>
      <dgm:t>
        <a:bodyPr/>
        <a:lstStyle/>
        <a:p>
          <a:endParaRPr lang="zh-CN" altLang="en-US"/>
        </a:p>
      </dgm:t>
    </dgm:pt>
    <dgm:pt modelId="{44501BCF-43B7-2148-9C97-5DE798AD35F6}" type="pres">
      <dgm:prSet presAssocID="{CF2CDBC7-BAF6-3643-B1F1-F462C6FECC72}" presName="hierRoot2" presStyleCnt="0">
        <dgm:presLayoutVars>
          <dgm:hierBranch val="init"/>
        </dgm:presLayoutVars>
      </dgm:prSet>
      <dgm:spPr/>
    </dgm:pt>
    <dgm:pt modelId="{261B8F33-508E-B945-97AB-52AA1671A4B9}" type="pres">
      <dgm:prSet presAssocID="{CF2CDBC7-BAF6-3643-B1F1-F462C6FECC72}" presName="rootComposite" presStyleCnt="0"/>
      <dgm:spPr/>
    </dgm:pt>
    <dgm:pt modelId="{AD865D5E-A844-8E46-8C8A-15822BDF5B2E}" type="pres">
      <dgm:prSet presAssocID="{CF2CDBC7-BAF6-3643-B1F1-F462C6FECC72}" presName="rootText" presStyleLbl="node3" presStyleIdx="2" presStyleCnt="9">
        <dgm:presLayoutVars>
          <dgm:chPref val="3"/>
        </dgm:presLayoutVars>
      </dgm:prSet>
      <dgm:spPr/>
      <dgm:t>
        <a:bodyPr/>
        <a:lstStyle/>
        <a:p>
          <a:endParaRPr lang="zh-CN" altLang="en-US"/>
        </a:p>
      </dgm:t>
    </dgm:pt>
    <dgm:pt modelId="{701887C9-2EE3-3643-BC60-438FE125772B}" type="pres">
      <dgm:prSet presAssocID="{CF2CDBC7-BAF6-3643-B1F1-F462C6FECC72}" presName="rootConnector" presStyleLbl="node3" presStyleIdx="2" presStyleCnt="9"/>
      <dgm:spPr/>
      <dgm:t>
        <a:bodyPr/>
        <a:lstStyle/>
        <a:p>
          <a:endParaRPr lang="zh-CN" altLang="en-US"/>
        </a:p>
      </dgm:t>
    </dgm:pt>
    <dgm:pt modelId="{12A5B598-8B19-6247-BF54-C10336EF0232}" type="pres">
      <dgm:prSet presAssocID="{CF2CDBC7-BAF6-3643-B1F1-F462C6FECC72}" presName="hierChild4" presStyleCnt="0"/>
      <dgm:spPr/>
    </dgm:pt>
    <dgm:pt modelId="{F4D2A886-AA0F-A34C-8CFD-E1D2EDDA8B61}" type="pres">
      <dgm:prSet presAssocID="{CF2CDBC7-BAF6-3643-B1F1-F462C6FECC72}" presName="hierChild5" presStyleCnt="0"/>
      <dgm:spPr/>
    </dgm:pt>
    <dgm:pt modelId="{B45DE969-B0C6-C648-907F-F7A2CEC4F8A9}" type="pres">
      <dgm:prSet presAssocID="{7CF95275-71B3-B749-9061-CD5B36AC2D13}" presName="Name64" presStyleLbl="parChTrans1D3" presStyleIdx="3" presStyleCnt="9"/>
      <dgm:spPr/>
      <dgm:t>
        <a:bodyPr/>
        <a:lstStyle/>
        <a:p>
          <a:endParaRPr lang="zh-CN" altLang="en-US"/>
        </a:p>
      </dgm:t>
    </dgm:pt>
    <dgm:pt modelId="{A3D56A44-F0AE-5649-9A45-8A0E2E1F8C3D}" type="pres">
      <dgm:prSet presAssocID="{422FDD30-1037-C641-B357-5A8D011F3DC0}" presName="hierRoot2" presStyleCnt="0">
        <dgm:presLayoutVars>
          <dgm:hierBranch val="init"/>
        </dgm:presLayoutVars>
      </dgm:prSet>
      <dgm:spPr/>
    </dgm:pt>
    <dgm:pt modelId="{78284377-B0DC-694B-A9A5-22F640D32273}" type="pres">
      <dgm:prSet presAssocID="{422FDD30-1037-C641-B357-5A8D011F3DC0}" presName="rootComposite" presStyleCnt="0"/>
      <dgm:spPr/>
    </dgm:pt>
    <dgm:pt modelId="{7D56DB18-AF08-4745-9578-26DB83A03249}" type="pres">
      <dgm:prSet presAssocID="{422FDD30-1037-C641-B357-5A8D011F3DC0}" presName="rootText" presStyleLbl="node3" presStyleIdx="3" presStyleCnt="9">
        <dgm:presLayoutVars>
          <dgm:chPref val="3"/>
        </dgm:presLayoutVars>
      </dgm:prSet>
      <dgm:spPr/>
      <dgm:t>
        <a:bodyPr/>
        <a:lstStyle/>
        <a:p>
          <a:endParaRPr lang="zh-CN" altLang="en-US"/>
        </a:p>
      </dgm:t>
    </dgm:pt>
    <dgm:pt modelId="{8D7BDB33-9448-7341-9F6D-5DD949183CCF}" type="pres">
      <dgm:prSet presAssocID="{422FDD30-1037-C641-B357-5A8D011F3DC0}" presName="rootConnector" presStyleLbl="node3" presStyleIdx="3" presStyleCnt="9"/>
      <dgm:spPr/>
      <dgm:t>
        <a:bodyPr/>
        <a:lstStyle/>
        <a:p>
          <a:endParaRPr lang="zh-CN" altLang="en-US"/>
        </a:p>
      </dgm:t>
    </dgm:pt>
    <dgm:pt modelId="{F388CB58-1098-BD4B-A01C-622C00EF80A1}" type="pres">
      <dgm:prSet presAssocID="{422FDD30-1037-C641-B357-5A8D011F3DC0}" presName="hierChild4" presStyleCnt="0"/>
      <dgm:spPr/>
    </dgm:pt>
    <dgm:pt modelId="{F12E5B7F-7F44-4B41-8287-A478A1D942DA}" type="pres">
      <dgm:prSet presAssocID="{422FDD30-1037-C641-B357-5A8D011F3DC0}" presName="hierChild5" presStyleCnt="0"/>
      <dgm:spPr/>
    </dgm:pt>
    <dgm:pt modelId="{0DBA6F8F-0EA1-5D4F-BEE2-66834F8735D3}" type="pres">
      <dgm:prSet presAssocID="{00C64BF3-9111-184A-AFCD-2AD540813F20}" presName="hierChild5" presStyleCnt="0"/>
      <dgm:spPr/>
    </dgm:pt>
    <dgm:pt modelId="{3DF688BE-2913-CB45-9F33-4E13DBB2AE81}" type="pres">
      <dgm:prSet presAssocID="{8847C4FF-90FC-A943-9C13-73330FCC4C0E}" presName="Name64" presStyleLbl="parChTrans1D2" presStyleIdx="1" presStyleCnt="3"/>
      <dgm:spPr/>
      <dgm:t>
        <a:bodyPr/>
        <a:lstStyle/>
        <a:p>
          <a:endParaRPr lang="zh-CN" altLang="en-US"/>
        </a:p>
      </dgm:t>
    </dgm:pt>
    <dgm:pt modelId="{4157DE27-B52F-A247-A6D7-0C9FD67D2643}" type="pres">
      <dgm:prSet presAssocID="{4DACB712-B623-AC46-B1C8-824C892D6244}" presName="hierRoot2" presStyleCnt="0">
        <dgm:presLayoutVars>
          <dgm:hierBranch val="init"/>
        </dgm:presLayoutVars>
      </dgm:prSet>
      <dgm:spPr/>
    </dgm:pt>
    <dgm:pt modelId="{F366AE99-0552-6B4C-B9AA-9DE29C9F09EA}" type="pres">
      <dgm:prSet presAssocID="{4DACB712-B623-AC46-B1C8-824C892D6244}" presName="rootComposite" presStyleCnt="0"/>
      <dgm:spPr/>
    </dgm:pt>
    <dgm:pt modelId="{A349A950-5D19-9246-A3AC-C293884A35B1}" type="pres">
      <dgm:prSet presAssocID="{4DACB712-B623-AC46-B1C8-824C892D6244}" presName="rootText" presStyleLbl="node2" presStyleIdx="1" presStyleCnt="3">
        <dgm:presLayoutVars>
          <dgm:chPref val="3"/>
        </dgm:presLayoutVars>
      </dgm:prSet>
      <dgm:spPr/>
      <dgm:t>
        <a:bodyPr/>
        <a:lstStyle/>
        <a:p>
          <a:endParaRPr lang="zh-CN" altLang="en-US"/>
        </a:p>
      </dgm:t>
    </dgm:pt>
    <dgm:pt modelId="{154D64DD-BEA6-AD4E-978E-9442F03EBBE8}" type="pres">
      <dgm:prSet presAssocID="{4DACB712-B623-AC46-B1C8-824C892D6244}" presName="rootConnector" presStyleLbl="node2" presStyleIdx="1" presStyleCnt="3"/>
      <dgm:spPr/>
      <dgm:t>
        <a:bodyPr/>
        <a:lstStyle/>
        <a:p>
          <a:endParaRPr lang="zh-CN" altLang="en-US"/>
        </a:p>
      </dgm:t>
    </dgm:pt>
    <dgm:pt modelId="{E9257264-70B8-4B4E-9B95-B613FEC312F1}" type="pres">
      <dgm:prSet presAssocID="{4DACB712-B623-AC46-B1C8-824C892D6244}" presName="hierChild4" presStyleCnt="0"/>
      <dgm:spPr/>
    </dgm:pt>
    <dgm:pt modelId="{D9E539AE-E2D5-1A4B-A349-A962D04CCC10}" type="pres">
      <dgm:prSet presAssocID="{54F8C922-903B-B149-807E-9B1277746CAC}" presName="Name64" presStyleLbl="parChTrans1D3" presStyleIdx="4" presStyleCnt="9"/>
      <dgm:spPr/>
      <dgm:t>
        <a:bodyPr/>
        <a:lstStyle/>
        <a:p>
          <a:endParaRPr lang="zh-CN" altLang="en-US"/>
        </a:p>
      </dgm:t>
    </dgm:pt>
    <dgm:pt modelId="{F7A622C2-72CF-994F-B043-606891AE26DC}" type="pres">
      <dgm:prSet presAssocID="{E4C381E6-6835-4346-B518-3C2BA04850A6}" presName="hierRoot2" presStyleCnt="0">
        <dgm:presLayoutVars>
          <dgm:hierBranch val="init"/>
        </dgm:presLayoutVars>
      </dgm:prSet>
      <dgm:spPr/>
    </dgm:pt>
    <dgm:pt modelId="{BB5C56A7-6826-BB4A-A623-A37DF4104141}" type="pres">
      <dgm:prSet presAssocID="{E4C381E6-6835-4346-B518-3C2BA04850A6}" presName="rootComposite" presStyleCnt="0"/>
      <dgm:spPr/>
    </dgm:pt>
    <dgm:pt modelId="{C2CA2C4E-C3A1-9A43-BEA7-49F9B3ACAD51}" type="pres">
      <dgm:prSet presAssocID="{E4C381E6-6835-4346-B518-3C2BA04850A6}" presName="rootText" presStyleLbl="node3" presStyleIdx="4" presStyleCnt="9">
        <dgm:presLayoutVars>
          <dgm:chPref val="3"/>
        </dgm:presLayoutVars>
      </dgm:prSet>
      <dgm:spPr/>
      <dgm:t>
        <a:bodyPr/>
        <a:lstStyle/>
        <a:p>
          <a:endParaRPr lang="zh-CN" altLang="en-US"/>
        </a:p>
      </dgm:t>
    </dgm:pt>
    <dgm:pt modelId="{4719F8A4-9288-7949-8EC7-1F4AC422CA0B}" type="pres">
      <dgm:prSet presAssocID="{E4C381E6-6835-4346-B518-3C2BA04850A6}" presName="rootConnector" presStyleLbl="node3" presStyleIdx="4" presStyleCnt="9"/>
      <dgm:spPr/>
      <dgm:t>
        <a:bodyPr/>
        <a:lstStyle/>
        <a:p>
          <a:endParaRPr lang="zh-CN" altLang="en-US"/>
        </a:p>
      </dgm:t>
    </dgm:pt>
    <dgm:pt modelId="{00596D5A-FDD9-F149-B436-F47D7D6B1887}" type="pres">
      <dgm:prSet presAssocID="{E4C381E6-6835-4346-B518-3C2BA04850A6}" presName="hierChild4" presStyleCnt="0"/>
      <dgm:spPr/>
    </dgm:pt>
    <dgm:pt modelId="{EEDEF111-4CDF-B747-9B47-48CC163B1338}" type="pres">
      <dgm:prSet presAssocID="{E4C381E6-6835-4346-B518-3C2BA04850A6}" presName="hierChild5" presStyleCnt="0"/>
      <dgm:spPr/>
    </dgm:pt>
    <dgm:pt modelId="{6B5D772D-4133-034C-A7E0-6C65EE7CF54F}" type="pres">
      <dgm:prSet presAssocID="{1D656F9A-69AF-4142-9E97-5694805163F9}" presName="Name64" presStyleLbl="parChTrans1D3" presStyleIdx="5" presStyleCnt="9"/>
      <dgm:spPr/>
      <dgm:t>
        <a:bodyPr/>
        <a:lstStyle/>
        <a:p>
          <a:endParaRPr lang="zh-CN" altLang="en-US"/>
        </a:p>
      </dgm:t>
    </dgm:pt>
    <dgm:pt modelId="{46A19601-F9C6-5E4E-99F1-B13396A99165}" type="pres">
      <dgm:prSet presAssocID="{5AEB481A-5C2A-0B4B-9D7A-C45F6D1A5C2B}" presName="hierRoot2" presStyleCnt="0">
        <dgm:presLayoutVars>
          <dgm:hierBranch val="init"/>
        </dgm:presLayoutVars>
      </dgm:prSet>
      <dgm:spPr/>
    </dgm:pt>
    <dgm:pt modelId="{4138375F-E468-0647-85F8-DD4677C5A9A2}" type="pres">
      <dgm:prSet presAssocID="{5AEB481A-5C2A-0B4B-9D7A-C45F6D1A5C2B}" presName="rootComposite" presStyleCnt="0"/>
      <dgm:spPr/>
    </dgm:pt>
    <dgm:pt modelId="{F6B3AE59-4F54-D746-B32C-CD9AAA401BB4}" type="pres">
      <dgm:prSet presAssocID="{5AEB481A-5C2A-0B4B-9D7A-C45F6D1A5C2B}" presName="rootText" presStyleLbl="node3" presStyleIdx="5" presStyleCnt="9">
        <dgm:presLayoutVars>
          <dgm:chPref val="3"/>
        </dgm:presLayoutVars>
      </dgm:prSet>
      <dgm:spPr/>
      <dgm:t>
        <a:bodyPr/>
        <a:lstStyle/>
        <a:p>
          <a:endParaRPr lang="zh-CN" altLang="en-US"/>
        </a:p>
      </dgm:t>
    </dgm:pt>
    <dgm:pt modelId="{8BD92971-5210-D344-A885-94EAA6014ADE}" type="pres">
      <dgm:prSet presAssocID="{5AEB481A-5C2A-0B4B-9D7A-C45F6D1A5C2B}" presName="rootConnector" presStyleLbl="node3" presStyleIdx="5" presStyleCnt="9"/>
      <dgm:spPr/>
      <dgm:t>
        <a:bodyPr/>
        <a:lstStyle/>
        <a:p>
          <a:endParaRPr lang="zh-CN" altLang="en-US"/>
        </a:p>
      </dgm:t>
    </dgm:pt>
    <dgm:pt modelId="{F4B6124E-B3BF-7F4D-A2B1-FBC78379561F}" type="pres">
      <dgm:prSet presAssocID="{5AEB481A-5C2A-0B4B-9D7A-C45F6D1A5C2B}" presName="hierChild4" presStyleCnt="0"/>
      <dgm:spPr/>
    </dgm:pt>
    <dgm:pt modelId="{088EA7E9-4E80-DA47-8A54-B60DB7828A6D}" type="pres">
      <dgm:prSet presAssocID="{5AEB481A-5C2A-0B4B-9D7A-C45F6D1A5C2B}" presName="hierChild5" presStyleCnt="0"/>
      <dgm:spPr/>
    </dgm:pt>
    <dgm:pt modelId="{E405C828-A7B3-094E-9C91-7CE71450DC27}" type="pres">
      <dgm:prSet presAssocID="{2B097DF3-4850-BF40-BA41-51DA2FA1ACCB}" presName="Name64" presStyleLbl="parChTrans1D3" presStyleIdx="6" presStyleCnt="9"/>
      <dgm:spPr/>
      <dgm:t>
        <a:bodyPr/>
        <a:lstStyle/>
        <a:p>
          <a:endParaRPr lang="zh-CN" altLang="en-US"/>
        </a:p>
      </dgm:t>
    </dgm:pt>
    <dgm:pt modelId="{B9906FAF-5DA0-7F4C-A6BA-DA621E39B5D2}" type="pres">
      <dgm:prSet presAssocID="{6A0B7C24-75E1-0B42-B5A8-FA0510EF6DDE}" presName="hierRoot2" presStyleCnt="0">
        <dgm:presLayoutVars>
          <dgm:hierBranch val="init"/>
        </dgm:presLayoutVars>
      </dgm:prSet>
      <dgm:spPr/>
    </dgm:pt>
    <dgm:pt modelId="{451B0725-F536-DA44-84F8-A995830E1126}" type="pres">
      <dgm:prSet presAssocID="{6A0B7C24-75E1-0B42-B5A8-FA0510EF6DDE}" presName="rootComposite" presStyleCnt="0"/>
      <dgm:spPr/>
    </dgm:pt>
    <dgm:pt modelId="{4A07ED12-0187-D349-86E5-7FD548F72338}" type="pres">
      <dgm:prSet presAssocID="{6A0B7C24-75E1-0B42-B5A8-FA0510EF6DDE}" presName="rootText" presStyleLbl="node3" presStyleIdx="6" presStyleCnt="9">
        <dgm:presLayoutVars>
          <dgm:chPref val="3"/>
        </dgm:presLayoutVars>
      </dgm:prSet>
      <dgm:spPr/>
      <dgm:t>
        <a:bodyPr/>
        <a:lstStyle/>
        <a:p>
          <a:endParaRPr lang="zh-CN" altLang="en-US"/>
        </a:p>
      </dgm:t>
    </dgm:pt>
    <dgm:pt modelId="{E5A00C02-FBC1-7242-9AAF-51EBAB039C38}" type="pres">
      <dgm:prSet presAssocID="{6A0B7C24-75E1-0B42-B5A8-FA0510EF6DDE}" presName="rootConnector" presStyleLbl="node3" presStyleIdx="6" presStyleCnt="9"/>
      <dgm:spPr/>
      <dgm:t>
        <a:bodyPr/>
        <a:lstStyle/>
        <a:p>
          <a:endParaRPr lang="zh-CN" altLang="en-US"/>
        </a:p>
      </dgm:t>
    </dgm:pt>
    <dgm:pt modelId="{09C6EAF4-9509-0847-BABB-4FF4F171CA8F}" type="pres">
      <dgm:prSet presAssocID="{6A0B7C24-75E1-0B42-B5A8-FA0510EF6DDE}" presName="hierChild4" presStyleCnt="0"/>
      <dgm:spPr/>
    </dgm:pt>
    <dgm:pt modelId="{17CC60A6-4DBF-1C47-96AD-8CD0E6B8B5FD}" type="pres">
      <dgm:prSet presAssocID="{6A0B7C24-75E1-0B42-B5A8-FA0510EF6DDE}" presName="hierChild5" presStyleCnt="0"/>
      <dgm:spPr/>
    </dgm:pt>
    <dgm:pt modelId="{72D474C2-AFE1-7744-86B4-3E98905442E2}" type="pres">
      <dgm:prSet presAssocID="{4DACB712-B623-AC46-B1C8-824C892D6244}" presName="hierChild5" presStyleCnt="0"/>
      <dgm:spPr/>
    </dgm:pt>
    <dgm:pt modelId="{4F71DD65-E6D3-174A-96FA-02FC5D66C236}" type="pres">
      <dgm:prSet presAssocID="{0BC916A4-0FB2-564B-A4CA-0DF96E1685E3}" presName="Name64" presStyleLbl="parChTrans1D2" presStyleIdx="2" presStyleCnt="3"/>
      <dgm:spPr/>
      <dgm:t>
        <a:bodyPr/>
        <a:lstStyle/>
        <a:p>
          <a:endParaRPr lang="zh-CN" altLang="en-US"/>
        </a:p>
      </dgm:t>
    </dgm:pt>
    <dgm:pt modelId="{916D56C1-067A-6D40-9E8C-E8D45F6822D6}" type="pres">
      <dgm:prSet presAssocID="{27C16102-06DD-3744-A1D2-1D22C3B40CF9}" presName="hierRoot2" presStyleCnt="0">
        <dgm:presLayoutVars>
          <dgm:hierBranch val="init"/>
        </dgm:presLayoutVars>
      </dgm:prSet>
      <dgm:spPr/>
    </dgm:pt>
    <dgm:pt modelId="{15D52173-DF0F-5F4E-B7BB-92B9B55CDD71}" type="pres">
      <dgm:prSet presAssocID="{27C16102-06DD-3744-A1D2-1D22C3B40CF9}" presName="rootComposite" presStyleCnt="0"/>
      <dgm:spPr/>
    </dgm:pt>
    <dgm:pt modelId="{019AED47-96F4-8E40-9E9C-0BE266364C5C}" type="pres">
      <dgm:prSet presAssocID="{27C16102-06DD-3744-A1D2-1D22C3B40CF9}" presName="rootText" presStyleLbl="node2" presStyleIdx="2" presStyleCnt="3">
        <dgm:presLayoutVars>
          <dgm:chPref val="3"/>
        </dgm:presLayoutVars>
      </dgm:prSet>
      <dgm:spPr/>
      <dgm:t>
        <a:bodyPr/>
        <a:lstStyle/>
        <a:p>
          <a:endParaRPr lang="zh-CN" altLang="en-US"/>
        </a:p>
      </dgm:t>
    </dgm:pt>
    <dgm:pt modelId="{6758EE4C-9270-0947-A69A-9F7A38EBFF5B}" type="pres">
      <dgm:prSet presAssocID="{27C16102-06DD-3744-A1D2-1D22C3B40CF9}" presName="rootConnector" presStyleLbl="node2" presStyleIdx="2" presStyleCnt="3"/>
      <dgm:spPr/>
      <dgm:t>
        <a:bodyPr/>
        <a:lstStyle/>
        <a:p>
          <a:endParaRPr lang="zh-CN" altLang="en-US"/>
        </a:p>
      </dgm:t>
    </dgm:pt>
    <dgm:pt modelId="{C7A5D7D1-4FA8-1848-9D08-F71C85C11B38}" type="pres">
      <dgm:prSet presAssocID="{27C16102-06DD-3744-A1D2-1D22C3B40CF9}" presName="hierChild4" presStyleCnt="0"/>
      <dgm:spPr/>
    </dgm:pt>
    <dgm:pt modelId="{32511FDE-2422-C841-A760-ADADE5D62FAA}" type="pres">
      <dgm:prSet presAssocID="{11542E42-418C-124D-9C02-7F0311CC2EB5}" presName="Name64" presStyleLbl="parChTrans1D3" presStyleIdx="7" presStyleCnt="9"/>
      <dgm:spPr/>
      <dgm:t>
        <a:bodyPr/>
        <a:lstStyle/>
        <a:p>
          <a:endParaRPr lang="zh-CN" altLang="en-US"/>
        </a:p>
      </dgm:t>
    </dgm:pt>
    <dgm:pt modelId="{01C393E4-71BD-D942-B3CC-2CDBC4EDCD67}" type="pres">
      <dgm:prSet presAssocID="{D610F37F-DED6-D74E-8DAE-35302D342E00}" presName="hierRoot2" presStyleCnt="0">
        <dgm:presLayoutVars>
          <dgm:hierBranch val="init"/>
        </dgm:presLayoutVars>
      </dgm:prSet>
      <dgm:spPr/>
    </dgm:pt>
    <dgm:pt modelId="{BFAA29B2-E965-DC4C-AB99-893C569AE4CE}" type="pres">
      <dgm:prSet presAssocID="{D610F37F-DED6-D74E-8DAE-35302D342E00}" presName="rootComposite" presStyleCnt="0"/>
      <dgm:spPr/>
    </dgm:pt>
    <dgm:pt modelId="{8B65CF80-CF82-2E4F-BFDF-7E7F7377BF46}" type="pres">
      <dgm:prSet presAssocID="{D610F37F-DED6-D74E-8DAE-35302D342E00}" presName="rootText" presStyleLbl="node3" presStyleIdx="7" presStyleCnt="9">
        <dgm:presLayoutVars>
          <dgm:chPref val="3"/>
        </dgm:presLayoutVars>
      </dgm:prSet>
      <dgm:spPr/>
      <dgm:t>
        <a:bodyPr/>
        <a:lstStyle/>
        <a:p>
          <a:endParaRPr lang="zh-CN" altLang="en-US"/>
        </a:p>
      </dgm:t>
    </dgm:pt>
    <dgm:pt modelId="{00D9E05E-79E9-EA4D-940A-66C1C3FD2D30}" type="pres">
      <dgm:prSet presAssocID="{D610F37F-DED6-D74E-8DAE-35302D342E00}" presName="rootConnector" presStyleLbl="node3" presStyleIdx="7" presStyleCnt="9"/>
      <dgm:spPr/>
      <dgm:t>
        <a:bodyPr/>
        <a:lstStyle/>
        <a:p>
          <a:endParaRPr lang="zh-CN" altLang="en-US"/>
        </a:p>
      </dgm:t>
    </dgm:pt>
    <dgm:pt modelId="{9CA79288-629F-4A45-BCAF-D96CB3A2D2BA}" type="pres">
      <dgm:prSet presAssocID="{D610F37F-DED6-D74E-8DAE-35302D342E00}" presName="hierChild4" presStyleCnt="0"/>
      <dgm:spPr/>
    </dgm:pt>
    <dgm:pt modelId="{993A7FEE-9735-8248-A47E-3DD3AC0727C8}" type="pres">
      <dgm:prSet presAssocID="{D610F37F-DED6-D74E-8DAE-35302D342E00}" presName="hierChild5" presStyleCnt="0"/>
      <dgm:spPr/>
    </dgm:pt>
    <dgm:pt modelId="{2F115A04-5A5B-5A43-905F-E3726F619978}" type="pres">
      <dgm:prSet presAssocID="{56E1886E-89F4-7047-8541-3B669424C4AD}" presName="Name64" presStyleLbl="parChTrans1D3" presStyleIdx="8" presStyleCnt="9"/>
      <dgm:spPr/>
      <dgm:t>
        <a:bodyPr/>
        <a:lstStyle/>
        <a:p>
          <a:endParaRPr lang="zh-CN" altLang="en-US"/>
        </a:p>
      </dgm:t>
    </dgm:pt>
    <dgm:pt modelId="{C39BB377-463D-F747-BA12-99252EAF11FE}" type="pres">
      <dgm:prSet presAssocID="{E083BAD0-AF7A-3542-A1F3-05D3503C0E32}" presName="hierRoot2" presStyleCnt="0">
        <dgm:presLayoutVars>
          <dgm:hierBranch val="init"/>
        </dgm:presLayoutVars>
      </dgm:prSet>
      <dgm:spPr/>
    </dgm:pt>
    <dgm:pt modelId="{B5E189B4-39F4-B549-8163-72295961B3D0}" type="pres">
      <dgm:prSet presAssocID="{E083BAD0-AF7A-3542-A1F3-05D3503C0E32}" presName="rootComposite" presStyleCnt="0"/>
      <dgm:spPr/>
    </dgm:pt>
    <dgm:pt modelId="{AC473BC3-2EAB-FF47-9280-DDBB43DF4849}" type="pres">
      <dgm:prSet presAssocID="{E083BAD0-AF7A-3542-A1F3-05D3503C0E32}" presName="rootText" presStyleLbl="node3" presStyleIdx="8" presStyleCnt="9">
        <dgm:presLayoutVars>
          <dgm:chPref val="3"/>
        </dgm:presLayoutVars>
      </dgm:prSet>
      <dgm:spPr/>
      <dgm:t>
        <a:bodyPr/>
        <a:lstStyle/>
        <a:p>
          <a:endParaRPr lang="zh-CN" altLang="en-US"/>
        </a:p>
      </dgm:t>
    </dgm:pt>
    <dgm:pt modelId="{AB56776D-229B-BE4B-9632-AAE4E01B8620}" type="pres">
      <dgm:prSet presAssocID="{E083BAD0-AF7A-3542-A1F3-05D3503C0E32}" presName="rootConnector" presStyleLbl="node3" presStyleIdx="8" presStyleCnt="9"/>
      <dgm:spPr/>
      <dgm:t>
        <a:bodyPr/>
        <a:lstStyle/>
        <a:p>
          <a:endParaRPr lang="zh-CN" altLang="en-US"/>
        </a:p>
      </dgm:t>
    </dgm:pt>
    <dgm:pt modelId="{C9588742-4A57-6E4D-94F4-13CCB1DFD60D}" type="pres">
      <dgm:prSet presAssocID="{E083BAD0-AF7A-3542-A1F3-05D3503C0E32}" presName="hierChild4" presStyleCnt="0"/>
      <dgm:spPr/>
    </dgm:pt>
    <dgm:pt modelId="{ADD32DEC-5B26-C54F-8B13-A69698C0D76A}" type="pres">
      <dgm:prSet presAssocID="{E083BAD0-AF7A-3542-A1F3-05D3503C0E32}" presName="hierChild5" presStyleCnt="0"/>
      <dgm:spPr/>
    </dgm:pt>
    <dgm:pt modelId="{FED3443F-95FA-5248-B599-59CCBCCBF3B2}" type="pres">
      <dgm:prSet presAssocID="{27C16102-06DD-3744-A1D2-1D22C3B40CF9}" presName="hierChild5" presStyleCnt="0"/>
      <dgm:spPr/>
    </dgm:pt>
    <dgm:pt modelId="{51D952D9-D415-FD4F-8CBE-957BCBF642B5}" type="pres">
      <dgm:prSet presAssocID="{4B7FDD3D-3127-B74E-BB21-AF914635132E}" presName="hierChild3" presStyleCnt="0"/>
      <dgm:spPr/>
    </dgm:pt>
  </dgm:ptLst>
  <dgm:cxnLst>
    <dgm:cxn modelId="{71B9FE75-5487-45ED-8FD3-396A2D4F8A8C}" type="presOf" srcId="{78E5BD66-41CB-0741-AF0F-43560D9B850A}" destId="{DF1AE46B-98CD-AD47-86FF-FD6B690449FE}" srcOrd="0" destOrd="0" presId="urn:microsoft.com/office/officeart/2009/3/layout/HorizontalOrganizationChart#1"/>
    <dgm:cxn modelId="{FCC5D289-2DCC-4DD9-AB0C-7A99264638E1}" type="presOf" srcId="{CF2CDBC7-BAF6-3643-B1F1-F462C6FECC72}" destId="{701887C9-2EE3-3643-BC60-438FE125772B}" srcOrd="1" destOrd="0" presId="urn:microsoft.com/office/officeart/2009/3/layout/HorizontalOrganizationChart#1"/>
    <dgm:cxn modelId="{98025BC7-111C-43F1-A7AD-D74A580D65A5}" type="presOf" srcId="{DFB87FCD-F512-194C-81C2-94C050C922D0}" destId="{27F2689F-596F-FF4E-8458-AE4A36EA88FF}" srcOrd="1" destOrd="0" presId="urn:microsoft.com/office/officeart/2009/3/layout/HorizontalOrganizationChart#1"/>
    <dgm:cxn modelId="{C61A198F-DC71-FE44-9D17-666857AE1B7C}" srcId="{00C64BF3-9111-184A-AFCD-2AD540813F20}" destId="{CF2CDBC7-BAF6-3643-B1F1-F462C6FECC72}" srcOrd="2" destOrd="0" parTransId="{29525ADB-2AF1-9D48-B4DE-DF381FC55E4F}" sibTransId="{44CD3888-F94F-AD4A-9279-CFB938048687}"/>
    <dgm:cxn modelId="{EFBE6DCD-EC4C-4842-A03E-6C4DA3EE82A6}" type="presOf" srcId="{422FDD30-1037-C641-B357-5A8D011F3DC0}" destId="{8D7BDB33-9448-7341-9F6D-5DD949183CCF}" srcOrd="1" destOrd="0" presId="urn:microsoft.com/office/officeart/2009/3/layout/HorizontalOrganizationChart#1"/>
    <dgm:cxn modelId="{E2E4E5E1-A7C9-41A5-9E0C-0D8EBF4FF17D}" type="presOf" srcId="{2642ECEA-807D-9949-A5D0-26A6FC18B4CE}" destId="{A3CC0387-F60B-4947-9009-D11C287F2955}" srcOrd="1" destOrd="0" presId="urn:microsoft.com/office/officeart/2009/3/layout/HorizontalOrganizationChart#1"/>
    <dgm:cxn modelId="{898C5B3C-12F2-48B1-966B-870580DE2E3E}" type="presOf" srcId="{E083BAD0-AF7A-3542-A1F3-05D3503C0E32}" destId="{AB56776D-229B-BE4B-9632-AAE4E01B8620}" srcOrd="1" destOrd="0" presId="urn:microsoft.com/office/officeart/2009/3/layout/HorizontalOrganizationChart#1"/>
    <dgm:cxn modelId="{39339FED-0828-4F59-8685-64B7428019F9}" type="presOf" srcId="{4B7FDD3D-3127-B74E-BB21-AF914635132E}" destId="{C38EEC4A-2887-8F49-8896-570A5060BC4B}" srcOrd="1" destOrd="0" presId="urn:microsoft.com/office/officeart/2009/3/layout/HorizontalOrganizationChart#1"/>
    <dgm:cxn modelId="{4DDF278C-243B-4F9B-A12A-43B36CAC9737}" type="presOf" srcId="{00C64BF3-9111-184A-AFCD-2AD540813F20}" destId="{F14CEA44-2318-D34B-98CA-FBF3427158EB}" srcOrd="0" destOrd="0" presId="urn:microsoft.com/office/officeart/2009/3/layout/HorizontalOrganizationChart#1"/>
    <dgm:cxn modelId="{962A9E0A-AF77-C842-970B-A9963ACD215C}" srcId="{4DACB712-B623-AC46-B1C8-824C892D6244}" destId="{5AEB481A-5C2A-0B4B-9D7A-C45F6D1A5C2B}" srcOrd="1" destOrd="0" parTransId="{1D656F9A-69AF-4142-9E97-5694805163F9}" sibTransId="{62F48F65-6992-B143-BF24-DBE62C375766}"/>
    <dgm:cxn modelId="{72D0D148-2BD9-4469-97FC-491F6059E13B}" type="presOf" srcId="{D610F37F-DED6-D74E-8DAE-35302D342E00}" destId="{00D9E05E-79E9-EA4D-940A-66C1C3FD2D30}" srcOrd="1" destOrd="0" presId="urn:microsoft.com/office/officeart/2009/3/layout/HorizontalOrganizationChart#1"/>
    <dgm:cxn modelId="{BCD04468-4239-1A40-9093-628A1B64FFFD}" srcId="{F1771654-F32C-FC43-A1C9-ED6693839415}" destId="{4B7FDD3D-3127-B74E-BB21-AF914635132E}" srcOrd="0" destOrd="0" parTransId="{174AD5FD-00AE-5145-8F90-56237FC6F363}" sibTransId="{B668037C-701A-3F43-9D06-E025CBA38C71}"/>
    <dgm:cxn modelId="{D01158E3-BCCE-AC41-A576-C442C7C9234E}" srcId="{4DACB712-B623-AC46-B1C8-824C892D6244}" destId="{E4C381E6-6835-4346-B518-3C2BA04850A6}" srcOrd="0" destOrd="0" parTransId="{54F8C922-903B-B149-807E-9B1277746CAC}" sibTransId="{527ED395-7B80-6147-B586-DB753C73B1F5}"/>
    <dgm:cxn modelId="{F6B085BE-8F0D-4A9E-8508-1106A05B1F32}" type="presOf" srcId="{5AEB481A-5C2A-0B4B-9D7A-C45F6D1A5C2B}" destId="{8BD92971-5210-D344-A885-94EAA6014ADE}" srcOrd="1" destOrd="0" presId="urn:microsoft.com/office/officeart/2009/3/layout/HorizontalOrganizationChart#1"/>
    <dgm:cxn modelId="{754865C5-D505-494B-8C8D-AFBB51234978}" type="presOf" srcId="{54F8C922-903B-B149-807E-9B1277746CAC}" destId="{D9E539AE-E2D5-1A4B-A349-A962D04CCC10}" srcOrd="0" destOrd="0" presId="urn:microsoft.com/office/officeart/2009/3/layout/HorizontalOrganizationChart#1"/>
    <dgm:cxn modelId="{46D8558A-2D44-4B2A-8AD1-4D574A639AC0}" type="presOf" srcId="{2642ECEA-807D-9949-A5D0-26A6FC18B4CE}" destId="{ECEB6C8A-B6EE-FD42-8987-6B9F4E05E4D9}" srcOrd="0" destOrd="0" presId="urn:microsoft.com/office/officeart/2009/3/layout/HorizontalOrganizationChart#1"/>
    <dgm:cxn modelId="{DD1199C2-5091-4B85-90B9-DA1BF026EA09}" type="presOf" srcId="{F1771654-F32C-FC43-A1C9-ED6693839415}" destId="{6FFC9F9E-7FA3-DB40-A297-30B15C74A8F0}" srcOrd="0" destOrd="0" presId="urn:microsoft.com/office/officeart/2009/3/layout/HorizontalOrganizationChart#1"/>
    <dgm:cxn modelId="{D087B953-CA16-6544-B6FA-6834C92F4C8B}" srcId="{00C64BF3-9111-184A-AFCD-2AD540813F20}" destId="{DFB87FCD-F512-194C-81C2-94C050C922D0}" srcOrd="1" destOrd="0" parTransId="{78E5BD66-41CB-0741-AF0F-43560D9B850A}" sibTransId="{4201602E-54F5-424E-882E-F80E1A8CB334}"/>
    <dgm:cxn modelId="{8A881DD5-C13B-43E9-8E92-1CE5D0C6C84B}" type="presOf" srcId="{29525ADB-2AF1-9D48-B4DE-DF381FC55E4F}" destId="{1A0E268A-15D7-0441-8A17-7205FB59F8A5}" srcOrd="0" destOrd="0" presId="urn:microsoft.com/office/officeart/2009/3/layout/HorizontalOrganizationChart#1"/>
    <dgm:cxn modelId="{75F4BFE9-0079-49DF-8C21-43912CC286C7}" type="presOf" srcId="{CF2CDBC7-BAF6-3643-B1F1-F462C6FECC72}" destId="{AD865D5E-A844-8E46-8C8A-15822BDF5B2E}" srcOrd="0" destOrd="0" presId="urn:microsoft.com/office/officeart/2009/3/layout/HorizontalOrganizationChart#1"/>
    <dgm:cxn modelId="{AE5BB234-2B4A-4609-9740-608D6194FFA5}" type="presOf" srcId="{4B7FDD3D-3127-B74E-BB21-AF914635132E}" destId="{D7930059-7C65-754A-8218-68B9669366F3}" srcOrd="0" destOrd="0" presId="urn:microsoft.com/office/officeart/2009/3/layout/HorizontalOrganizationChart#1"/>
    <dgm:cxn modelId="{011BE1B0-7349-4D79-B70C-D308D9BC71B6}" type="presOf" srcId="{27C16102-06DD-3744-A1D2-1D22C3B40CF9}" destId="{6758EE4C-9270-0947-A69A-9F7A38EBFF5B}" srcOrd="1" destOrd="0" presId="urn:microsoft.com/office/officeart/2009/3/layout/HorizontalOrganizationChart#1"/>
    <dgm:cxn modelId="{D659FF2E-08F1-482E-AFD8-D9F243772CF6}" type="presOf" srcId="{DFB87FCD-F512-194C-81C2-94C050C922D0}" destId="{889E793A-4E9F-FD4C-99DC-B869D9012360}" srcOrd="0" destOrd="0" presId="urn:microsoft.com/office/officeart/2009/3/layout/HorizontalOrganizationChart#1"/>
    <dgm:cxn modelId="{38639724-ABA2-40DB-AA07-D1A0946B7F8D}" type="presOf" srcId="{27C16102-06DD-3744-A1D2-1D22C3B40CF9}" destId="{019AED47-96F4-8E40-9E9C-0BE266364C5C}" srcOrd="0" destOrd="0" presId="urn:microsoft.com/office/officeart/2009/3/layout/HorizontalOrganizationChart#1"/>
    <dgm:cxn modelId="{5D999C5B-7926-423B-BCF8-612DAA1E0CAA}" type="presOf" srcId="{11542E42-418C-124D-9C02-7F0311CC2EB5}" destId="{32511FDE-2422-C841-A760-ADADE5D62FAA}" srcOrd="0" destOrd="0" presId="urn:microsoft.com/office/officeart/2009/3/layout/HorizontalOrganizationChart#1"/>
    <dgm:cxn modelId="{87D1B474-8070-2146-9A2A-2AD2CF6A638B}" srcId="{4B7FDD3D-3127-B74E-BB21-AF914635132E}" destId="{4DACB712-B623-AC46-B1C8-824C892D6244}" srcOrd="1" destOrd="0" parTransId="{8847C4FF-90FC-A943-9C13-73330FCC4C0E}" sibTransId="{C323E5F6-33E6-2447-B6EF-2235E45B6572}"/>
    <dgm:cxn modelId="{81E9E4DC-50CE-7D43-89A4-C90323C41AF0}" srcId="{4B7FDD3D-3127-B74E-BB21-AF914635132E}" destId="{27C16102-06DD-3744-A1D2-1D22C3B40CF9}" srcOrd="2" destOrd="0" parTransId="{0BC916A4-0FB2-564B-A4CA-0DF96E1685E3}" sibTransId="{357166A0-1BEF-E544-A295-43C4BCB6B91C}"/>
    <dgm:cxn modelId="{5F36229B-0D99-4E95-AD7A-17728DB766FA}" type="presOf" srcId="{0BC916A4-0FB2-564B-A4CA-0DF96E1685E3}" destId="{4F71DD65-E6D3-174A-96FA-02FC5D66C236}" srcOrd="0" destOrd="0" presId="urn:microsoft.com/office/officeart/2009/3/layout/HorizontalOrganizationChart#1"/>
    <dgm:cxn modelId="{4B360AE8-391D-4697-B4D2-99E18550C4B9}" type="presOf" srcId="{69A40A53-D223-F344-A035-FAAFD50B8F11}" destId="{3D4D885E-9033-EF41-8ED8-CDD3350A535C}" srcOrd="0" destOrd="0" presId="urn:microsoft.com/office/officeart/2009/3/layout/HorizontalOrganizationChart#1"/>
    <dgm:cxn modelId="{96E3024C-8A83-4EEC-AE7B-BCDF9B8CE88D}" type="presOf" srcId="{00C64BF3-9111-184A-AFCD-2AD540813F20}" destId="{73896E5A-BCBE-E84D-B1B6-245A50EE5044}" srcOrd="1" destOrd="0" presId="urn:microsoft.com/office/officeart/2009/3/layout/HorizontalOrganizationChart#1"/>
    <dgm:cxn modelId="{8C6A6649-55E1-4C0B-8AE2-5927078A470B}" type="presOf" srcId="{4DACB712-B623-AC46-B1C8-824C892D6244}" destId="{A349A950-5D19-9246-A3AC-C293884A35B1}" srcOrd="0" destOrd="0" presId="urn:microsoft.com/office/officeart/2009/3/layout/HorizontalOrganizationChart#1"/>
    <dgm:cxn modelId="{06C4CA15-9ED4-4F56-863A-9B620F8E85CD}" type="presOf" srcId="{6A0B7C24-75E1-0B42-B5A8-FA0510EF6DDE}" destId="{4A07ED12-0187-D349-86E5-7FD548F72338}" srcOrd="0" destOrd="0" presId="urn:microsoft.com/office/officeart/2009/3/layout/HorizontalOrganizationChart#1"/>
    <dgm:cxn modelId="{4A3B84A4-5BD3-CF41-9731-CBCEEAE45AF2}" srcId="{00C64BF3-9111-184A-AFCD-2AD540813F20}" destId="{422FDD30-1037-C641-B357-5A8D011F3DC0}" srcOrd="3" destOrd="0" parTransId="{7CF95275-71B3-B749-9061-CD5B36AC2D13}" sibTransId="{CF0492A5-7BFB-5146-8D1C-4215B1562CC8}"/>
    <dgm:cxn modelId="{C927BBE1-B465-46CF-B23A-C543CA98CA8D}" type="presOf" srcId="{422FDD30-1037-C641-B357-5A8D011F3DC0}" destId="{7D56DB18-AF08-4745-9578-26DB83A03249}" srcOrd="0" destOrd="0" presId="urn:microsoft.com/office/officeart/2009/3/layout/HorizontalOrganizationChart#1"/>
    <dgm:cxn modelId="{383D9E05-DCB9-4383-A802-FDBB42BBD817}" type="presOf" srcId="{D610F37F-DED6-D74E-8DAE-35302D342E00}" destId="{8B65CF80-CF82-2E4F-BFDF-7E7F7377BF46}" srcOrd="0" destOrd="0" presId="urn:microsoft.com/office/officeart/2009/3/layout/HorizontalOrganizationChart#1"/>
    <dgm:cxn modelId="{8B3BA997-D3B7-40B9-A9A9-2D3F1717C6DA}" type="presOf" srcId="{56E1886E-89F4-7047-8541-3B669424C4AD}" destId="{2F115A04-5A5B-5A43-905F-E3726F619978}" srcOrd="0" destOrd="0" presId="urn:microsoft.com/office/officeart/2009/3/layout/HorizontalOrganizationChart#1"/>
    <dgm:cxn modelId="{F324662A-0AEF-F245-AE2B-773F12BC420D}" srcId="{4DACB712-B623-AC46-B1C8-824C892D6244}" destId="{6A0B7C24-75E1-0B42-B5A8-FA0510EF6DDE}" srcOrd="2" destOrd="0" parTransId="{2B097DF3-4850-BF40-BA41-51DA2FA1ACCB}" sibTransId="{FC69E9A6-AC84-A543-B2A3-DCC809B07AE4}"/>
    <dgm:cxn modelId="{2FA01138-17CD-4782-9E0C-4F4AB138E913}" type="presOf" srcId="{E083BAD0-AF7A-3542-A1F3-05D3503C0E32}" destId="{AC473BC3-2EAB-FF47-9280-DDBB43DF4849}" srcOrd="0" destOrd="0" presId="urn:microsoft.com/office/officeart/2009/3/layout/HorizontalOrganizationChart#1"/>
    <dgm:cxn modelId="{BCD7E8A6-0832-4FFB-8E81-9D18668B4641}" type="presOf" srcId="{E4C381E6-6835-4346-B518-3C2BA04850A6}" destId="{C2CA2C4E-C3A1-9A43-BEA7-49F9B3ACAD51}" srcOrd="0" destOrd="0" presId="urn:microsoft.com/office/officeart/2009/3/layout/HorizontalOrganizationChart#1"/>
    <dgm:cxn modelId="{8FEEE5DF-18C8-CE45-B0DD-723ECAB2CCD3}" srcId="{27C16102-06DD-3744-A1D2-1D22C3B40CF9}" destId="{D610F37F-DED6-D74E-8DAE-35302D342E00}" srcOrd="0" destOrd="0" parTransId="{11542E42-418C-124D-9C02-7F0311CC2EB5}" sibTransId="{9C33CB66-B255-2942-80DF-08F3E42057E5}"/>
    <dgm:cxn modelId="{BFD4A8E0-B5DA-DA44-AC0D-DF04452EC97F}" srcId="{27C16102-06DD-3744-A1D2-1D22C3B40CF9}" destId="{E083BAD0-AF7A-3542-A1F3-05D3503C0E32}" srcOrd="1" destOrd="0" parTransId="{56E1886E-89F4-7047-8541-3B669424C4AD}" sibTransId="{9A9BF9FF-72DF-D641-B9E1-2344601CE255}"/>
    <dgm:cxn modelId="{2325735D-92E2-4ECC-B75B-3367DAB891E7}" type="presOf" srcId="{517D1154-5964-674C-8516-659DC6EF8854}" destId="{B983FBBA-D217-D44D-817F-9A2ED6FB6F5C}" srcOrd="0" destOrd="0" presId="urn:microsoft.com/office/officeart/2009/3/layout/HorizontalOrganizationChart#1"/>
    <dgm:cxn modelId="{7291FD3D-3AFD-465F-B1F4-0492DCBC5F6D}" type="presOf" srcId="{7CF95275-71B3-B749-9061-CD5B36AC2D13}" destId="{B45DE969-B0C6-C648-907F-F7A2CEC4F8A9}" srcOrd="0" destOrd="0" presId="urn:microsoft.com/office/officeart/2009/3/layout/HorizontalOrganizationChart#1"/>
    <dgm:cxn modelId="{34EB226F-6804-4AF5-A096-501EE847796F}" type="presOf" srcId="{6A0B7C24-75E1-0B42-B5A8-FA0510EF6DDE}" destId="{E5A00C02-FBC1-7242-9AAF-51EBAB039C38}" srcOrd="1" destOrd="0" presId="urn:microsoft.com/office/officeart/2009/3/layout/HorizontalOrganizationChart#1"/>
    <dgm:cxn modelId="{D2D1B9D0-9D1C-4413-8C52-9C2D3B6BF38E}" type="presOf" srcId="{E4C381E6-6835-4346-B518-3C2BA04850A6}" destId="{4719F8A4-9288-7949-8EC7-1F4AC422CA0B}" srcOrd="1" destOrd="0" presId="urn:microsoft.com/office/officeart/2009/3/layout/HorizontalOrganizationChart#1"/>
    <dgm:cxn modelId="{2BCAAAB3-F767-48DE-972E-18276BA4E7BF}" type="presOf" srcId="{2B097DF3-4850-BF40-BA41-51DA2FA1ACCB}" destId="{E405C828-A7B3-094E-9C91-7CE71450DC27}" srcOrd="0" destOrd="0" presId="urn:microsoft.com/office/officeart/2009/3/layout/HorizontalOrganizationChart#1"/>
    <dgm:cxn modelId="{1058D9EC-E538-BE4F-8848-59AF8EDFB422}" srcId="{00C64BF3-9111-184A-AFCD-2AD540813F20}" destId="{2642ECEA-807D-9949-A5D0-26A6FC18B4CE}" srcOrd="0" destOrd="0" parTransId="{517D1154-5964-674C-8516-659DC6EF8854}" sibTransId="{05A1E9AA-57FA-AF4C-80B4-F4D2A5664BFC}"/>
    <dgm:cxn modelId="{F9E783D9-3A5D-4A54-A3DB-CD52108B435A}" type="presOf" srcId="{4DACB712-B623-AC46-B1C8-824C892D6244}" destId="{154D64DD-BEA6-AD4E-978E-9442F03EBBE8}" srcOrd="1" destOrd="0" presId="urn:microsoft.com/office/officeart/2009/3/layout/HorizontalOrganizationChart#1"/>
    <dgm:cxn modelId="{9797D283-E9BF-F740-9AB2-A0F18C40FE57}" srcId="{4B7FDD3D-3127-B74E-BB21-AF914635132E}" destId="{00C64BF3-9111-184A-AFCD-2AD540813F20}" srcOrd="0" destOrd="0" parTransId="{69A40A53-D223-F344-A035-FAAFD50B8F11}" sibTransId="{EAB3BFE3-8FBD-0B47-BF3B-4C64CB3AA205}"/>
    <dgm:cxn modelId="{E4C5B409-8D3E-46BD-935B-7D4800E1B26D}" type="presOf" srcId="{8847C4FF-90FC-A943-9C13-73330FCC4C0E}" destId="{3DF688BE-2913-CB45-9F33-4E13DBB2AE81}" srcOrd="0" destOrd="0" presId="urn:microsoft.com/office/officeart/2009/3/layout/HorizontalOrganizationChart#1"/>
    <dgm:cxn modelId="{1236E0DB-78E8-4E5A-AD18-9B0159233D24}" type="presOf" srcId="{1D656F9A-69AF-4142-9E97-5694805163F9}" destId="{6B5D772D-4133-034C-A7E0-6C65EE7CF54F}" srcOrd="0" destOrd="0" presId="urn:microsoft.com/office/officeart/2009/3/layout/HorizontalOrganizationChart#1"/>
    <dgm:cxn modelId="{12A84150-6CAE-46C0-B62C-607722E6FC5E}" type="presOf" srcId="{5AEB481A-5C2A-0B4B-9D7A-C45F6D1A5C2B}" destId="{F6B3AE59-4F54-D746-B32C-CD9AAA401BB4}" srcOrd="0" destOrd="0" presId="urn:microsoft.com/office/officeart/2009/3/layout/HorizontalOrganizationChart#1"/>
    <dgm:cxn modelId="{A8A46D7C-4A52-4565-973A-824799AB6752}" type="presParOf" srcId="{6FFC9F9E-7FA3-DB40-A297-30B15C74A8F0}" destId="{0E6794A8-800F-1949-97D4-30683920563D}" srcOrd="0" destOrd="0" presId="urn:microsoft.com/office/officeart/2009/3/layout/HorizontalOrganizationChart#1"/>
    <dgm:cxn modelId="{30689F01-E898-4C6E-8090-D341A166DD05}" type="presParOf" srcId="{0E6794A8-800F-1949-97D4-30683920563D}" destId="{2B934F52-BBFD-4A45-BE4F-D868854E969E}" srcOrd="0" destOrd="0" presId="urn:microsoft.com/office/officeart/2009/3/layout/HorizontalOrganizationChart#1"/>
    <dgm:cxn modelId="{95616B2C-D0BC-47EC-959D-8DEB6A12E7AC}" type="presParOf" srcId="{2B934F52-BBFD-4A45-BE4F-D868854E969E}" destId="{D7930059-7C65-754A-8218-68B9669366F3}" srcOrd="0" destOrd="0" presId="urn:microsoft.com/office/officeart/2009/3/layout/HorizontalOrganizationChart#1"/>
    <dgm:cxn modelId="{C61C8AF3-627D-4EF8-AA46-740B439C4D9F}" type="presParOf" srcId="{2B934F52-BBFD-4A45-BE4F-D868854E969E}" destId="{C38EEC4A-2887-8F49-8896-570A5060BC4B}" srcOrd="1" destOrd="0" presId="urn:microsoft.com/office/officeart/2009/3/layout/HorizontalOrganizationChart#1"/>
    <dgm:cxn modelId="{7DB6977D-C81D-4C4E-B65E-FE49BD588DD6}" type="presParOf" srcId="{0E6794A8-800F-1949-97D4-30683920563D}" destId="{2C42F7E6-4522-A942-9121-99E374650026}" srcOrd="1" destOrd="0" presId="urn:microsoft.com/office/officeart/2009/3/layout/HorizontalOrganizationChart#1"/>
    <dgm:cxn modelId="{579B8A83-FD5D-418E-9238-9102FCD72A98}" type="presParOf" srcId="{2C42F7E6-4522-A942-9121-99E374650026}" destId="{3D4D885E-9033-EF41-8ED8-CDD3350A535C}" srcOrd="0" destOrd="0" presId="urn:microsoft.com/office/officeart/2009/3/layout/HorizontalOrganizationChart#1"/>
    <dgm:cxn modelId="{5C71B369-0EF1-433A-8E1D-0B7A444C5BB3}" type="presParOf" srcId="{2C42F7E6-4522-A942-9121-99E374650026}" destId="{49F69C69-3EAB-D045-B2E4-13E7D2148F81}" srcOrd="1" destOrd="0" presId="urn:microsoft.com/office/officeart/2009/3/layout/HorizontalOrganizationChart#1"/>
    <dgm:cxn modelId="{8866F779-1509-4720-8439-B2A89117A1A4}" type="presParOf" srcId="{49F69C69-3EAB-D045-B2E4-13E7D2148F81}" destId="{9C87219B-8E46-4745-AD17-CFC30E74AE4A}" srcOrd="0" destOrd="0" presId="urn:microsoft.com/office/officeart/2009/3/layout/HorizontalOrganizationChart#1"/>
    <dgm:cxn modelId="{316F0DA7-6A89-44BD-A457-2CB399379824}" type="presParOf" srcId="{9C87219B-8E46-4745-AD17-CFC30E74AE4A}" destId="{F14CEA44-2318-D34B-98CA-FBF3427158EB}" srcOrd="0" destOrd="0" presId="urn:microsoft.com/office/officeart/2009/3/layout/HorizontalOrganizationChart#1"/>
    <dgm:cxn modelId="{6AA1F8B4-7156-4A6E-9AF4-39BDAC7B512C}" type="presParOf" srcId="{9C87219B-8E46-4745-AD17-CFC30E74AE4A}" destId="{73896E5A-BCBE-E84D-B1B6-245A50EE5044}" srcOrd="1" destOrd="0" presId="urn:microsoft.com/office/officeart/2009/3/layout/HorizontalOrganizationChart#1"/>
    <dgm:cxn modelId="{EA195292-8A3A-48AD-8DFC-D59283FF7487}" type="presParOf" srcId="{49F69C69-3EAB-D045-B2E4-13E7D2148F81}" destId="{313A6A49-D247-D14E-A4D8-0E9BF4A4CCA1}" srcOrd="1" destOrd="0" presId="urn:microsoft.com/office/officeart/2009/3/layout/HorizontalOrganizationChart#1"/>
    <dgm:cxn modelId="{7FA94D68-6FD2-427F-A141-183541B5191D}" type="presParOf" srcId="{313A6A49-D247-D14E-A4D8-0E9BF4A4CCA1}" destId="{B983FBBA-D217-D44D-817F-9A2ED6FB6F5C}" srcOrd="0" destOrd="0" presId="urn:microsoft.com/office/officeart/2009/3/layout/HorizontalOrganizationChart#1"/>
    <dgm:cxn modelId="{4D763890-3FC8-4F23-A704-3E82252AF0D5}" type="presParOf" srcId="{313A6A49-D247-D14E-A4D8-0E9BF4A4CCA1}" destId="{B8898D45-4F05-0040-A5C2-8295890E6827}" srcOrd="1" destOrd="0" presId="urn:microsoft.com/office/officeart/2009/3/layout/HorizontalOrganizationChart#1"/>
    <dgm:cxn modelId="{890CA33F-2598-4B82-B655-03C642446C2F}" type="presParOf" srcId="{B8898D45-4F05-0040-A5C2-8295890E6827}" destId="{39E502FA-2195-0147-9437-E2350A828D90}" srcOrd="0" destOrd="0" presId="urn:microsoft.com/office/officeart/2009/3/layout/HorizontalOrganizationChart#1"/>
    <dgm:cxn modelId="{E4727383-BBB7-4AB4-BC5C-000283B24A19}" type="presParOf" srcId="{39E502FA-2195-0147-9437-E2350A828D90}" destId="{ECEB6C8A-B6EE-FD42-8987-6B9F4E05E4D9}" srcOrd="0" destOrd="0" presId="urn:microsoft.com/office/officeart/2009/3/layout/HorizontalOrganizationChart#1"/>
    <dgm:cxn modelId="{A138BC0D-D6CE-4001-88FB-C5730115DFC5}" type="presParOf" srcId="{39E502FA-2195-0147-9437-E2350A828D90}" destId="{A3CC0387-F60B-4947-9009-D11C287F2955}" srcOrd="1" destOrd="0" presId="urn:microsoft.com/office/officeart/2009/3/layout/HorizontalOrganizationChart#1"/>
    <dgm:cxn modelId="{D6C56576-9F88-4F11-9F99-52C965BA9D75}" type="presParOf" srcId="{B8898D45-4F05-0040-A5C2-8295890E6827}" destId="{E0D8E00F-85B1-B843-AB27-D3CD966E8529}" srcOrd="1" destOrd="0" presId="urn:microsoft.com/office/officeart/2009/3/layout/HorizontalOrganizationChart#1"/>
    <dgm:cxn modelId="{94DD14F4-32D6-4DA6-9C48-8E3A13AB957B}" type="presParOf" srcId="{B8898D45-4F05-0040-A5C2-8295890E6827}" destId="{391F5866-84F3-4646-805A-8677FA5E33D3}" srcOrd="2" destOrd="0" presId="urn:microsoft.com/office/officeart/2009/3/layout/HorizontalOrganizationChart#1"/>
    <dgm:cxn modelId="{4DA8873F-656D-4C4C-937F-B8552445FEEE}" type="presParOf" srcId="{313A6A49-D247-D14E-A4D8-0E9BF4A4CCA1}" destId="{DF1AE46B-98CD-AD47-86FF-FD6B690449FE}" srcOrd="2" destOrd="0" presId="urn:microsoft.com/office/officeart/2009/3/layout/HorizontalOrganizationChart#1"/>
    <dgm:cxn modelId="{6FEC967A-AEB6-4DCF-B142-EE29E6A15A65}" type="presParOf" srcId="{313A6A49-D247-D14E-A4D8-0E9BF4A4CCA1}" destId="{D78C04C7-77C6-0E4F-A92B-B9DD018FB85C}" srcOrd="3" destOrd="0" presId="urn:microsoft.com/office/officeart/2009/3/layout/HorizontalOrganizationChart#1"/>
    <dgm:cxn modelId="{176F9039-B564-4ECE-B084-0AF58B417787}" type="presParOf" srcId="{D78C04C7-77C6-0E4F-A92B-B9DD018FB85C}" destId="{2503C8E4-F533-924A-B70D-35FEA6F2BBCD}" srcOrd="0" destOrd="0" presId="urn:microsoft.com/office/officeart/2009/3/layout/HorizontalOrganizationChart#1"/>
    <dgm:cxn modelId="{5D5AF301-FE15-4E48-A5E0-1A7359A29CF5}" type="presParOf" srcId="{2503C8E4-F533-924A-B70D-35FEA6F2BBCD}" destId="{889E793A-4E9F-FD4C-99DC-B869D9012360}" srcOrd="0" destOrd="0" presId="urn:microsoft.com/office/officeart/2009/3/layout/HorizontalOrganizationChart#1"/>
    <dgm:cxn modelId="{6EC7CCEC-E07D-483D-9CFC-23A41D37CBF0}" type="presParOf" srcId="{2503C8E4-F533-924A-B70D-35FEA6F2BBCD}" destId="{27F2689F-596F-FF4E-8458-AE4A36EA88FF}" srcOrd="1" destOrd="0" presId="urn:microsoft.com/office/officeart/2009/3/layout/HorizontalOrganizationChart#1"/>
    <dgm:cxn modelId="{A823A70B-BEE3-40E8-8A03-ED10B6F80F11}" type="presParOf" srcId="{D78C04C7-77C6-0E4F-A92B-B9DD018FB85C}" destId="{4FB08337-EE62-6349-984A-39EE7A63346B}" srcOrd="1" destOrd="0" presId="urn:microsoft.com/office/officeart/2009/3/layout/HorizontalOrganizationChart#1"/>
    <dgm:cxn modelId="{2652BDFC-BA8A-4C2F-B6C9-9802B950EB07}" type="presParOf" srcId="{D78C04C7-77C6-0E4F-A92B-B9DD018FB85C}" destId="{5B22B647-10CF-6D49-B2F7-35B09A03638A}" srcOrd="2" destOrd="0" presId="urn:microsoft.com/office/officeart/2009/3/layout/HorizontalOrganizationChart#1"/>
    <dgm:cxn modelId="{93129D25-1966-41EB-96B4-87915473F33D}" type="presParOf" srcId="{313A6A49-D247-D14E-A4D8-0E9BF4A4CCA1}" destId="{1A0E268A-15D7-0441-8A17-7205FB59F8A5}" srcOrd="4" destOrd="0" presId="urn:microsoft.com/office/officeart/2009/3/layout/HorizontalOrganizationChart#1"/>
    <dgm:cxn modelId="{3AF97053-CABE-4432-9506-4EC5BC7D70B1}" type="presParOf" srcId="{313A6A49-D247-D14E-A4D8-0E9BF4A4CCA1}" destId="{44501BCF-43B7-2148-9C97-5DE798AD35F6}" srcOrd="5" destOrd="0" presId="urn:microsoft.com/office/officeart/2009/3/layout/HorizontalOrganizationChart#1"/>
    <dgm:cxn modelId="{95B9AE5E-570C-4327-95E6-AC31BB764D86}" type="presParOf" srcId="{44501BCF-43B7-2148-9C97-5DE798AD35F6}" destId="{261B8F33-508E-B945-97AB-52AA1671A4B9}" srcOrd="0" destOrd="0" presId="urn:microsoft.com/office/officeart/2009/3/layout/HorizontalOrganizationChart#1"/>
    <dgm:cxn modelId="{A9661510-1A29-45B9-AC24-BAB20FE2C9D8}" type="presParOf" srcId="{261B8F33-508E-B945-97AB-52AA1671A4B9}" destId="{AD865D5E-A844-8E46-8C8A-15822BDF5B2E}" srcOrd="0" destOrd="0" presId="urn:microsoft.com/office/officeart/2009/3/layout/HorizontalOrganizationChart#1"/>
    <dgm:cxn modelId="{83EA270F-9F9D-4CDA-9EB9-B8B8C1BC10E6}" type="presParOf" srcId="{261B8F33-508E-B945-97AB-52AA1671A4B9}" destId="{701887C9-2EE3-3643-BC60-438FE125772B}" srcOrd="1" destOrd="0" presId="urn:microsoft.com/office/officeart/2009/3/layout/HorizontalOrganizationChart#1"/>
    <dgm:cxn modelId="{48AF1669-FFAE-48CF-9FF6-BB612F5D3EDF}" type="presParOf" srcId="{44501BCF-43B7-2148-9C97-5DE798AD35F6}" destId="{12A5B598-8B19-6247-BF54-C10336EF0232}" srcOrd="1" destOrd="0" presId="urn:microsoft.com/office/officeart/2009/3/layout/HorizontalOrganizationChart#1"/>
    <dgm:cxn modelId="{D9C1A50D-EB9F-4666-84D7-0F7C26C9B277}" type="presParOf" srcId="{44501BCF-43B7-2148-9C97-5DE798AD35F6}" destId="{F4D2A886-AA0F-A34C-8CFD-E1D2EDDA8B61}" srcOrd="2" destOrd="0" presId="urn:microsoft.com/office/officeart/2009/3/layout/HorizontalOrganizationChart#1"/>
    <dgm:cxn modelId="{E68AA1ED-2D3A-4439-9F18-B9F734CDA460}" type="presParOf" srcId="{313A6A49-D247-D14E-A4D8-0E9BF4A4CCA1}" destId="{B45DE969-B0C6-C648-907F-F7A2CEC4F8A9}" srcOrd="6" destOrd="0" presId="urn:microsoft.com/office/officeart/2009/3/layout/HorizontalOrganizationChart#1"/>
    <dgm:cxn modelId="{8A0ECC08-3891-49ED-A3F6-4F77E556E94F}" type="presParOf" srcId="{313A6A49-D247-D14E-A4D8-0E9BF4A4CCA1}" destId="{A3D56A44-F0AE-5649-9A45-8A0E2E1F8C3D}" srcOrd="7" destOrd="0" presId="urn:microsoft.com/office/officeart/2009/3/layout/HorizontalOrganizationChart#1"/>
    <dgm:cxn modelId="{1E839A47-C177-4216-AEB1-6DE2B079574D}" type="presParOf" srcId="{A3D56A44-F0AE-5649-9A45-8A0E2E1F8C3D}" destId="{78284377-B0DC-694B-A9A5-22F640D32273}" srcOrd="0" destOrd="0" presId="urn:microsoft.com/office/officeart/2009/3/layout/HorizontalOrganizationChart#1"/>
    <dgm:cxn modelId="{8CB456EA-CA0C-4FA7-93D0-2ABF33E78E6A}" type="presParOf" srcId="{78284377-B0DC-694B-A9A5-22F640D32273}" destId="{7D56DB18-AF08-4745-9578-26DB83A03249}" srcOrd="0" destOrd="0" presId="urn:microsoft.com/office/officeart/2009/3/layout/HorizontalOrganizationChart#1"/>
    <dgm:cxn modelId="{B551B363-A66F-40D5-8508-7AD819830D77}" type="presParOf" srcId="{78284377-B0DC-694B-A9A5-22F640D32273}" destId="{8D7BDB33-9448-7341-9F6D-5DD949183CCF}" srcOrd="1" destOrd="0" presId="urn:microsoft.com/office/officeart/2009/3/layout/HorizontalOrganizationChart#1"/>
    <dgm:cxn modelId="{A06395E9-7271-4303-856B-A3E149998CE5}" type="presParOf" srcId="{A3D56A44-F0AE-5649-9A45-8A0E2E1F8C3D}" destId="{F388CB58-1098-BD4B-A01C-622C00EF80A1}" srcOrd="1" destOrd="0" presId="urn:microsoft.com/office/officeart/2009/3/layout/HorizontalOrganizationChart#1"/>
    <dgm:cxn modelId="{E95B217C-66A1-464E-BFF5-A12398982530}" type="presParOf" srcId="{A3D56A44-F0AE-5649-9A45-8A0E2E1F8C3D}" destId="{F12E5B7F-7F44-4B41-8287-A478A1D942DA}" srcOrd="2" destOrd="0" presId="urn:microsoft.com/office/officeart/2009/3/layout/HorizontalOrganizationChart#1"/>
    <dgm:cxn modelId="{0E74932E-4A37-4682-AFAF-E63D6D0B19DF}" type="presParOf" srcId="{49F69C69-3EAB-D045-B2E4-13E7D2148F81}" destId="{0DBA6F8F-0EA1-5D4F-BEE2-66834F8735D3}" srcOrd="2" destOrd="0" presId="urn:microsoft.com/office/officeart/2009/3/layout/HorizontalOrganizationChart#1"/>
    <dgm:cxn modelId="{D94E251E-0B36-4E8F-AA67-41F8284D509C}" type="presParOf" srcId="{2C42F7E6-4522-A942-9121-99E374650026}" destId="{3DF688BE-2913-CB45-9F33-4E13DBB2AE81}" srcOrd="2" destOrd="0" presId="urn:microsoft.com/office/officeart/2009/3/layout/HorizontalOrganizationChart#1"/>
    <dgm:cxn modelId="{F5C0A978-0523-445B-96DD-B061447B61CF}" type="presParOf" srcId="{2C42F7E6-4522-A942-9121-99E374650026}" destId="{4157DE27-B52F-A247-A6D7-0C9FD67D2643}" srcOrd="3" destOrd="0" presId="urn:microsoft.com/office/officeart/2009/3/layout/HorizontalOrganizationChart#1"/>
    <dgm:cxn modelId="{613E032C-9D28-4318-937A-E2C4F190DEE0}" type="presParOf" srcId="{4157DE27-B52F-A247-A6D7-0C9FD67D2643}" destId="{F366AE99-0552-6B4C-B9AA-9DE29C9F09EA}" srcOrd="0" destOrd="0" presId="urn:microsoft.com/office/officeart/2009/3/layout/HorizontalOrganizationChart#1"/>
    <dgm:cxn modelId="{DB9CD589-8F92-4D04-8440-3A3094162A5F}" type="presParOf" srcId="{F366AE99-0552-6B4C-B9AA-9DE29C9F09EA}" destId="{A349A950-5D19-9246-A3AC-C293884A35B1}" srcOrd="0" destOrd="0" presId="urn:microsoft.com/office/officeart/2009/3/layout/HorizontalOrganizationChart#1"/>
    <dgm:cxn modelId="{30C1952C-35D5-47D2-8A9E-B4F3140EF400}" type="presParOf" srcId="{F366AE99-0552-6B4C-B9AA-9DE29C9F09EA}" destId="{154D64DD-BEA6-AD4E-978E-9442F03EBBE8}" srcOrd="1" destOrd="0" presId="urn:microsoft.com/office/officeart/2009/3/layout/HorizontalOrganizationChart#1"/>
    <dgm:cxn modelId="{7BC18675-28FF-4FEB-ABB0-DA471AE67B8A}" type="presParOf" srcId="{4157DE27-B52F-A247-A6D7-0C9FD67D2643}" destId="{E9257264-70B8-4B4E-9B95-B613FEC312F1}" srcOrd="1" destOrd="0" presId="urn:microsoft.com/office/officeart/2009/3/layout/HorizontalOrganizationChart#1"/>
    <dgm:cxn modelId="{1E165963-D390-49E5-AB44-915072882E08}" type="presParOf" srcId="{E9257264-70B8-4B4E-9B95-B613FEC312F1}" destId="{D9E539AE-E2D5-1A4B-A349-A962D04CCC10}" srcOrd="0" destOrd="0" presId="urn:microsoft.com/office/officeart/2009/3/layout/HorizontalOrganizationChart#1"/>
    <dgm:cxn modelId="{F0A6CDD9-F60E-49EF-9ADA-4F7C62886179}" type="presParOf" srcId="{E9257264-70B8-4B4E-9B95-B613FEC312F1}" destId="{F7A622C2-72CF-994F-B043-606891AE26DC}" srcOrd="1" destOrd="0" presId="urn:microsoft.com/office/officeart/2009/3/layout/HorizontalOrganizationChart#1"/>
    <dgm:cxn modelId="{22BF85F4-8ABE-4212-A20C-35A5CF8D2C13}" type="presParOf" srcId="{F7A622C2-72CF-994F-B043-606891AE26DC}" destId="{BB5C56A7-6826-BB4A-A623-A37DF4104141}" srcOrd="0" destOrd="0" presId="urn:microsoft.com/office/officeart/2009/3/layout/HorizontalOrganizationChart#1"/>
    <dgm:cxn modelId="{A4C56136-DE05-4405-A7FD-664A32CD47AA}" type="presParOf" srcId="{BB5C56A7-6826-BB4A-A623-A37DF4104141}" destId="{C2CA2C4E-C3A1-9A43-BEA7-49F9B3ACAD51}" srcOrd="0" destOrd="0" presId="urn:microsoft.com/office/officeart/2009/3/layout/HorizontalOrganizationChart#1"/>
    <dgm:cxn modelId="{86BFBAC3-086F-4AFA-BC75-F2724951DE87}" type="presParOf" srcId="{BB5C56A7-6826-BB4A-A623-A37DF4104141}" destId="{4719F8A4-9288-7949-8EC7-1F4AC422CA0B}" srcOrd="1" destOrd="0" presId="urn:microsoft.com/office/officeart/2009/3/layout/HorizontalOrganizationChart#1"/>
    <dgm:cxn modelId="{6B11C290-0E51-4C7C-A2CF-8C68EFECD9DB}" type="presParOf" srcId="{F7A622C2-72CF-994F-B043-606891AE26DC}" destId="{00596D5A-FDD9-F149-B436-F47D7D6B1887}" srcOrd="1" destOrd="0" presId="urn:microsoft.com/office/officeart/2009/3/layout/HorizontalOrganizationChart#1"/>
    <dgm:cxn modelId="{07DAA592-5584-4EAE-A632-C0F46B2D5FBF}" type="presParOf" srcId="{F7A622C2-72CF-994F-B043-606891AE26DC}" destId="{EEDEF111-4CDF-B747-9B47-48CC163B1338}" srcOrd="2" destOrd="0" presId="urn:microsoft.com/office/officeart/2009/3/layout/HorizontalOrganizationChart#1"/>
    <dgm:cxn modelId="{C5CF0663-B5C4-475B-95A9-B640C9A4502A}" type="presParOf" srcId="{E9257264-70B8-4B4E-9B95-B613FEC312F1}" destId="{6B5D772D-4133-034C-A7E0-6C65EE7CF54F}" srcOrd="2" destOrd="0" presId="urn:microsoft.com/office/officeart/2009/3/layout/HorizontalOrganizationChart#1"/>
    <dgm:cxn modelId="{69D966A6-53D6-4DF6-9565-B0D0D92AADE6}" type="presParOf" srcId="{E9257264-70B8-4B4E-9B95-B613FEC312F1}" destId="{46A19601-F9C6-5E4E-99F1-B13396A99165}" srcOrd="3" destOrd="0" presId="urn:microsoft.com/office/officeart/2009/3/layout/HorizontalOrganizationChart#1"/>
    <dgm:cxn modelId="{F90A9392-0143-479A-A01D-2F53C808AD55}" type="presParOf" srcId="{46A19601-F9C6-5E4E-99F1-B13396A99165}" destId="{4138375F-E468-0647-85F8-DD4677C5A9A2}" srcOrd="0" destOrd="0" presId="urn:microsoft.com/office/officeart/2009/3/layout/HorizontalOrganizationChart#1"/>
    <dgm:cxn modelId="{CB8F8C27-F594-431E-9AF9-9834438BDB7C}" type="presParOf" srcId="{4138375F-E468-0647-85F8-DD4677C5A9A2}" destId="{F6B3AE59-4F54-D746-B32C-CD9AAA401BB4}" srcOrd="0" destOrd="0" presId="urn:microsoft.com/office/officeart/2009/3/layout/HorizontalOrganizationChart#1"/>
    <dgm:cxn modelId="{53596364-6F62-4D17-A149-432BABADEFA2}" type="presParOf" srcId="{4138375F-E468-0647-85F8-DD4677C5A9A2}" destId="{8BD92971-5210-D344-A885-94EAA6014ADE}" srcOrd="1" destOrd="0" presId="urn:microsoft.com/office/officeart/2009/3/layout/HorizontalOrganizationChart#1"/>
    <dgm:cxn modelId="{008B5C48-7D08-4FBB-AD09-748A598A9436}" type="presParOf" srcId="{46A19601-F9C6-5E4E-99F1-B13396A99165}" destId="{F4B6124E-B3BF-7F4D-A2B1-FBC78379561F}" srcOrd="1" destOrd="0" presId="urn:microsoft.com/office/officeart/2009/3/layout/HorizontalOrganizationChart#1"/>
    <dgm:cxn modelId="{36D6481B-2250-40D4-B492-955ADD9B223D}" type="presParOf" srcId="{46A19601-F9C6-5E4E-99F1-B13396A99165}" destId="{088EA7E9-4E80-DA47-8A54-B60DB7828A6D}" srcOrd="2" destOrd="0" presId="urn:microsoft.com/office/officeart/2009/3/layout/HorizontalOrganizationChart#1"/>
    <dgm:cxn modelId="{CCD10A3F-20C4-4AD2-B1DE-62173D254056}" type="presParOf" srcId="{E9257264-70B8-4B4E-9B95-B613FEC312F1}" destId="{E405C828-A7B3-094E-9C91-7CE71450DC27}" srcOrd="4" destOrd="0" presId="urn:microsoft.com/office/officeart/2009/3/layout/HorizontalOrganizationChart#1"/>
    <dgm:cxn modelId="{D523830E-EEFA-495E-A29B-10B79C459193}" type="presParOf" srcId="{E9257264-70B8-4B4E-9B95-B613FEC312F1}" destId="{B9906FAF-5DA0-7F4C-A6BA-DA621E39B5D2}" srcOrd="5" destOrd="0" presId="urn:microsoft.com/office/officeart/2009/3/layout/HorizontalOrganizationChart#1"/>
    <dgm:cxn modelId="{68419896-F064-4F94-914B-DF609EADF636}" type="presParOf" srcId="{B9906FAF-5DA0-7F4C-A6BA-DA621E39B5D2}" destId="{451B0725-F536-DA44-84F8-A995830E1126}" srcOrd="0" destOrd="0" presId="urn:microsoft.com/office/officeart/2009/3/layout/HorizontalOrganizationChart#1"/>
    <dgm:cxn modelId="{43603C8C-2C0E-4FE3-BA12-E1E12FCAED92}" type="presParOf" srcId="{451B0725-F536-DA44-84F8-A995830E1126}" destId="{4A07ED12-0187-D349-86E5-7FD548F72338}" srcOrd="0" destOrd="0" presId="urn:microsoft.com/office/officeart/2009/3/layout/HorizontalOrganizationChart#1"/>
    <dgm:cxn modelId="{89EAFDEC-D261-4CC5-A58F-9D27C177B631}" type="presParOf" srcId="{451B0725-F536-DA44-84F8-A995830E1126}" destId="{E5A00C02-FBC1-7242-9AAF-51EBAB039C38}" srcOrd="1" destOrd="0" presId="urn:microsoft.com/office/officeart/2009/3/layout/HorizontalOrganizationChart#1"/>
    <dgm:cxn modelId="{5226B13C-0FCC-461B-A0DE-B1344A4184BE}" type="presParOf" srcId="{B9906FAF-5DA0-7F4C-A6BA-DA621E39B5D2}" destId="{09C6EAF4-9509-0847-BABB-4FF4F171CA8F}" srcOrd="1" destOrd="0" presId="urn:microsoft.com/office/officeart/2009/3/layout/HorizontalOrganizationChart#1"/>
    <dgm:cxn modelId="{134512E0-003D-416F-8E88-2319FB7E64C6}" type="presParOf" srcId="{B9906FAF-5DA0-7F4C-A6BA-DA621E39B5D2}" destId="{17CC60A6-4DBF-1C47-96AD-8CD0E6B8B5FD}" srcOrd="2" destOrd="0" presId="urn:microsoft.com/office/officeart/2009/3/layout/HorizontalOrganizationChart#1"/>
    <dgm:cxn modelId="{E5B45F0E-4CA7-4873-8E81-577A996F82A0}" type="presParOf" srcId="{4157DE27-B52F-A247-A6D7-0C9FD67D2643}" destId="{72D474C2-AFE1-7744-86B4-3E98905442E2}" srcOrd="2" destOrd="0" presId="urn:microsoft.com/office/officeart/2009/3/layout/HorizontalOrganizationChart#1"/>
    <dgm:cxn modelId="{D20D723F-F4EB-4530-960E-8540DBF90C7A}" type="presParOf" srcId="{2C42F7E6-4522-A942-9121-99E374650026}" destId="{4F71DD65-E6D3-174A-96FA-02FC5D66C236}" srcOrd="4" destOrd="0" presId="urn:microsoft.com/office/officeart/2009/3/layout/HorizontalOrganizationChart#1"/>
    <dgm:cxn modelId="{B7821172-A110-44A0-8933-37597823118A}" type="presParOf" srcId="{2C42F7E6-4522-A942-9121-99E374650026}" destId="{916D56C1-067A-6D40-9E8C-E8D45F6822D6}" srcOrd="5" destOrd="0" presId="urn:microsoft.com/office/officeart/2009/3/layout/HorizontalOrganizationChart#1"/>
    <dgm:cxn modelId="{E95FDB6D-E63C-482F-9388-BE36A9E00329}" type="presParOf" srcId="{916D56C1-067A-6D40-9E8C-E8D45F6822D6}" destId="{15D52173-DF0F-5F4E-B7BB-92B9B55CDD71}" srcOrd="0" destOrd="0" presId="urn:microsoft.com/office/officeart/2009/3/layout/HorizontalOrganizationChart#1"/>
    <dgm:cxn modelId="{BE679A95-8F18-413C-9464-5FE4AF1A7D33}" type="presParOf" srcId="{15D52173-DF0F-5F4E-B7BB-92B9B55CDD71}" destId="{019AED47-96F4-8E40-9E9C-0BE266364C5C}" srcOrd="0" destOrd="0" presId="urn:microsoft.com/office/officeart/2009/3/layout/HorizontalOrganizationChart#1"/>
    <dgm:cxn modelId="{27DC7F7A-B155-4A69-986D-01FE6656D9B1}" type="presParOf" srcId="{15D52173-DF0F-5F4E-B7BB-92B9B55CDD71}" destId="{6758EE4C-9270-0947-A69A-9F7A38EBFF5B}" srcOrd="1" destOrd="0" presId="urn:microsoft.com/office/officeart/2009/3/layout/HorizontalOrganizationChart#1"/>
    <dgm:cxn modelId="{D0B59541-A687-4360-96F3-CC12F1360621}" type="presParOf" srcId="{916D56C1-067A-6D40-9E8C-E8D45F6822D6}" destId="{C7A5D7D1-4FA8-1848-9D08-F71C85C11B38}" srcOrd="1" destOrd="0" presId="urn:microsoft.com/office/officeart/2009/3/layout/HorizontalOrganizationChart#1"/>
    <dgm:cxn modelId="{36587546-CD6F-4BD4-9794-67AA8E287AB6}" type="presParOf" srcId="{C7A5D7D1-4FA8-1848-9D08-F71C85C11B38}" destId="{32511FDE-2422-C841-A760-ADADE5D62FAA}" srcOrd="0" destOrd="0" presId="urn:microsoft.com/office/officeart/2009/3/layout/HorizontalOrganizationChart#1"/>
    <dgm:cxn modelId="{018DBA90-075D-4FA9-A304-6AEF2FD6FAC9}" type="presParOf" srcId="{C7A5D7D1-4FA8-1848-9D08-F71C85C11B38}" destId="{01C393E4-71BD-D942-B3CC-2CDBC4EDCD67}" srcOrd="1" destOrd="0" presId="urn:microsoft.com/office/officeart/2009/3/layout/HorizontalOrganizationChart#1"/>
    <dgm:cxn modelId="{8881505C-F1FB-4A4C-AB4F-A69CC2549016}" type="presParOf" srcId="{01C393E4-71BD-D942-B3CC-2CDBC4EDCD67}" destId="{BFAA29B2-E965-DC4C-AB99-893C569AE4CE}" srcOrd="0" destOrd="0" presId="urn:microsoft.com/office/officeart/2009/3/layout/HorizontalOrganizationChart#1"/>
    <dgm:cxn modelId="{64406280-AC23-476D-A87A-3C9A97E8229B}" type="presParOf" srcId="{BFAA29B2-E965-DC4C-AB99-893C569AE4CE}" destId="{8B65CF80-CF82-2E4F-BFDF-7E7F7377BF46}" srcOrd="0" destOrd="0" presId="urn:microsoft.com/office/officeart/2009/3/layout/HorizontalOrganizationChart#1"/>
    <dgm:cxn modelId="{8280871B-EC1B-4459-9774-1F84A70384D6}" type="presParOf" srcId="{BFAA29B2-E965-DC4C-AB99-893C569AE4CE}" destId="{00D9E05E-79E9-EA4D-940A-66C1C3FD2D30}" srcOrd="1" destOrd="0" presId="urn:microsoft.com/office/officeart/2009/3/layout/HorizontalOrganizationChart#1"/>
    <dgm:cxn modelId="{DEB6AF14-FF14-4143-B0CF-559B2F519E7E}" type="presParOf" srcId="{01C393E4-71BD-D942-B3CC-2CDBC4EDCD67}" destId="{9CA79288-629F-4A45-BCAF-D96CB3A2D2BA}" srcOrd="1" destOrd="0" presId="urn:microsoft.com/office/officeart/2009/3/layout/HorizontalOrganizationChart#1"/>
    <dgm:cxn modelId="{91CFD563-C1B9-4047-8D58-7C4120D579E9}" type="presParOf" srcId="{01C393E4-71BD-D942-B3CC-2CDBC4EDCD67}" destId="{993A7FEE-9735-8248-A47E-3DD3AC0727C8}" srcOrd="2" destOrd="0" presId="urn:microsoft.com/office/officeart/2009/3/layout/HorizontalOrganizationChart#1"/>
    <dgm:cxn modelId="{0ACBF0B7-4B26-4912-A15B-8082B1D68C20}" type="presParOf" srcId="{C7A5D7D1-4FA8-1848-9D08-F71C85C11B38}" destId="{2F115A04-5A5B-5A43-905F-E3726F619978}" srcOrd="2" destOrd="0" presId="urn:microsoft.com/office/officeart/2009/3/layout/HorizontalOrganizationChart#1"/>
    <dgm:cxn modelId="{938410A9-FA89-453C-9CD7-9A3E8B0C0BE7}" type="presParOf" srcId="{C7A5D7D1-4FA8-1848-9D08-F71C85C11B38}" destId="{C39BB377-463D-F747-BA12-99252EAF11FE}" srcOrd="3" destOrd="0" presId="urn:microsoft.com/office/officeart/2009/3/layout/HorizontalOrganizationChart#1"/>
    <dgm:cxn modelId="{F5936146-4827-47F8-8A43-D5C859BD32F2}" type="presParOf" srcId="{C39BB377-463D-F747-BA12-99252EAF11FE}" destId="{B5E189B4-39F4-B549-8163-72295961B3D0}" srcOrd="0" destOrd="0" presId="urn:microsoft.com/office/officeart/2009/3/layout/HorizontalOrganizationChart#1"/>
    <dgm:cxn modelId="{223BF19D-B613-4FFE-8C60-85BF207B380F}" type="presParOf" srcId="{B5E189B4-39F4-B549-8163-72295961B3D0}" destId="{AC473BC3-2EAB-FF47-9280-DDBB43DF4849}" srcOrd="0" destOrd="0" presId="urn:microsoft.com/office/officeart/2009/3/layout/HorizontalOrganizationChart#1"/>
    <dgm:cxn modelId="{D8555440-7A85-499D-930F-ED80074D0807}" type="presParOf" srcId="{B5E189B4-39F4-B549-8163-72295961B3D0}" destId="{AB56776D-229B-BE4B-9632-AAE4E01B8620}" srcOrd="1" destOrd="0" presId="urn:microsoft.com/office/officeart/2009/3/layout/HorizontalOrganizationChart#1"/>
    <dgm:cxn modelId="{D68B8E44-73FA-44C4-88C8-25E198A5E2FA}" type="presParOf" srcId="{C39BB377-463D-F747-BA12-99252EAF11FE}" destId="{C9588742-4A57-6E4D-94F4-13CCB1DFD60D}" srcOrd="1" destOrd="0" presId="urn:microsoft.com/office/officeart/2009/3/layout/HorizontalOrganizationChart#1"/>
    <dgm:cxn modelId="{8223ACA4-9C49-4CD8-8194-A7403D86EC35}" type="presParOf" srcId="{C39BB377-463D-F747-BA12-99252EAF11FE}" destId="{ADD32DEC-5B26-C54F-8B13-A69698C0D76A}" srcOrd="2" destOrd="0" presId="urn:microsoft.com/office/officeart/2009/3/layout/HorizontalOrganizationChart#1"/>
    <dgm:cxn modelId="{C02519F1-68F8-4CFB-8B1C-06899A2CE444}" type="presParOf" srcId="{916D56C1-067A-6D40-9E8C-E8D45F6822D6}" destId="{FED3443F-95FA-5248-B599-59CCBCCBF3B2}" srcOrd="2" destOrd="0" presId="urn:microsoft.com/office/officeart/2009/3/layout/HorizontalOrganizationChart#1"/>
    <dgm:cxn modelId="{D05EFE4C-9F98-4D83-8CC6-7D90D21587CD}" type="presParOf" srcId="{0E6794A8-800F-1949-97D4-30683920563D}" destId="{51D952D9-D415-FD4F-8CBE-957BCBF642B5}" srcOrd="2" destOrd="0" presId="urn:microsoft.com/office/officeart/2009/3/layout/HorizontalOrganizationChar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00134-3A78-4D57-9BB2-AC24D44CDAD2}">
      <dsp:nvSpPr>
        <dsp:cNvPr id="0" name=""/>
        <dsp:cNvSpPr/>
      </dsp:nvSpPr>
      <dsp:spPr>
        <a:xfrm>
          <a:off x="2247862" y="2111"/>
          <a:ext cx="1240876" cy="806569"/>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CN" altLang="en-US" sz="1900" kern="1200" dirty="0" smtClean="0"/>
            <a:t>第一要素</a:t>
          </a:r>
          <a:endParaRPr lang="zh-CN" altLang="en-US" sz="1900" kern="1200" dirty="0"/>
        </a:p>
      </dsp:txBody>
      <dsp:txXfrm>
        <a:off x="2287235" y="41484"/>
        <a:ext cx="1162130" cy="727823"/>
      </dsp:txXfrm>
    </dsp:sp>
    <dsp:sp modelId="{2F05636D-F8B4-42CB-AA4E-B4B076E25CD3}">
      <dsp:nvSpPr>
        <dsp:cNvPr id="0" name=""/>
        <dsp:cNvSpPr/>
      </dsp:nvSpPr>
      <dsp:spPr>
        <a:xfrm>
          <a:off x="1257442" y="405396"/>
          <a:ext cx="3221717" cy="3221717"/>
        </a:xfrm>
        <a:custGeom>
          <a:avLst/>
          <a:gdLst/>
          <a:ahLst/>
          <a:cxnLst/>
          <a:rect l="0" t="0" r="0" b="0"/>
          <a:pathLst>
            <a:path>
              <a:moveTo>
                <a:pt x="2239813" y="127861"/>
              </a:moveTo>
              <a:arcTo wR="1610858" hR="1610858" stAng="17578940" swAng="1960603"/>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3B78A5B-75A6-4983-A88A-5BB16BEF6C55}">
      <dsp:nvSpPr>
        <dsp:cNvPr id="0" name=""/>
        <dsp:cNvSpPr/>
      </dsp:nvSpPr>
      <dsp:spPr>
        <a:xfrm>
          <a:off x="3779880" y="1115187"/>
          <a:ext cx="1240876" cy="806569"/>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CN" altLang="en-US" sz="1900" kern="1200" dirty="0" smtClean="0"/>
            <a:t>第五要素</a:t>
          </a:r>
          <a:endParaRPr lang="zh-CN" altLang="en-US" sz="1900" kern="1200" dirty="0"/>
        </a:p>
      </dsp:txBody>
      <dsp:txXfrm>
        <a:off x="3819253" y="1154560"/>
        <a:ext cx="1162130" cy="727823"/>
      </dsp:txXfrm>
    </dsp:sp>
    <dsp:sp modelId="{1317CCB1-AFDC-4572-9BF9-39D24BD409CC}">
      <dsp:nvSpPr>
        <dsp:cNvPr id="0" name=""/>
        <dsp:cNvSpPr/>
      </dsp:nvSpPr>
      <dsp:spPr>
        <a:xfrm>
          <a:off x="1257442" y="405396"/>
          <a:ext cx="3221717" cy="3221717"/>
        </a:xfrm>
        <a:custGeom>
          <a:avLst/>
          <a:gdLst/>
          <a:ahLst/>
          <a:cxnLst/>
          <a:rect l="0" t="0" r="0" b="0"/>
          <a:pathLst>
            <a:path>
              <a:moveTo>
                <a:pt x="3219514" y="1526654"/>
              </a:moveTo>
              <a:arcTo wR="1610858" hR="1610858" stAng="21420217" swAng="2195584"/>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02B981-0D72-4503-BE0B-E37571D5331D}">
      <dsp:nvSpPr>
        <dsp:cNvPr id="0" name=""/>
        <dsp:cNvSpPr/>
      </dsp:nvSpPr>
      <dsp:spPr>
        <a:xfrm>
          <a:off x="3194701" y="2916182"/>
          <a:ext cx="1240876" cy="806569"/>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CN" altLang="en-US" sz="1900" kern="1200" dirty="0" smtClean="0"/>
            <a:t>第四要素</a:t>
          </a:r>
          <a:endParaRPr lang="zh-CN" altLang="en-US" sz="1900" kern="1200" dirty="0"/>
        </a:p>
      </dsp:txBody>
      <dsp:txXfrm>
        <a:off x="3234074" y="2955555"/>
        <a:ext cx="1162130" cy="727823"/>
      </dsp:txXfrm>
    </dsp:sp>
    <dsp:sp modelId="{078CDFB9-21D1-4AF0-BBF1-2E9B01F416B2}">
      <dsp:nvSpPr>
        <dsp:cNvPr id="0" name=""/>
        <dsp:cNvSpPr/>
      </dsp:nvSpPr>
      <dsp:spPr>
        <a:xfrm>
          <a:off x="1257442" y="405396"/>
          <a:ext cx="3221717" cy="3221717"/>
        </a:xfrm>
        <a:custGeom>
          <a:avLst/>
          <a:gdLst/>
          <a:ahLst/>
          <a:cxnLst/>
          <a:rect l="0" t="0" r="0" b="0"/>
          <a:pathLst>
            <a:path>
              <a:moveTo>
                <a:pt x="1930864" y="3189611"/>
              </a:moveTo>
              <a:arcTo wR="1610858" hR="1610858" stAng="4712500" swAng="137500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5C76946-E15A-46D1-B518-B1B9BC312447}">
      <dsp:nvSpPr>
        <dsp:cNvPr id="0" name=""/>
        <dsp:cNvSpPr/>
      </dsp:nvSpPr>
      <dsp:spPr>
        <a:xfrm>
          <a:off x="1301023" y="2916182"/>
          <a:ext cx="1240876" cy="806569"/>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CN" altLang="en-US" sz="1900" kern="1200" dirty="0" smtClean="0"/>
            <a:t>第三要素</a:t>
          </a:r>
          <a:endParaRPr lang="zh-CN" altLang="en-US" sz="1900" kern="1200" dirty="0"/>
        </a:p>
      </dsp:txBody>
      <dsp:txXfrm>
        <a:off x="1340396" y="2955555"/>
        <a:ext cx="1162130" cy="727823"/>
      </dsp:txXfrm>
    </dsp:sp>
    <dsp:sp modelId="{722031C1-3BE0-40C5-A61E-C486E9D2DED7}">
      <dsp:nvSpPr>
        <dsp:cNvPr id="0" name=""/>
        <dsp:cNvSpPr/>
      </dsp:nvSpPr>
      <dsp:spPr>
        <a:xfrm>
          <a:off x="1257442" y="405396"/>
          <a:ext cx="3221717" cy="3221717"/>
        </a:xfrm>
        <a:custGeom>
          <a:avLst/>
          <a:gdLst/>
          <a:ahLst/>
          <a:cxnLst/>
          <a:rect l="0" t="0" r="0" b="0"/>
          <a:pathLst>
            <a:path>
              <a:moveTo>
                <a:pt x="269088" y="2502216"/>
              </a:moveTo>
              <a:arcTo wR="1610858" hR="1610858" stAng="8784199" swAng="2195584"/>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9FDA15-4DBA-410F-B077-3D3211838F73}">
      <dsp:nvSpPr>
        <dsp:cNvPr id="0" name=""/>
        <dsp:cNvSpPr/>
      </dsp:nvSpPr>
      <dsp:spPr>
        <a:xfrm>
          <a:off x="715845" y="1115187"/>
          <a:ext cx="1240876" cy="806569"/>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CN" altLang="en-US" sz="1900" kern="1200" dirty="0" smtClean="0"/>
            <a:t>第二要素</a:t>
          </a:r>
          <a:endParaRPr lang="zh-CN" altLang="en-US" sz="1900" kern="1200" dirty="0"/>
        </a:p>
      </dsp:txBody>
      <dsp:txXfrm>
        <a:off x="755218" y="1154560"/>
        <a:ext cx="1162130" cy="727823"/>
      </dsp:txXfrm>
    </dsp:sp>
    <dsp:sp modelId="{9C07DD56-E48C-47C0-BF59-908ABF868126}">
      <dsp:nvSpPr>
        <dsp:cNvPr id="0" name=""/>
        <dsp:cNvSpPr/>
      </dsp:nvSpPr>
      <dsp:spPr>
        <a:xfrm>
          <a:off x="1257442" y="405396"/>
          <a:ext cx="3221717" cy="3221717"/>
        </a:xfrm>
        <a:custGeom>
          <a:avLst/>
          <a:gdLst/>
          <a:ahLst/>
          <a:cxnLst/>
          <a:rect l="0" t="0" r="0" b="0"/>
          <a:pathLst>
            <a:path>
              <a:moveTo>
                <a:pt x="280780" y="702146"/>
              </a:moveTo>
              <a:arcTo wR="1610858" hR="1610858" stAng="12860458" swAng="1960603"/>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5B9F2-D53C-41D9-9B8D-E802456BCDE1}">
      <dsp:nvSpPr>
        <dsp:cNvPr id="0" name=""/>
        <dsp:cNvSpPr/>
      </dsp:nvSpPr>
      <dsp:spPr>
        <a:xfrm>
          <a:off x="-6508804" y="-996230"/>
          <a:ext cx="7753100" cy="7753100"/>
        </a:xfrm>
        <a:prstGeom prst="blockArc">
          <a:avLst>
            <a:gd name="adj1" fmla="val 18900000"/>
            <a:gd name="adj2" fmla="val 2700000"/>
            <a:gd name="adj3" fmla="val 354"/>
          </a:avLst>
        </a:prstGeom>
        <a:noFill/>
        <a:ln w="25400" cap="flat" cmpd="sng" algn="ctr">
          <a:solidFill>
            <a:schemeClr val="bg1">
              <a:lumMod val="75000"/>
            </a:schemeClr>
          </a:solidFill>
          <a:prstDash val="solid"/>
        </a:ln>
        <a:effectLst/>
      </dsp:spPr>
      <dsp:style>
        <a:lnRef idx="2">
          <a:scrgbClr r="0" g="0" b="0"/>
        </a:lnRef>
        <a:fillRef idx="0">
          <a:scrgbClr r="0" g="0" b="0"/>
        </a:fillRef>
        <a:effectRef idx="0">
          <a:scrgbClr r="0" g="0" b="0"/>
        </a:effectRef>
        <a:fontRef idx="minor"/>
      </dsp:style>
    </dsp:sp>
    <dsp:sp modelId="{97FAFF3E-D1BA-4773-B6F4-D764759BC8CF}">
      <dsp:nvSpPr>
        <dsp:cNvPr id="0" name=""/>
        <dsp:cNvSpPr/>
      </dsp:nvSpPr>
      <dsp:spPr>
        <a:xfrm>
          <a:off x="404108" y="261878"/>
          <a:ext cx="4702207" cy="523526"/>
        </a:xfrm>
        <a:prstGeom prst="rect">
          <a:avLst/>
        </a:prstGeom>
        <a:solidFill>
          <a:srgbClr val="0070C0"/>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5550" tIns="68580" rIns="68580" bIns="68580" numCol="1" spcCol="1270" anchor="ctr" anchorCtr="0">
          <a:noAutofit/>
        </a:bodyPr>
        <a:lstStyle/>
        <a:p>
          <a:pPr lvl="0" algn="l" defTabSz="1200150" rtl="0">
            <a:lnSpc>
              <a:spcPct val="90000"/>
            </a:lnSpc>
            <a:spcBef>
              <a:spcPct val="0"/>
            </a:spcBef>
            <a:spcAft>
              <a:spcPct val="35000"/>
            </a:spcAft>
          </a:pPr>
          <a:r>
            <a:rPr lang="en-US" sz="2700" kern="1200" dirty="0">
              <a:solidFill>
                <a:schemeClr val="bg1"/>
              </a:solidFill>
              <a:latin typeface="Calibri" panose="020F0502020204030204"/>
              <a:ea typeface="+mn-ea"/>
              <a:cs typeface="+mn-cs"/>
            </a:rPr>
            <a:t>Physical items</a:t>
          </a:r>
          <a:endParaRPr lang="zh-CN" altLang="en-US" sz="2700" kern="1200" dirty="0">
            <a:solidFill>
              <a:schemeClr val="bg1"/>
            </a:solidFill>
            <a:latin typeface="Calibri" panose="020F0502020204030204"/>
            <a:ea typeface="宋体" pitchFamily="2" charset="-122"/>
            <a:cs typeface="+mn-cs"/>
          </a:endParaRPr>
        </a:p>
      </dsp:txBody>
      <dsp:txXfrm>
        <a:off x="404108" y="261878"/>
        <a:ext cx="4702207" cy="523526"/>
      </dsp:txXfrm>
    </dsp:sp>
    <dsp:sp modelId="{74E588D1-BE4D-4157-86AC-A180D5A4A09F}">
      <dsp:nvSpPr>
        <dsp:cNvPr id="0" name=""/>
        <dsp:cNvSpPr/>
      </dsp:nvSpPr>
      <dsp:spPr>
        <a:xfrm>
          <a:off x="76904" y="196437"/>
          <a:ext cx="654408" cy="654408"/>
        </a:xfrm>
        <a:prstGeom prst="ellipse">
          <a:avLst/>
        </a:prstGeom>
        <a:solidFill>
          <a:srgbClr val="0070C0"/>
        </a:solidFill>
        <a:ln w="25400" cap="flat" cmpd="sng" algn="ctr">
          <a:noFill/>
          <a:prstDash val="solid"/>
        </a:ln>
        <a:effectLst/>
      </dsp:spPr>
      <dsp:style>
        <a:lnRef idx="2">
          <a:scrgbClr r="0" g="0" b="0"/>
        </a:lnRef>
        <a:fillRef idx="1">
          <a:scrgbClr r="0" g="0" b="0"/>
        </a:fillRef>
        <a:effectRef idx="0">
          <a:scrgbClr r="0" g="0" b="0"/>
        </a:effectRef>
        <a:fontRef idx="minor"/>
      </dsp:style>
    </dsp:sp>
    <dsp:sp modelId="{BEC0B8A4-05A2-4B2A-853F-BA348786A739}">
      <dsp:nvSpPr>
        <dsp:cNvPr id="0" name=""/>
        <dsp:cNvSpPr/>
      </dsp:nvSpPr>
      <dsp:spPr>
        <a:xfrm>
          <a:off x="858675" y="1074005"/>
          <a:ext cx="4228106" cy="523526"/>
        </a:xfrm>
        <a:prstGeom prst="rect">
          <a:avLst/>
        </a:prstGeom>
        <a:solidFill>
          <a:srgbClr val="30ADB8"/>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5550" tIns="68580" rIns="68580" bIns="68580" numCol="1" spcCol="1270" anchor="ctr" anchorCtr="0">
          <a:noAutofit/>
        </a:bodyPr>
        <a:lstStyle/>
        <a:p>
          <a:pPr lvl="0" algn="l" defTabSz="1200150" rtl="0">
            <a:lnSpc>
              <a:spcPct val="90000"/>
            </a:lnSpc>
            <a:spcBef>
              <a:spcPct val="0"/>
            </a:spcBef>
            <a:spcAft>
              <a:spcPct val="35000"/>
            </a:spcAft>
          </a:pPr>
          <a:r>
            <a:rPr lang="en-US" sz="2700" kern="1200" dirty="0">
              <a:solidFill>
                <a:schemeClr val="bg1"/>
              </a:solidFill>
              <a:latin typeface="Calibri" panose="020F0502020204030204"/>
              <a:ea typeface="+mn-ea"/>
              <a:cs typeface="+mn-cs"/>
            </a:rPr>
            <a:t>Electronic portfolios</a:t>
          </a:r>
          <a:endParaRPr lang="zh-CN" altLang="en-US" sz="2700" kern="1200" dirty="0">
            <a:solidFill>
              <a:schemeClr val="bg1"/>
            </a:solidFill>
            <a:latin typeface="Calibri" panose="020F0502020204030204"/>
            <a:ea typeface="宋体" pitchFamily="2" charset="-122"/>
            <a:cs typeface="+mn-cs"/>
          </a:endParaRPr>
        </a:p>
      </dsp:txBody>
      <dsp:txXfrm>
        <a:off x="858675" y="1074005"/>
        <a:ext cx="4228106" cy="523526"/>
      </dsp:txXfrm>
    </dsp:sp>
    <dsp:sp modelId="{B0AEDBDF-C2E3-4635-B1AE-76C3FB43B699}">
      <dsp:nvSpPr>
        <dsp:cNvPr id="0" name=""/>
        <dsp:cNvSpPr/>
      </dsp:nvSpPr>
      <dsp:spPr>
        <a:xfrm>
          <a:off x="551005" y="982189"/>
          <a:ext cx="654408" cy="654408"/>
        </a:xfrm>
        <a:prstGeom prst="ellipse">
          <a:avLst/>
        </a:prstGeom>
        <a:solidFill>
          <a:srgbClr val="30ADB8"/>
        </a:solidFill>
        <a:ln w="25400" cap="flat" cmpd="sng" algn="ctr">
          <a:noFill/>
          <a:prstDash val="solid"/>
        </a:ln>
        <a:effectLst/>
      </dsp:spPr>
      <dsp:style>
        <a:lnRef idx="2">
          <a:scrgbClr r="0" g="0" b="0"/>
        </a:lnRef>
        <a:fillRef idx="1">
          <a:scrgbClr r="0" g="0" b="0"/>
        </a:fillRef>
        <a:effectRef idx="0">
          <a:scrgbClr r="0" g="0" b="0"/>
        </a:effectRef>
        <a:fontRef idx="minor"/>
      </dsp:style>
    </dsp:sp>
    <dsp:sp modelId="{11E7A384-8C32-BD43-A5F1-7B541BEEA1CB}">
      <dsp:nvSpPr>
        <dsp:cNvPr id="0" name=""/>
        <dsp:cNvSpPr/>
      </dsp:nvSpPr>
      <dsp:spPr>
        <a:xfrm>
          <a:off x="1138014" y="1832805"/>
          <a:ext cx="3968302" cy="523526"/>
        </a:xfrm>
        <a:prstGeom prst="rect">
          <a:avLst/>
        </a:prstGeom>
        <a:solidFill>
          <a:srgbClr val="00ADF5"/>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5550" tIns="68580" rIns="68580" bIns="68580" numCol="1" spcCol="1270" anchor="ctr" anchorCtr="0">
          <a:noAutofit/>
        </a:bodyPr>
        <a:lstStyle/>
        <a:p>
          <a:pPr lvl="0" algn="l" defTabSz="1200150" rtl="0">
            <a:lnSpc>
              <a:spcPct val="90000"/>
            </a:lnSpc>
            <a:spcBef>
              <a:spcPct val="0"/>
            </a:spcBef>
            <a:spcAft>
              <a:spcPct val="35000"/>
            </a:spcAft>
          </a:pPr>
          <a:r>
            <a:rPr lang="en-US" sz="2700" kern="1200" dirty="0">
              <a:solidFill>
                <a:schemeClr val="bg1"/>
              </a:solidFill>
              <a:latin typeface="Calibri" panose="020F0502020204030204"/>
              <a:ea typeface="+mn-ea"/>
              <a:cs typeface="+mn-cs"/>
            </a:rPr>
            <a:t>Digital files</a:t>
          </a:r>
          <a:endParaRPr lang="zh-CN" altLang="en-US" sz="2700" kern="1200" dirty="0">
            <a:solidFill>
              <a:schemeClr val="bg1"/>
            </a:solidFill>
            <a:latin typeface="Calibri" panose="020F0502020204030204"/>
            <a:ea typeface="宋体" pitchFamily="2" charset="-122"/>
            <a:cs typeface="+mn-cs"/>
          </a:endParaRPr>
        </a:p>
      </dsp:txBody>
      <dsp:txXfrm>
        <a:off x="1138014" y="1832805"/>
        <a:ext cx="3968302" cy="523526"/>
      </dsp:txXfrm>
    </dsp:sp>
    <dsp:sp modelId="{54C5997A-FAFE-47CA-9540-B3D6873497B4}">
      <dsp:nvSpPr>
        <dsp:cNvPr id="0" name=""/>
        <dsp:cNvSpPr/>
      </dsp:nvSpPr>
      <dsp:spPr>
        <a:xfrm>
          <a:off x="810810" y="1767364"/>
          <a:ext cx="654408" cy="654408"/>
        </a:xfrm>
        <a:prstGeom prst="ellipse">
          <a:avLst/>
        </a:prstGeom>
        <a:solidFill>
          <a:srgbClr val="00ADF5"/>
        </a:solidFill>
        <a:ln w="25400" cap="flat" cmpd="sng" algn="ctr">
          <a:noFill/>
          <a:prstDash val="solid"/>
        </a:ln>
        <a:effectLst/>
      </dsp:spPr>
      <dsp:style>
        <a:lnRef idx="2">
          <a:scrgbClr r="0" g="0" b="0"/>
        </a:lnRef>
        <a:fillRef idx="1">
          <a:scrgbClr r="0" g="0" b="0"/>
        </a:fillRef>
        <a:effectRef idx="0">
          <a:scrgbClr r="0" g="0" b="0"/>
        </a:effectRef>
        <a:fontRef idx="minor"/>
      </dsp:style>
    </dsp:sp>
    <dsp:sp modelId="{AD9628CE-3245-094D-9B71-6CEB4A4EC5EA}">
      <dsp:nvSpPr>
        <dsp:cNvPr id="0" name=""/>
        <dsp:cNvSpPr/>
      </dsp:nvSpPr>
      <dsp:spPr>
        <a:xfrm>
          <a:off x="1220967" y="2618556"/>
          <a:ext cx="3885348" cy="523526"/>
        </a:xfrm>
        <a:prstGeom prst="rect">
          <a:avLst/>
        </a:prstGeom>
        <a:solidFill>
          <a:srgbClr val="30ADB8"/>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5550" tIns="68580" rIns="68580" bIns="68580" numCol="1" spcCol="1270" anchor="ctr" anchorCtr="0">
          <a:noAutofit/>
        </a:bodyPr>
        <a:lstStyle/>
        <a:p>
          <a:pPr lvl="0" algn="l" defTabSz="1200150" rtl="0">
            <a:lnSpc>
              <a:spcPct val="90000"/>
            </a:lnSpc>
            <a:spcBef>
              <a:spcPct val="0"/>
            </a:spcBef>
            <a:spcAft>
              <a:spcPct val="35000"/>
            </a:spcAft>
          </a:pPr>
          <a:r>
            <a:rPr lang="en-US" sz="2700" kern="1200" dirty="0">
              <a:solidFill>
                <a:schemeClr val="bg1"/>
              </a:solidFill>
              <a:latin typeface="Calibri" panose="020F0502020204030204"/>
              <a:ea typeface="+mn-ea"/>
              <a:cs typeface="+mn-cs"/>
            </a:rPr>
            <a:t>Funds</a:t>
          </a:r>
          <a:endParaRPr lang="zh-CN" altLang="en-US" sz="2700" kern="1200" dirty="0">
            <a:solidFill>
              <a:schemeClr val="bg1"/>
            </a:solidFill>
            <a:latin typeface="Calibri" panose="020F0502020204030204"/>
            <a:ea typeface="宋体" pitchFamily="2" charset="-122"/>
            <a:cs typeface="+mn-cs"/>
          </a:endParaRPr>
        </a:p>
      </dsp:txBody>
      <dsp:txXfrm>
        <a:off x="1220967" y="2618556"/>
        <a:ext cx="3885348" cy="523526"/>
      </dsp:txXfrm>
    </dsp:sp>
    <dsp:sp modelId="{6A36F219-6C96-4352-BDAF-EF4D5D3A3D23}">
      <dsp:nvSpPr>
        <dsp:cNvPr id="0" name=""/>
        <dsp:cNvSpPr/>
      </dsp:nvSpPr>
      <dsp:spPr>
        <a:xfrm>
          <a:off x="913231" y="2558795"/>
          <a:ext cx="654408" cy="654408"/>
        </a:xfrm>
        <a:prstGeom prst="ellipse">
          <a:avLst/>
        </a:prstGeom>
        <a:solidFill>
          <a:srgbClr val="30ADB8"/>
        </a:solidFill>
        <a:ln w="25400" cap="flat" cmpd="sng" algn="ctr">
          <a:noFill/>
          <a:prstDash val="solid"/>
        </a:ln>
        <a:effectLst/>
      </dsp:spPr>
      <dsp:style>
        <a:lnRef idx="2">
          <a:scrgbClr r="0" g="0" b="0"/>
        </a:lnRef>
        <a:fillRef idx="1">
          <a:scrgbClr r="0" g="0" b="0"/>
        </a:fillRef>
        <a:effectRef idx="0">
          <a:scrgbClr r="0" g="0" b="0"/>
        </a:effectRef>
        <a:fontRef idx="minor"/>
      </dsp:style>
    </dsp:sp>
    <dsp:sp modelId="{151C5F31-2395-0848-A7D6-E05DD772E0C5}">
      <dsp:nvSpPr>
        <dsp:cNvPr id="0" name=""/>
        <dsp:cNvSpPr/>
      </dsp:nvSpPr>
      <dsp:spPr>
        <a:xfrm>
          <a:off x="1138014" y="3404307"/>
          <a:ext cx="3968302" cy="523526"/>
        </a:xfrm>
        <a:prstGeom prst="rect">
          <a:avLst/>
        </a:prstGeom>
        <a:solidFill>
          <a:srgbClr val="DC1B5C"/>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5550" tIns="68580" rIns="68580" bIns="68580" numCol="1" spcCol="1270" anchor="ctr" anchorCtr="0">
          <a:noAutofit/>
        </a:bodyPr>
        <a:lstStyle/>
        <a:p>
          <a:pPr lvl="0" algn="l" defTabSz="1200150" rtl="0">
            <a:lnSpc>
              <a:spcPct val="90000"/>
            </a:lnSpc>
            <a:spcBef>
              <a:spcPct val="0"/>
            </a:spcBef>
            <a:spcAft>
              <a:spcPct val="35000"/>
            </a:spcAft>
          </a:pPr>
          <a:r>
            <a:rPr lang="en-US" altLang="zh-CN" sz="2700" kern="1200" dirty="0">
              <a:solidFill>
                <a:schemeClr val="bg1"/>
              </a:solidFill>
              <a:latin typeface="Calibri" panose="020F0502020204030204"/>
              <a:ea typeface="宋体" pitchFamily="2" charset="-122"/>
              <a:cs typeface="+mn-cs"/>
            </a:rPr>
            <a:t>Invoices</a:t>
          </a:r>
          <a:endParaRPr lang="zh-CN" altLang="en-US" sz="2700" kern="1200" dirty="0">
            <a:solidFill>
              <a:schemeClr val="bg1"/>
            </a:solidFill>
            <a:latin typeface="Calibri" panose="020F0502020204030204"/>
            <a:ea typeface="宋体" pitchFamily="2" charset="-122"/>
            <a:cs typeface="+mn-cs"/>
          </a:endParaRPr>
        </a:p>
      </dsp:txBody>
      <dsp:txXfrm>
        <a:off x="1138014" y="3404307"/>
        <a:ext cx="3968302" cy="523526"/>
      </dsp:txXfrm>
    </dsp:sp>
    <dsp:sp modelId="{FC136AB3-8396-4658-BFE1-6C47BEB2FC99}">
      <dsp:nvSpPr>
        <dsp:cNvPr id="0" name=""/>
        <dsp:cNvSpPr/>
      </dsp:nvSpPr>
      <dsp:spPr>
        <a:xfrm>
          <a:off x="810810" y="3338866"/>
          <a:ext cx="654408" cy="654408"/>
        </a:xfrm>
        <a:prstGeom prst="ellipse">
          <a:avLst/>
        </a:prstGeom>
        <a:solidFill>
          <a:srgbClr val="DC1B5C"/>
        </a:solidFill>
        <a:ln w="25400" cap="flat" cmpd="sng" algn="ctr">
          <a:noFill/>
          <a:prstDash val="solid"/>
        </a:ln>
        <a:effectLst/>
      </dsp:spPr>
      <dsp:style>
        <a:lnRef idx="2">
          <a:scrgbClr r="0" g="0" b="0"/>
        </a:lnRef>
        <a:fillRef idx="1">
          <a:scrgbClr r="0" g="0" b="0"/>
        </a:fillRef>
        <a:effectRef idx="0">
          <a:scrgbClr r="0" g="0" b="0"/>
        </a:effectRef>
        <a:fontRef idx="minor"/>
      </dsp:style>
    </dsp:sp>
    <dsp:sp modelId="{EE51CD13-15B9-3C47-8AEC-9A5A5F324E85}">
      <dsp:nvSpPr>
        <dsp:cNvPr id="0" name=""/>
        <dsp:cNvSpPr/>
      </dsp:nvSpPr>
      <dsp:spPr>
        <a:xfrm>
          <a:off x="878209" y="4189483"/>
          <a:ext cx="4228106" cy="523526"/>
        </a:xfrm>
        <a:prstGeom prst="rect">
          <a:avLst/>
        </a:prstGeom>
        <a:solidFill>
          <a:srgbClr val="10CDD9"/>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5550" tIns="68580" rIns="68580" bIns="68580" numCol="1" spcCol="1270" anchor="ctr" anchorCtr="0">
          <a:noAutofit/>
        </a:bodyPr>
        <a:lstStyle/>
        <a:p>
          <a:pPr lvl="0" algn="l" defTabSz="1200150" rtl="0">
            <a:lnSpc>
              <a:spcPct val="90000"/>
            </a:lnSpc>
            <a:spcBef>
              <a:spcPct val="0"/>
            </a:spcBef>
            <a:spcAft>
              <a:spcPct val="35000"/>
            </a:spcAft>
          </a:pPr>
          <a:r>
            <a:rPr lang="en-US" altLang="zh-CN" sz="2700" kern="1200" dirty="0">
              <a:solidFill>
                <a:schemeClr val="bg1"/>
              </a:solidFill>
              <a:latin typeface="Calibri" panose="020F0502020204030204"/>
              <a:ea typeface="宋体" pitchFamily="2" charset="-122"/>
              <a:cs typeface="+mn-cs"/>
            </a:rPr>
            <a:t>Order</a:t>
          </a:r>
          <a:r>
            <a:rPr lang="zh-CN" altLang="en-US" sz="2700" kern="1200" dirty="0">
              <a:solidFill>
                <a:schemeClr val="bg1"/>
              </a:solidFill>
              <a:latin typeface="Calibri" panose="020F0502020204030204"/>
              <a:ea typeface="宋体" pitchFamily="2" charset="-122"/>
              <a:cs typeface="+mn-cs"/>
            </a:rPr>
            <a:t> </a:t>
          </a:r>
          <a:r>
            <a:rPr lang="en-US" altLang="zh-CN" sz="2700" kern="1200" dirty="0">
              <a:solidFill>
                <a:schemeClr val="bg1"/>
              </a:solidFill>
              <a:latin typeface="Calibri" panose="020F0502020204030204"/>
              <a:ea typeface="宋体" pitchFamily="2" charset="-122"/>
              <a:cs typeface="+mn-cs"/>
            </a:rPr>
            <a:t>lines</a:t>
          </a:r>
          <a:endParaRPr lang="zh-CN" altLang="en-US" sz="2700" kern="1200" dirty="0">
            <a:solidFill>
              <a:schemeClr val="bg1"/>
            </a:solidFill>
            <a:latin typeface="Calibri" panose="020F0502020204030204"/>
            <a:ea typeface="宋体" pitchFamily="2" charset="-122"/>
            <a:cs typeface="+mn-cs"/>
          </a:endParaRPr>
        </a:p>
      </dsp:txBody>
      <dsp:txXfrm>
        <a:off x="878209" y="4189483"/>
        <a:ext cx="4228106" cy="523526"/>
      </dsp:txXfrm>
    </dsp:sp>
    <dsp:sp modelId="{154FE7D3-FD24-4C36-8279-3FA44A29AED3}">
      <dsp:nvSpPr>
        <dsp:cNvPr id="0" name=""/>
        <dsp:cNvSpPr/>
      </dsp:nvSpPr>
      <dsp:spPr>
        <a:xfrm>
          <a:off x="551005" y="4124042"/>
          <a:ext cx="654408" cy="654408"/>
        </a:xfrm>
        <a:prstGeom prst="ellipse">
          <a:avLst/>
        </a:prstGeom>
        <a:solidFill>
          <a:srgbClr val="10CDD9"/>
        </a:solidFill>
        <a:ln w="25400" cap="flat" cmpd="sng" algn="ctr">
          <a:noFill/>
          <a:prstDash val="solid"/>
        </a:ln>
        <a:effectLst/>
      </dsp:spPr>
      <dsp:style>
        <a:lnRef idx="2">
          <a:scrgbClr r="0" g="0" b="0"/>
        </a:lnRef>
        <a:fillRef idx="1">
          <a:scrgbClr r="0" g="0" b="0"/>
        </a:fillRef>
        <a:effectRef idx="0">
          <a:scrgbClr r="0" g="0" b="0"/>
        </a:effectRef>
        <a:fontRef idx="minor"/>
      </dsp:style>
    </dsp:sp>
    <dsp:sp modelId="{215A8FBB-94BF-024C-A52B-C8A947FDEBD5}">
      <dsp:nvSpPr>
        <dsp:cNvPr id="0" name=""/>
        <dsp:cNvSpPr/>
      </dsp:nvSpPr>
      <dsp:spPr>
        <a:xfrm>
          <a:off x="404108" y="4975234"/>
          <a:ext cx="4702207" cy="523526"/>
        </a:xfrm>
        <a:prstGeom prst="rect">
          <a:avLst/>
        </a:prstGeom>
        <a:solidFill>
          <a:srgbClr val="10CDD9"/>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5550" tIns="68580" rIns="68580" bIns="68580" numCol="1" spcCol="1270" anchor="ctr" anchorCtr="0">
          <a:noAutofit/>
        </a:bodyPr>
        <a:lstStyle/>
        <a:p>
          <a:pPr lvl="0" algn="l" defTabSz="1200150">
            <a:lnSpc>
              <a:spcPct val="90000"/>
            </a:lnSpc>
            <a:spcBef>
              <a:spcPct val="0"/>
            </a:spcBef>
            <a:spcAft>
              <a:spcPct val="35000"/>
            </a:spcAft>
          </a:pPr>
          <a:r>
            <a:rPr lang="en-US" altLang="zh-CN" sz="2700" kern="1200" dirty="0"/>
            <a:t>Vendors</a:t>
          </a:r>
          <a:endParaRPr lang="zh-CN" altLang="en-US" sz="2700" kern="1200" dirty="0"/>
        </a:p>
      </dsp:txBody>
      <dsp:txXfrm>
        <a:off x="404108" y="4975234"/>
        <a:ext cx="4702207" cy="523526"/>
      </dsp:txXfrm>
    </dsp:sp>
    <dsp:sp modelId="{7AD6BDF6-61E9-F146-BD3B-244428A4C824}">
      <dsp:nvSpPr>
        <dsp:cNvPr id="0" name=""/>
        <dsp:cNvSpPr/>
      </dsp:nvSpPr>
      <dsp:spPr>
        <a:xfrm>
          <a:off x="76904" y="4909793"/>
          <a:ext cx="654408" cy="65440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15A04-5A5B-5A43-905F-E3726F619978}">
      <dsp:nvSpPr>
        <dsp:cNvPr id="0" name=""/>
        <dsp:cNvSpPr/>
      </dsp:nvSpPr>
      <dsp:spPr>
        <a:xfrm>
          <a:off x="4693030" y="5033536"/>
          <a:ext cx="297863" cy="320202"/>
        </a:xfrm>
        <a:custGeom>
          <a:avLst/>
          <a:gdLst/>
          <a:ahLst/>
          <a:cxnLst/>
          <a:rect l="0" t="0" r="0" b="0"/>
          <a:pathLst>
            <a:path>
              <a:moveTo>
                <a:pt x="0" y="0"/>
              </a:moveTo>
              <a:lnTo>
                <a:pt x="148931" y="0"/>
              </a:lnTo>
              <a:lnTo>
                <a:pt x="148931" y="320202"/>
              </a:lnTo>
              <a:lnTo>
                <a:pt x="297863" y="320202"/>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2511FDE-2422-C841-A760-ADADE5D62FAA}">
      <dsp:nvSpPr>
        <dsp:cNvPr id="0" name=""/>
        <dsp:cNvSpPr/>
      </dsp:nvSpPr>
      <dsp:spPr>
        <a:xfrm>
          <a:off x="4693030" y="4713333"/>
          <a:ext cx="297863" cy="320202"/>
        </a:xfrm>
        <a:custGeom>
          <a:avLst/>
          <a:gdLst/>
          <a:ahLst/>
          <a:cxnLst/>
          <a:rect l="0" t="0" r="0" b="0"/>
          <a:pathLst>
            <a:path>
              <a:moveTo>
                <a:pt x="0" y="320202"/>
              </a:moveTo>
              <a:lnTo>
                <a:pt x="148931" y="320202"/>
              </a:lnTo>
              <a:lnTo>
                <a:pt x="148931" y="0"/>
              </a:lnTo>
              <a:lnTo>
                <a:pt x="297863" y="0"/>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F71DD65-E6D3-174A-96FA-02FC5D66C236}">
      <dsp:nvSpPr>
        <dsp:cNvPr id="0" name=""/>
        <dsp:cNvSpPr/>
      </dsp:nvSpPr>
      <dsp:spPr>
        <a:xfrm>
          <a:off x="2905851" y="3112319"/>
          <a:ext cx="297863" cy="1921216"/>
        </a:xfrm>
        <a:custGeom>
          <a:avLst/>
          <a:gdLst/>
          <a:ahLst/>
          <a:cxnLst/>
          <a:rect l="0" t="0" r="0" b="0"/>
          <a:pathLst>
            <a:path>
              <a:moveTo>
                <a:pt x="0" y="0"/>
              </a:moveTo>
              <a:lnTo>
                <a:pt x="148931" y="0"/>
              </a:lnTo>
              <a:lnTo>
                <a:pt x="148931" y="1921216"/>
              </a:lnTo>
              <a:lnTo>
                <a:pt x="297863" y="1921216"/>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405C828-A7B3-094E-9C91-7CE71450DC27}">
      <dsp:nvSpPr>
        <dsp:cNvPr id="0" name=""/>
        <dsp:cNvSpPr/>
      </dsp:nvSpPr>
      <dsp:spPr>
        <a:xfrm>
          <a:off x="4693030" y="3432522"/>
          <a:ext cx="297863" cy="640405"/>
        </a:xfrm>
        <a:custGeom>
          <a:avLst/>
          <a:gdLst/>
          <a:ahLst/>
          <a:cxnLst/>
          <a:rect l="0" t="0" r="0" b="0"/>
          <a:pathLst>
            <a:path>
              <a:moveTo>
                <a:pt x="0" y="0"/>
              </a:moveTo>
              <a:lnTo>
                <a:pt x="148931" y="0"/>
              </a:lnTo>
              <a:lnTo>
                <a:pt x="148931" y="640405"/>
              </a:lnTo>
              <a:lnTo>
                <a:pt x="297863" y="640405"/>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5D772D-4133-034C-A7E0-6C65EE7CF54F}">
      <dsp:nvSpPr>
        <dsp:cNvPr id="0" name=""/>
        <dsp:cNvSpPr/>
      </dsp:nvSpPr>
      <dsp:spPr>
        <a:xfrm>
          <a:off x="4693030" y="3386802"/>
          <a:ext cx="297863" cy="91440"/>
        </a:xfrm>
        <a:custGeom>
          <a:avLst/>
          <a:gdLst/>
          <a:ahLst/>
          <a:cxnLst/>
          <a:rect l="0" t="0" r="0" b="0"/>
          <a:pathLst>
            <a:path>
              <a:moveTo>
                <a:pt x="0" y="45720"/>
              </a:moveTo>
              <a:lnTo>
                <a:pt x="297863" y="45720"/>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9E539AE-E2D5-1A4B-A349-A962D04CCC10}">
      <dsp:nvSpPr>
        <dsp:cNvPr id="0" name=""/>
        <dsp:cNvSpPr/>
      </dsp:nvSpPr>
      <dsp:spPr>
        <a:xfrm>
          <a:off x="4693030" y="2792117"/>
          <a:ext cx="297863" cy="640405"/>
        </a:xfrm>
        <a:custGeom>
          <a:avLst/>
          <a:gdLst/>
          <a:ahLst/>
          <a:cxnLst/>
          <a:rect l="0" t="0" r="0" b="0"/>
          <a:pathLst>
            <a:path>
              <a:moveTo>
                <a:pt x="0" y="640405"/>
              </a:moveTo>
              <a:lnTo>
                <a:pt x="148931" y="640405"/>
              </a:lnTo>
              <a:lnTo>
                <a:pt x="148931" y="0"/>
              </a:lnTo>
              <a:lnTo>
                <a:pt x="297863" y="0"/>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DF688BE-2913-CB45-9F33-4E13DBB2AE81}">
      <dsp:nvSpPr>
        <dsp:cNvPr id="0" name=""/>
        <dsp:cNvSpPr/>
      </dsp:nvSpPr>
      <dsp:spPr>
        <a:xfrm>
          <a:off x="2905851" y="3112319"/>
          <a:ext cx="297863" cy="320202"/>
        </a:xfrm>
        <a:custGeom>
          <a:avLst/>
          <a:gdLst/>
          <a:ahLst/>
          <a:cxnLst/>
          <a:rect l="0" t="0" r="0" b="0"/>
          <a:pathLst>
            <a:path>
              <a:moveTo>
                <a:pt x="0" y="0"/>
              </a:moveTo>
              <a:lnTo>
                <a:pt x="148931" y="0"/>
              </a:lnTo>
              <a:lnTo>
                <a:pt x="148931" y="320202"/>
              </a:lnTo>
              <a:lnTo>
                <a:pt x="297863" y="320202"/>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45DE969-B0C6-C648-907F-F7A2CEC4F8A9}">
      <dsp:nvSpPr>
        <dsp:cNvPr id="0" name=""/>
        <dsp:cNvSpPr/>
      </dsp:nvSpPr>
      <dsp:spPr>
        <a:xfrm>
          <a:off x="4693030" y="1191103"/>
          <a:ext cx="297863" cy="960608"/>
        </a:xfrm>
        <a:custGeom>
          <a:avLst/>
          <a:gdLst/>
          <a:ahLst/>
          <a:cxnLst/>
          <a:rect l="0" t="0" r="0" b="0"/>
          <a:pathLst>
            <a:path>
              <a:moveTo>
                <a:pt x="0" y="0"/>
              </a:moveTo>
              <a:lnTo>
                <a:pt x="148931" y="0"/>
              </a:lnTo>
              <a:lnTo>
                <a:pt x="148931" y="960608"/>
              </a:lnTo>
              <a:lnTo>
                <a:pt x="297863" y="960608"/>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A0E268A-15D7-0441-8A17-7205FB59F8A5}">
      <dsp:nvSpPr>
        <dsp:cNvPr id="0" name=""/>
        <dsp:cNvSpPr/>
      </dsp:nvSpPr>
      <dsp:spPr>
        <a:xfrm>
          <a:off x="4693030" y="1191103"/>
          <a:ext cx="297863" cy="320202"/>
        </a:xfrm>
        <a:custGeom>
          <a:avLst/>
          <a:gdLst/>
          <a:ahLst/>
          <a:cxnLst/>
          <a:rect l="0" t="0" r="0" b="0"/>
          <a:pathLst>
            <a:path>
              <a:moveTo>
                <a:pt x="0" y="0"/>
              </a:moveTo>
              <a:lnTo>
                <a:pt x="148931" y="0"/>
              </a:lnTo>
              <a:lnTo>
                <a:pt x="148931" y="320202"/>
              </a:lnTo>
              <a:lnTo>
                <a:pt x="297863" y="320202"/>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F1AE46B-98CD-AD47-86FF-FD6B690449FE}">
      <dsp:nvSpPr>
        <dsp:cNvPr id="0" name=""/>
        <dsp:cNvSpPr/>
      </dsp:nvSpPr>
      <dsp:spPr>
        <a:xfrm>
          <a:off x="4693030" y="870900"/>
          <a:ext cx="297863" cy="320202"/>
        </a:xfrm>
        <a:custGeom>
          <a:avLst/>
          <a:gdLst/>
          <a:ahLst/>
          <a:cxnLst/>
          <a:rect l="0" t="0" r="0" b="0"/>
          <a:pathLst>
            <a:path>
              <a:moveTo>
                <a:pt x="0" y="320202"/>
              </a:moveTo>
              <a:lnTo>
                <a:pt x="148931" y="320202"/>
              </a:lnTo>
              <a:lnTo>
                <a:pt x="148931" y="0"/>
              </a:lnTo>
              <a:lnTo>
                <a:pt x="297863" y="0"/>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983FBBA-D217-D44D-817F-9A2ED6FB6F5C}">
      <dsp:nvSpPr>
        <dsp:cNvPr id="0" name=""/>
        <dsp:cNvSpPr/>
      </dsp:nvSpPr>
      <dsp:spPr>
        <a:xfrm>
          <a:off x="4693030" y="230494"/>
          <a:ext cx="297863" cy="960608"/>
        </a:xfrm>
        <a:custGeom>
          <a:avLst/>
          <a:gdLst/>
          <a:ahLst/>
          <a:cxnLst/>
          <a:rect l="0" t="0" r="0" b="0"/>
          <a:pathLst>
            <a:path>
              <a:moveTo>
                <a:pt x="0" y="960608"/>
              </a:moveTo>
              <a:lnTo>
                <a:pt x="148931" y="960608"/>
              </a:lnTo>
              <a:lnTo>
                <a:pt x="148931" y="0"/>
              </a:lnTo>
              <a:lnTo>
                <a:pt x="297863" y="0"/>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D4D885E-9033-EF41-8ED8-CDD3350A535C}">
      <dsp:nvSpPr>
        <dsp:cNvPr id="0" name=""/>
        <dsp:cNvSpPr/>
      </dsp:nvSpPr>
      <dsp:spPr>
        <a:xfrm>
          <a:off x="2905851" y="1191103"/>
          <a:ext cx="297863" cy="1921216"/>
        </a:xfrm>
        <a:custGeom>
          <a:avLst/>
          <a:gdLst/>
          <a:ahLst/>
          <a:cxnLst/>
          <a:rect l="0" t="0" r="0" b="0"/>
          <a:pathLst>
            <a:path>
              <a:moveTo>
                <a:pt x="0" y="1921216"/>
              </a:moveTo>
              <a:lnTo>
                <a:pt x="148931" y="1921216"/>
              </a:lnTo>
              <a:lnTo>
                <a:pt x="148931" y="0"/>
              </a:lnTo>
              <a:lnTo>
                <a:pt x="297863" y="0"/>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7930059-7C65-754A-8218-68B9669366F3}">
      <dsp:nvSpPr>
        <dsp:cNvPr id="0" name=""/>
        <dsp:cNvSpPr/>
      </dsp:nvSpPr>
      <dsp:spPr>
        <a:xfrm>
          <a:off x="1416536" y="2885199"/>
          <a:ext cx="1489315" cy="454241"/>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kumimoji="1" lang="zh-CN" altLang="en-US" sz="1600" kern="1200" dirty="0" smtClean="0"/>
            <a:t>读者服务</a:t>
          </a:r>
          <a:endParaRPr lang="zh-CN" altLang="en-US" sz="1600" kern="1200" dirty="0"/>
        </a:p>
      </dsp:txBody>
      <dsp:txXfrm>
        <a:off x="1416536" y="2885199"/>
        <a:ext cx="1489315" cy="454241"/>
      </dsp:txXfrm>
    </dsp:sp>
    <dsp:sp modelId="{F14CEA44-2318-D34B-98CA-FBF3427158EB}">
      <dsp:nvSpPr>
        <dsp:cNvPr id="0" name=""/>
        <dsp:cNvSpPr/>
      </dsp:nvSpPr>
      <dsp:spPr>
        <a:xfrm>
          <a:off x="3203714" y="963982"/>
          <a:ext cx="1489315" cy="454241"/>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kumimoji="1" lang="zh-CN" altLang="en-US" sz="1600" kern="1200" dirty="0" smtClean="0"/>
            <a:t>纸质服务请求</a:t>
          </a:r>
          <a:endParaRPr lang="zh-CN" altLang="en-US" sz="1600" kern="1200" dirty="0"/>
        </a:p>
      </dsp:txBody>
      <dsp:txXfrm>
        <a:off x="3203714" y="963982"/>
        <a:ext cx="1489315" cy="454241"/>
      </dsp:txXfrm>
    </dsp:sp>
    <dsp:sp modelId="{ECEB6C8A-B6EE-FD42-8987-6B9F4E05E4D9}">
      <dsp:nvSpPr>
        <dsp:cNvPr id="0" name=""/>
        <dsp:cNvSpPr/>
      </dsp:nvSpPr>
      <dsp:spPr>
        <a:xfrm>
          <a:off x="4990893" y="3374"/>
          <a:ext cx="1489315" cy="45424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kumimoji="1" lang="zh-CN" altLang="en-US" sz="1600" kern="1200" smtClean="0"/>
            <a:t>预约请求</a:t>
          </a:r>
          <a:endParaRPr lang="zh-CN" altLang="en-US" sz="1600" kern="1200"/>
        </a:p>
      </dsp:txBody>
      <dsp:txXfrm>
        <a:off x="4990893" y="3374"/>
        <a:ext cx="1489315" cy="454241"/>
      </dsp:txXfrm>
    </dsp:sp>
    <dsp:sp modelId="{889E793A-4E9F-FD4C-99DC-B869D9012360}">
      <dsp:nvSpPr>
        <dsp:cNvPr id="0" name=""/>
        <dsp:cNvSpPr/>
      </dsp:nvSpPr>
      <dsp:spPr>
        <a:xfrm>
          <a:off x="4990893" y="643779"/>
          <a:ext cx="1489315" cy="45424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kumimoji="1" lang="zh-CN" altLang="en-US" sz="1600" kern="1200" smtClean="0"/>
            <a:t>委托请求</a:t>
          </a:r>
          <a:endParaRPr lang="zh-CN" altLang="en-US" sz="1600" kern="1200"/>
        </a:p>
      </dsp:txBody>
      <dsp:txXfrm>
        <a:off x="4990893" y="643779"/>
        <a:ext cx="1489315" cy="454241"/>
      </dsp:txXfrm>
    </dsp:sp>
    <dsp:sp modelId="{AD865D5E-A844-8E46-8C8A-15822BDF5B2E}">
      <dsp:nvSpPr>
        <dsp:cNvPr id="0" name=""/>
        <dsp:cNvSpPr/>
      </dsp:nvSpPr>
      <dsp:spPr>
        <a:xfrm>
          <a:off x="4990893" y="1284185"/>
          <a:ext cx="1489315" cy="45424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kumimoji="1" lang="zh-CN" altLang="en-US" sz="1600" kern="1200" dirty="0" smtClean="0"/>
            <a:t>借阅请求</a:t>
          </a:r>
          <a:endParaRPr lang="zh-CN" altLang="en-US" sz="1600" kern="1200" dirty="0"/>
        </a:p>
      </dsp:txBody>
      <dsp:txXfrm>
        <a:off x="4990893" y="1284185"/>
        <a:ext cx="1489315" cy="454241"/>
      </dsp:txXfrm>
    </dsp:sp>
    <dsp:sp modelId="{7D56DB18-AF08-4745-9578-26DB83A03249}">
      <dsp:nvSpPr>
        <dsp:cNvPr id="0" name=""/>
        <dsp:cNvSpPr/>
      </dsp:nvSpPr>
      <dsp:spPr>
        <a:xfrm>
          <a:off x="4990893" y="1924590"/>
          <a:ext cx="1489315" cy="45424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kumimoji="1" lang="zh-CN" altLang="en-US" sz="1600" kern="1200" smtClean="0"/>
            <a:t>复印请求</a:t>
          </a:r>
          <a:endParaRPr lang="zh-CN" altLang="en-US" sz="1600" kern="1200"/>
        </a:p>
      </dsp:txBody>
      <dsp:txXfrm>
        <a:off x="4990893" y="1924590"/>
        <a:ext cx="1489315" cy="454241"/>
      </dsp:txXfrm>
    </dsp:sp>
    <dsp:sp modelId="{A349A950-5D19-9246-A3AC-C293884A35B1}">
      <dsp:nvSpPr>
        <dsp:cNvPr id="0" name=""/>
        <dsp:cNvSpPr/>
      </dsp:nvSpPr>
      <dsp:spPr>
        <a:xfrm>
          <a:off x="3203714" y="3205401"/>
          <a:ext cx="1489315" cy="454241"/>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kumimoji="1" lang="zh-CN" altLang="en-US" sz="1600" kern="1200" dirty="0" smtClean="0"/>
            <a:t>数字化服务请求</a:t>
          </a:r>
          <a:endParaRPr lang="zh-CN" altLang="en-US" sz="1600" kern="1200" dirty="0"/>
        </a:p>
      </dsp:txBody>
      <dsp:txXfrm>
        <a:off x="3203714" y="3205401"/>
        <a:ext cx="1489315" cy="454241"/>
      </dsp:txXfrm>
    </dsp:sp>
    <dsp:sp modelId="{C2CA2C4E-C3A1-9A43-BEA7-49F9B3ACAD51}">
      <dsp:nvSpPr>
        <dsp:cNvPr id="0" name=""/>
        <dsp:cNvSpPr/>
      </dsp:nvSpPr>
      <dsp:spPr>
        <a:xfrm>
          <a:off x="4990893" y="2564996"/>
          <a:ext cx="1489315" cy="45424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zh-CN" altLang="en-US" sz="1600" kern="1200" dirty="0" smtClean="0"/>
            <a:t>下载服务</a:t>
          </a:r>
          <a:endParaRPr lang="zh-CN" altLang="en-US" sz="1600" kern="1200" dirty="0"/>
        </a:p>
      </dsp:txBody>
      <dsp:txXfrm>
        <a:off x="4990893" y="2564996"/>
        <a:ext cx="1489315" cy="454241"/>
      </dsp:txXfrm>
    </dsp:sp>
    <dsp:sp modelId="{F6B3AE59-4F54-D746-B32C-CD9AAA401BB4}">
      <dsp:nvSpPr>
        <dsp:cNvPr id="0" name=""/>
        <dsp:cNvSpPr/>
      </dsp:nvSpPr>
      <dsp:spPr>
        <a:xfrm>
          <a:off x="4990893" y="3205401"/>
          <a:ext cx="1489315" cy="45424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kumimoji="1" lang="zh-CN" altLang="en-US" sz="1600" kern="1200" dirty="0" smtClean="0"/>
            <a:t>扫描服务</a:t>
          </a:r>
          <a:endParaRPr lang="zh-CN" altLang="en-US" sz="1600" kern="1200" dirty="0"/>
        </a:p>
      </dsp:txBody>
      <dsp:txXfrm>
        <a:off x="4990893" y="3205401"/>
        <a:ext cx="1489315" cy="454241"/>
      </dsp:txXfrm>
    </dsp:sp>
    <dsp:sp modelId="{4A07ED12-0187-D349-86E5-7FD548F72338}">
      <dsp:nvSpPr>
        <dsp:cNvPr id="0" name=""/>
        <dsp:cNvSpPr/>
      </dsp:nvSpPr>
      <dsp:spPr>
        <a:xfrm>
          <a:off x="4990893" y="3845807"/>
          <a:ext cx="1489315" cy="45424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kumimoji="1" lang="zh-CN" altLang="en-US" sz="1600" kern="1200" dirty="0" smtClean="0"/>
            <a:t>文献传递</a:t>
          </a:r>
          <a:endParaRPr lang="zh-CN" altLang="en-US" sz="1600" kern="1200" dirty="0"/>
        </a:p>
      </dsp:txBody>
      <dsp:txXfrm>
        <a:off x="4990893" y="3845807"/>
        <a:ext cx="1489315" cy="454241"/>
      </dsp:txXfrm>
    </dsp:sp>
    <dsp:sp modelId="{019AED47-96F4-8E40-9E9C-0BE266364C5C}">
      <dsp:nvSpPr>
        <dsp:cNvPr id="0" name=""/>
        <dsp:cNvSpPr/>
      </dsp:nvSpPr>
      <dsp:spPr>
        <a:xfrm>
          <a:off x="3203714" y="4806415"/>
          <a:ext cx="1489315" cy="454241"/>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zh-CN" altLang="en-US" sz="1600" kern="1200" dirty="0" smtClean="0"/>
            <a:t>知识服务请求</a:t>
          </a:r>
          <a:endParaRPr lang="zh-CN" altLang="en-US" sz="1600" kern="1200" dirty="0"/>
        </a:p>
      </dsp:txBody>
      <dsp:txXfrm>
        <a:off x="3203714" y="4806415"/>
        <a:ext cx="1489315" cy="454241"/>
      </dsp:txXfrm>
    </dsp:sp>
    <dsp:sp modelId="{8B65CF80-CF82-2E4F-BFDF-7E7F7377BF46}">
      <dsp:nvSpPr>
        <dsp:cNvPr id="0" name=""/>
        <dsp:cNvSpPr/>
      </dsp:nvSpPr>
      <dsp:spPr>
        <a:xfrm>
          <a:off x="4990893" y="4486213"/>
          <a:ext cx="1489315" cy="45424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zh-CN" altLang="en-US" sz="1600" kern="1200" dirty="0" smtClean="0"/>
            <a:t>发现服务</a:t>
          </a:r>
          <a:endParaRPr lang="zh-CN" altLang="en-US" sz="1600" kern="1200" dirty="0"/>
        </a:p>
      </dsp:txBody>
      <dsp:txXfrm>
        <a:off x="4990893" y="4486213"/>
        <a:ext cx="1489315" cy="454241"/>
      </dsp:txXfrm>
    </dsp:sp>
    <dsp:sp modelId="{AC473BC3-2EAB-FF47-9280-DDBB43DF4849}">
      <dsp:nvSpPr>
        <dsp:cNvPr id="0" name=""/>
        <dsp:cNvSpPr/>
      </dsp:nvSpPr>
      <dsp:spPr>
        <a:xfrm>
          <a:off x="4990893" y="5126618"/>
          <a:ext cx="1489315" cy="45424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zh-CN" altLang="en-US" sz="1600" kern="1200" dirty="0" smtClean="0"/>
            <a:t>推荐服务</a:t>
          </a:r>
          <a:endParaRPr lang="zh-CN" altLang="en-US" sz="1600" kern="1200" dirty="0"/>
        </a:p>
      </dsp:txBody>
      <dsp:txXfrm>
        <a:off x="4990893" y="5126618"/>
        <a:ext cx="1489315" cy="454241"/>
      </dsp:txXfrm>
    </dsp:sp>
  </dsp:spTree>
</dsp:drawing>
</file>

<file path=ppt/diagrams/layout1.xml><?xml version="1.0" encoding="utf-8"?>
<dgm:layoutDef xmlns:dgm="http://schemas.openxmlformats.org/drawingml/2006/diagram" xmlns:a="http://schemas.openxmlformats.org/drawingml/2006/main" uniqueId="urn:microsoft.com/office/officeart/2005/8/layout/cycle6#2">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rSet csTypeId="urn:microsoft.com/office/officeart/2005/8/colors/accent6_5"/>
        </dgm:pt>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1">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linDir" val="fromL"/>
                      <dgm:param type="chAlign" val="t"/>
                    </dgm:alg>
                  </dgm:if>
                  <dgm:else name="Name31">
                    <dgm:alg type="hierChild">
                      <dgm:param type="linDir" val="fromR"/>
                      <dgm:param type="chAlign" val="t"/>
                    </dgm:alg>
                  </dgm:else>
                </dgm:choose>
              </dgm:if>
              <dgm:if name="Name32" func="var" arg="hierBranch" op="equ" val="r">
                <dgm:choose name="Name33">
                  <dgm:if name="Name34" func="var" arg="dir" op="equ" val="norm">
                    <dgm:alg type="hierChild">
                      <dgm:param type="linDir" val="fromL"/>
                      <dgm:param type="chAlign" val="b"/>
                    </dgm:alg>
                  </dgm:if>
                  <dgm:else name="Name35">
                    <dgm:alg type="hierChild">
                      <dgm:param type="linDir" val="fromR"/>
                      <dgm:param type="chAlign" val="b"/>
                    </dgm:alg>
                  </dgm:else>
                </dgm:choose>
              </dgm:if>
              <dgm:if name="Name36" func="var" arg="hierBranch" op="equ" val="hang">
                <dgm:choose name="Name37">
                  <dgm:if name="Name38" func="var" arg="dir" op="equ" val="norm">
                    <dgm:alg type="hierChild">
                      <dgm:param type="linDir" val="fromT"/>
                      <dgm:param type="chAlign" val="l"/>
                      <dgm:param type="secLinDir" val="fromL"/>
                      <dgm:param type="secChAlign" val="t"/>
                    </dgm:alg>
                  </dgm:if>
                  <dgm:else name="Name39">
                    <dgm:alg type="hierChild">
                      <dgm:param type="linDir" val="fromT"/>
                      <dgm:param type="chAlign" val="r"/>
                      <dgm:param type="secLinDir" val="fromR"/>
                      <dgm:param type="secChAlign" val="t"/>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dim" val="1D"/>
                            <dgm:param type="endSty" val="noArr"/>
                            <dgm:param type="connRout" val="bend"/>
                            <dgm:param type="begPts" val="midR"/>
                            <dgm:param type="endPts" val="bCtr tCtr"/>
                          </dgm:alg>
                        </dgm:if>
                        <dgm:else name="Name50">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dim" val="1D"/>
                            <dgm:param type="endSty" val="noArr"/>
                            <dgm:param type="connRout" val="bend"/>
                            <dgm:param type="begPts" val="midR"/>
                            <dgm:param type="endPts" val="tCtr"/>
                          </dgm:alg>
                        </dgm:if>
                        <dgm:else name="Name55">
                          <dgm:alg type="conn">
                            <dgm:param type="dim" val="1D"/>
                            <dgm:param type="endSty" val="noArr"/>
                            <dgm:param type="connRout" val="bend"/>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dim" val="1D"/>
                            <dgm:param type="endSty" val="noArr"/>
                            <dgm:param type="connRout" val="bend"/>
                            <dgm:param type="begPts" val="midR"/>
                            <dgm:param type="endPts" val="bCtr"/>
                          </dgm:alg>
                        </dgm:if>
                        <dgm:else name="Name60">
                          <dgm:alg type="conn">
                            <dgm:param type="dim" val="1D"/>
                            <dgm:param type="endSty" val="noArr"/>
                            <dgm:param type="connRout" val="bend"/>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dim" val="1D"/>
                            <dgm:param type="endSty" val="noArr"/>
                            <dgm:param type="connRout" val="bend"/>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dim" val="1D"/>
                            <dgm:param type="endSty" val="noArr"/>
                            <dgm:param type="connRout" val="bend"/>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linDir" val="fromL"/>
                            <dgm:param type="chAlign" val="t"/>
                          </dgm:alg>
                        </dgm:if>
                        <dgm:else name="Name93">
                          <dgm:alg type="hierChild">
                            <dgm:param type="linDir" val="fromR"/>
                            <dgm:param type="chAlign" val="t"/>
                          </dgm:alg>
                        </dgm:else>
                      </dgm:choose>
                    </dgm:if>
                    <dgm:if name="Name94" func="var" arg="hierBranch" op="equ" val="r">
                      <dgm:choose name="Name95">
                        <dgm:if name="Name96" func="var" arg="dir" op="equ" val="norm">
                          <dgm:alg type="hierChild">
                            <dgm:param type="linDir" val="fromL"/>
                            <dgm:param type="chAlign" val="b"/>
                          </dgm:alg>
                        </dgm:if>
                        <dgm:else name="Name97">
                          <dgm:alg type="hierChild">
                            <dgm:param type="linDir" val="fromR"/>
                            <dgm:param type="chAlign" val="b"/>
                          </dgm:alg>
                        </dgm:else>
                      </dgm:choose>
                    </dgm:if>
                    <dgm:if name="Name98" func="var" arg="hierBranch" op="equ" val="hang">
                      <dgm:choose name="Name99">
                        <dgm:if name="Name100" func="var" arg="dir" op="equ" val="norm">
                          <dgm:alg type="hierChild">
                            <dgm:param type="linDir" val="fromT"/>
                            <dgm:param type="chAlign" val="l"/>
                            <dgm:param type="secLinDir" val="fromL"/>
                            <dgm:param type="secChAlign" val="t"/>
                          </dgm:alg>
                        </dgm:if>
                        <dgm:else name="Name101">
                          <dgm:alg type="hierChild">
                            <dgm:param type="linDir" val="fromT"/>
                            <dgm:param type="chAlign" val="r"/>
                            <dgm:param type="secLinDir" val="fromR"/>
                            <dgm:param type="secChAlign" val="t"/>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linDir" val="fromT"/>
                        <dgm:param type="chAlign" val="l"/>
                        <dgm:param type="secLinDir" val="fromL"/>
                        <dgm:param type="secChAlign" val="t"/>
                      </dgm:alg>
                    </dgm:if>
                    <dgm:else name="Name109">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linDir" val="fromT"/>
                  <dgm:param type="chAlign" val="l"/>
                  <dgm:param type="secLinDir" val="fromL"/>
                  <dgm:param type="secChAlign" val="t"/>
                </dgm:alg>
              </dgm:if>
              <dgm:else name="Name113">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dim" val="1D"/>
                        <dgm:param type="endSty" val="noArr"/>
                        <dgm:param type="connRout" val="bend"/>
                        <dgm:param type="begPts" val="midR"/>
                        <dgm:param type="endPts" val="bCtr tCtr"/>
                      </dgm:alg>
                    </dgm:if>
                    <dgm:else name="Name118">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linDir" val="fromL"/>
                            <dgm:param type="chAlign" val="t"/>
                          </dgm:alg>
                        </dgm:if>
                        <dgm:else name="Name145">
                          <dgm:alg type="hierChild">
                            <dgm:param type="linDir" val="fromR"/>
                            <dgm:param type="chAlign" val="t"/>
                          </dgm:alg>
                        </dgm:else>
                      </dgm:choose>
                    </dgm:if>
                    <dgm:if name="Name146" func="var" arg="hierBranch" op="equ" val="r">
                      <dgm:choose name="Name147">
                        <dgm:if name="Name148" func="var" arg="dir" op="equ" val="norm">
                          <dgm:alg type="hierChild">
                            <dgm:param type="linDir" val="fromL"/>
                            <dgm:param type="chAlign" val="b"/>
                          </dgm:alg>
                        </dgm:if>
                        <dgm:else name="Name149">
                          <dgm:alg type="hierChild">
                            <dgm:param type="linDir" val="fromR"/>
                            <dgm:param type="chAlign" val="b"/>
                          </dgm:alg>
                        </dgm:else>
                      </dgm:choose>
                    </dgm:if>
                    <dgm:if name="Name150" func="var" arg="hierBranch" op="equ" val="hang">
                      <dgm:choose name="Name151">
                        <dgm:if name="Name152" func="var" arg="dir" op="equ" val="norm">
                          <dgm:alg type="hierChild">
                            <dgm:param type="linDir" val="fromT"/>
                            <dgm:param type="chAlign" val="l"/>
                            <dgm:param type="secLinDir" val="fromL"/>
                            <dgm:param type="secChAlign" val="t"/>
                          </dgm:alg>
                        </dgm:if>
                        <dgm:else name="Name153">
                          <dgm:alg type="hierChild">
                            <dgm:param type="linDir" val="fromT"/>
                            <dgm:param type="chAlign" val="r"/>
                            <dgm:param type="secLinDir" val="fromR"/>
                            <dgm:param type="secChAlign" val="t"/>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linDir" val="fromT"/>
                        <dgm:param type="chAlign" val="l"/>
                        <dgm:param type="secLinDir" val="fromL"/>
                        <dgm:param type="secChAlign" val="t"/>
                      </dgm:alg>
                    </dgm:if>
                    <dgm:else name="Name161">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kumimoji="1"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kumimoji="1" sz="1200">
                <a:latin typeface="Arial" panose="020B0604020202020204" pitchFamily="34" charset="0"/>
                <a:ea typeface="宋体" panose="02010600030101010101" pitchFamily="2" charset="-122"/>
              </a:defRPr>
            </a:lvl1pPr>
          </a:lstStyle>
          <a:p>
            <a:pPr>
              <a:defRPr/>
            </a:pPr>
            <a:fld id="{52D89ECB-2B9A-4137-9266-D7CB7B98621B}" type="datetimeFigureOut">
              <a:rPr lang="zh-CN" altLang="en-US"/>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kumimoji="1" sz="1200">
                <a:latin typeface="Arial" panose="020B0604020202020204" pitchFamily="34" charset="0"/>
                <a:ea typeface="宋体" panose="02010600030101010101" pitchFamily="2" charset="-122"/>
              </a:defRPr>
            </a:lvl1pPr>
          </a:lstStyle>
          <a:p>
            <a:pPr>
              <a:defRPr/>
            </a:pPr>
            <a:endParaRPr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lstStyle>
            <a:lvl1pPr algn="r">
              <a:defRPr kumimoji="1" sz="1200">
                <a:latin typeface="Arial" panose="020B0604020202020204" pitchFamily="34" charset="0"/>
                <a:ea typeface="宋体" panose="02010600030101010101" pitchFamily="2" charset="-122"/>
              </a:defRPr>
            </a:lvl1pPr>
          </a:lstStyle>
          <a:p>
            <a:pPr>
              <a:defRPr/>
            </a:pPr>
            <a:fld id="{B7C153E2-93CF-40AC-9026-39B0B6CA1A05}" type="slidenum">
              <a:rPr lang="zh-CN" altLang="en-US"/>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170EB827-9974-4C51-A73E-40DF4A610035}"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a:defRPr sz="1200">
                <a:latin typeface="Arial" panose="020B0604020202020204" pitchFamily="34" charset="0"/>
                <a:ea typeface="宋体" panose="02010600030101010101" pitchFamily="2" charset="-122"/>
              </a:defRPr>
            </a:lvl1pPr>
          </a:lstStyle>
          <a:p>
            <a:pPr>
              <a:defRPr/>
            </a:pPr>
            <a:fld id="{8FF4CF74-E56D-465D-82C5-BB3123CF4041}"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649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0649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3FE9EFC-DAD1-4E1B-ADAD-019E480D5463}" type="slidenum">
              <a:rPr lang="zh-CN" altLang="en-US" smtClean="0"/>
            </a:fld>
            <a:endParaRPr lang="zh-CN"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765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2765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A3A925F-A430-431C-8AB1-82F80DB8E476}" type="slidenum">
              <a:rPr lang="zh-CN" altLang="en-US" smtClean="0"/>
            </a:fld>
            <a:endParaRPr lang="zh-C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48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t>三个方面，馆员，读者，和图书馆服务</a:t>
            </a:r>
            <a:endParaRPr lang="zh-CN" altLang="en-US" dirty="0"/>
          </a:p>
        </p:txBody>
      </p:sp>
      <p:sp>
        <p:nvSpPr>
          <p:cNvPr id="2048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3D24C3D-D9CC-4834-8BEA-BB4C1C00F9B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481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t>多组件化的服务</a:t>
            </a:r>
            <a:endParaRPr lang="en-US" altLang="zh-CN" dirty="0"/>
          </a:p>
          <a:p>
            <a:r>
              <a:rPr lang="zh-CN" altLang="en-US" dirty="0"/>
              <a:t>提供</a:t>
            </a:r>
            <a:r>
              <a:rPr lang="en-US" altLang="zh-CN" dirty="0"/>
              <a:t>20</a:t>
            </a:r>
            <a:r>
              <a:rPr lang="zh-CN" altLang="en-US" dirty="0"/>
              <a:t>多个核心组件</a:t>
            </a:r>
            <a:endParaRPr lang="zh-CN" altLang="en-US" dirty="0"/>
          </a:p>
        </p:txBody>
      </p:sp>
      <p:sp>
        <p:nvSpPr>
          <p:cNvPr id="3481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696DCDB-6CDF-4161-BA18-A897924252B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686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6867"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B627962-AE5E-43A8-A879-6D7F09E9971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891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采访</a:t>
            </a:r>
            <a:r>
              <a:rPr lang="en-US" altLang="zh-CN" smtClean="0"/>
              <a:t>——</a:t>
            </a:r>
            <a:r>
              <a:rPr lang="zh-CN" altLang="en-US" smtClean="0"/>
              <a:t>功能展示</a:t>
            </a:r>
            <a:endParaRPr lang="zh-CN" altLang="en-US" smtClean="0"/>
          </a:p>
        </p:txBody>
      </p:sp>
      <p:sp>
        <p:nvSpPr>
          <p:cNvPr id="38915"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60C3E9D-FEF8-48BB-9E07-F6F32E80F615}" type="slidenum">
              <a:rPr lang="zh-CN" altLang="en-US" smtClean="0"/>
            </a:fld>
            <a:endParaRPr lang="zh-CN"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891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采访</a:t>
            </a:r>
            <a:r>
              <a:rPr lang="en-US" altLang="zh-CN" smtClean="0"/>
              <a:t>——</a:t>
            </a:r>
            <a:r>
              <a:rPr lang="zh-CN" altLang="en-US" smtClean="0"/>
              <a:t>功能展示</a:t>
            </a:r>
            <a:endParaRPr lang="zh-CN" altLang="en-US" smtClean="0"/>
          </a:p>
        </p:txBody>
      </p:sp>
      <p:sp>
        <p:nvSpPr>
          <p:cNvPr id="38915"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60C3E9D-FEF8-48BB-9E07-F6F32E80F615}" type="slidenum">
              <a:rPr lang="zh-CN" altLang="en-US" smtClean="0"/>
            </a:fld>
            <a:endParaRPr lang="zh-CN"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6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096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9211212-D4BF-470F-8273-763FB9634347}" type="slidenum">
              <a:rPr lang="zh-CN" altLang="en-US" smtClean="0"/>
            </a:fld>
            <a:endParaRPr lang="zh-CN"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403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4035"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AFBBE7D-9DA8-447F-B711-6D096B927141}" type="slidenum">
              <a:rPr lang="zh-CN" altLang="en-US" smtClean="0"/>
            </a:fld>
            <a:endParaRPr lang="zh-CN"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915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smtClean="0"/>
              <a:t>资源管理——编目的功能介绍
</a:t>
            </a:r>
            <a:endParaRPr lang="zh-CN" altLang="en-US" smtClean="0"/>
          </a:p>
        </p:txBody>
      </p:sp>
      <p:sp>
        <p:nvSpPr>
          <p:cNvPr id="49155"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423C610-C0A5-4A50-9586-B5C09EE00A66}" type="slidenum">
              <a:rPr lang="zh-CN" altLang="en-US" smtClean="0"/>
            </a:fld>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765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2765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A3A925F-A430-431C-8AB1-82F80DB8E47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71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solidFill>
                  <a:srgbClr val="404040"/>
                </a:solidFill>
              </a:rPr>
              <a:t>新一代系统不仅支持</a:t>
            </a:r>
            <a:r>
              <a:rPr lang="en-US" altLang="zh-CN" smtClean="0">
                <a:solidFill>
                  <a:srgbClr val="404040"/>
                </a:solidFill>
              </a:rPr>
              <a:t>MARC</a:t>
            </a:r>
            <a:r>
              <a:rPr lang="zh-CN" altLang="en-US" smtClean="0">
                <a:solidFill>
                  <a:srgbClr val="404040"/>
                </a:solidFill>
              </a:rPr>
              <a:t>标准，还支持</a:t>
            </a:r>
            <a:r>
              <a:rPr lang="en-US" altLang="zh-CN" smtClean="0">
                <a:solidFill>
                  <a:srgbClr val="404040"/>
                </a:solidFill>
              </a:rPr>
              <a:t>Dublin Core</a:t>
            </a:r>
            <a:r>
              <a:rPr lang="zh-CN" altLang="en-US" smtClean="0">
                <a:solidFill>
                  <a:srgbClr val="404040"/>
                </a:solidFill>
              </a:rPr>
              <a:t>标准，支持更多元数据标准：</a:t>
            </a:r>
            <a:r>
              <a:rPr lang="en-US" altLang="zh-CN" smtClean="0">
                <a:solidFill>
                  <a:srgbClr val="404040"/>
                </a:solidFill>
              </a:rPr>
              <a:t>CNMARC</a:t>
            </a:r>
            <a:r>
              <a:rPr lang="zh-CN" altLang="en-US" smtClean="0">
                <a:solidFill>
                  <a:srgbClr val="404040"/>
                </a:solidFill>
              </a:rPr>
              <a:t>、</a:t>
            </a:r>
            <a:r>
              <a:rPr lang="en-US" altLang="zh-CN" smtClean="0">
                <a:solidFill>
                  <a:srgbClr val="404040"/>
                </a:solidFill>
              </a:rPr>
              <a:t>USMARC</a:t>
            </a:r>
            <a:r>
              <a:rPr lang="zh-CN" altLang="en-US" smtClean="0">
                <a:solidFill>
                  <a:srgbClr val="404040"/>
                </a:solidFill>
              </a:rPr>
              <a:t>、</a:t>
            </a:r>
            <a:r>
              <a:rPr lang="en-US" altLang="zh-CN" smtClean="0">
                <a:solidFill>
                  <a:srgbClr val="404040"/>
                </a:solidFill>
              </a:rPr>
              <a:t>DC</a:t>
            </a:r>
            <a:r>
              <a:rPr lang="zh-CN" altLang="en-US" smtClean="0">
                <a:solidFill>
                  <a:srgbClr val="404040"/>
                </a:solidFill>
              </a:rPr>
              <a:t>、</a:t>
            </a:r>
            <a:r>
              <a:rPr lang="en-US" altLang="zh-CN" smtClean="0">
                <a:solidFill>
                  <a:srgbClr val="404040"/>
                </a:solidFill>
              </a:rPr>
              <a:t>DCTERMS</a:t>
            </a:r>
            <a:r>
              <a:rPr lang="zh-CN" altLang="en-US" smtClean="0">
                <a:solidFill>
                  <a:srgbClr val="404040"/>
                </a:solidFill>
              </a:rPr>
              <a:t>及关联数据的支持
</a:t>
            </a:r>
            <a:endParaRPr lang="zh-CN" altLang="en-US" smtClean="0"/>
          </a:p>
        </p:txBody>
      </p:sp>
      <p:sp>
        <p:nvSpPr>
          <p:cNvPr id="47107"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1094A07-5E81-4946-A7E7-6F8F008D97E4}" type="slidenum">
              <a:rPr lang="zh-CN" altLang="en-US" smtClean="0"/>
            </a:fld>
            <a:endParaRPr lang="zh-CN"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hape 158"/>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4514" name="Shape 159"/>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3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hape 158"/>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4514" name="Shape 159"/>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3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hape 158"/>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2706" name="Shape 159"/>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z="1400" smtClean="0"/>
              <a:t>丰富完善的配置项</a:t>
            </a:r>
            <a:r>
              <a:rPr lang="en-US" altLang="zh-CN" sz="1400" smtClean="0"/>
              <a:t>——</a:t>
            </a:r>
            <a:r>
              <a:rPr lang="zh-CN" altLang="en-US" sz="1400" smtClean="0"/>
              <a:t>支持图书馆全业务流程与操作的个性化定制</a:t>
            </a:r>
            <a:endParaRPr lang="zh-CN" altLang="en-US" sz="1400" smtClean="0"/>
          </a:p>
          <a:p>
            <a:endParaRPr lang="zh-CN" altLang="zh-CN" sz="13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备注占位符 2"/>
          <p:cNvSpPr>
            <a:spLocks noGrp="1"/>
          </p:cNvSpPr>
          <p:nvPr>
            <p:ph type="body" idx="1"/>
          </p:nvPr>
        </p:nvSpPr>
        <p:spPr/>
        <p:txBody>
          <a:bodyPr/>
          <a:lstStyle/>
          <a:p>
            <a:pPr eaLnBrk="1" fontAlgn="auto" hangingPunct="1">
              <a:spcBef>
                <a:spcPts val="0"/>
              </a:spcBef>
              <a:spcAft>
                <a:spcPts val="0"/>
              </a:spcAft>
              <a:defRPr/>
            </a:pPr>
            <a:endParaRPr lang="zh-CN" altLang="en-US" dirty="0">
              <a:solidFill>
                <a:schemeClr val="tx1">
                  <a:lumMod val="75000"/>
                  <a:lumOff val="25000"/>
                </a:schemeClr>
              </a:solidFill>
            </a:endParaRPr>
          </a:p>
        </p:txBody>
      </p:sp>
      <p:sp>
        <p:nvSpPr>
          <p:cNvPr id="716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13BF791-4FFB-4B01-88E6-C9EB1E11B639}" type="slidenum">
              <a:rPr lang="zh-CN" altLang="en-US" smtClean="0"/>
            </a:fld>
            <a:endParaRPr lang="zh-CN"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8FF4CF74-E56D-465D-82C5-BB3123CF404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solidFill>
                <a:srgbClr val="404040"/>
              </a:solidFill>
            </a:endParaRPr>
          </a:p>
        </p:txBody>
      </p:sp>
      <p:sp>
        <p:nvSpPr>
          <p:cNvPr id="6861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3358C0E-DAA1-4CC1-B674-F54E05FCFFC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150853-7E81-46AD-9F0C-5154D4F42D6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8FF4CF74-E56D-465D-82C5-BB3123CF404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8FF4CF74-E56D-465D-82C5-BB3123CF404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实现多种复合资源管理系统的高度集成
	原本用于管理、存储和使用数字资源的系统多样且分散，主要包括各种电子资源管理系统、数字资产管理系统、数字资源保存系统、原文链接系统等等，整合图书馆用于管理纸本、电子和数字资源的各种系统，实现资源的统一管理，并将功能扩展至保存、传播和服务，形成一套资源整体解决方案。
支持新的元数据描述标准
	支持</a:t>
            </a:r>
            <a:r>
              <a:rPr lang="en-US" altLang="zh-CN"/>
              <a:t>MARC</a:t>
            </a:r>
            <a:r>
              <a:rPr lang="zh-CN" altLang="en-US"/>
              <a:t>、</a:t>
            </a:r>
            <a:r>
              <a:rPr lang="en-US" altLang="zh-CN"/>
              <a:t>DC</a:t>
            </a:r>
            <a:r>
              <a:rPr lang="zh-CN" altLang="en-US"/>
              <a:t>、</a:t>
            </a:r>
            <a:r>
              <a:rPr lang="en-US" altLang="zh-CN"/>
              <a:t>CNMARC</a:t>
            </a:r>
            <a:r>
              <a:rPr lang="zh-CN" altLang="en-US"/>
              <a:t>、</a:t>
            </a:r>
            <a:r>
              <a:rPr lang="en-US" altLang="zh-CN"/>
              <a:t>RDA</a:t>
            </a:r>
            <a:r>
              <a:rPr lang="zh-CN" altLang="en-US"/>
              <a:t>多种元数据标准
支持关联数据
	对关联数据的支持是通过网络把以前没有关联的相关数据连接起来，将帮助图书馆进一步实现资源发现服务，实现数据融合与语义检索服务、实现跨机构的关联数据开放与复用，以及分布异构系统的关联访问。
实现多种前端资源发现
	通过开放接口和标准协议，实现对纸本和电子资源的统一检索，提供了优于传统</a:t>
            </a:r>
            <a:r>
              <a:rPr lang="en-US" altLang="zh-CN"/>
              <a:t>OPAC</a:t>
            </a:r>
            <a:r>
              <a:rPr lang="zh-CN" altLang="en-US"/>
              <a:t>的发现功能，并充分整合</a:t>
            </a:r>
            <a:r>
              <a:rPr lang="en-US" altLang="zh-CN"/>
              <a:t>Web2.0</a:t>
            </a:r>
            <a:r>
              <a:rPr lang="zh-CN" altLang="en-US"/>
              <a:t>应用，提升用户使用体验。
实现与数据库商逐渐融合，建立电子资源平台
	与内容提供商合作，获取大量的电子资源信息，建设庞大的数字资源知识库和元数据仓储，为图书馆提供电子资源管理、数字资源资产管理。
实现系统云部署
	将业务平台架构于云系统环境上，帮助用户减轻系统信息的维护、存储、备份等；同时可实现馆际合作、资源共享等；在应用方面为图书馆提供基于海量数据的用户行为分析和馆藏分析，以提高用户服务质量和馆藏质量。
走向移动互联
	提供基于云平台的读者服务，除了提供传统的资源查询及访问外，积极推导“读者主导型”服务；开展基于</a:t>
            </a:r>
            <a:r>
              <a:rPr lang="en-US" altLang="zh-CN"/>
              <a:t>RFID</a:t>
            </a:r>
            <a:r>
              <a:rPr lang="zh-CN" altLang="en-US"/>
              <a:t>、</a:t>
            </a:r>
            <a:r>
              <a:rPr lang="en-US" altLang="zh-CN"/>
              <a:t>GPS</a:t>
            </a:r>
            <a:r>
              <a:rPr lang="zh-CN" altLang="en-US"/>
              <a:t>等技术的移动用户服务；采用数据挖掘技术分析读者行为，挖掘读者的兴趣点，开展动态推送服务。
支持图书馆开放共享及用户参与的读者服务
	在基于</a:t>
            </a:r>
            <a:r>
              <a:rPr lang="en-US" altLang="zh-CN"/>
              <a:t>WEB2.0</a:t>
            </a:r>
            <a:r>
              <a:rPr lang="zh-CN" altLang="en-US"/>
              <a:t>及社交网络应用的基础上，推动读者驱动采访、读者参与资源编目或描述、读者生成内容等。在图书馆系统更加开放的平台上，提供读者参与的图书馆资源建设与管理机制。
支持构建、集成、延伸的开放平台
	构建资源共享、资源发现、学科参考、自定义应用、读者服务、金融平台等方面的开放平台。可提供基于采访、书目业务、读者服务、教学参考、数据分析等</a:t>
            </a:r>
            <a:r>
              <a:rPr lang="en-US" altLang="zh-CN"/>
              <a:t>API</a:t>
            </a:r>
            <a:r>
              <a:rPr lang="zh-CN" altLang="en-US"/>
              <a:t>。
统计分析及馆务决策
	通过实时的数据支持馆务日常决策，包含采购数据分析、编目分析、电子资源使用率分析、读者借阅分析、用户习惯分析等等。
基于读者决策的采购平台
	读者决策采购是读者按照自己的需求由图书馆按一定标准或参数确定采购文献资源建设的新模式，体现了以读者为中心的馆藏建设理念。
	同时提供基于云平台的馆藏数据比对、出版社书目比对，合理建设馆藏数据，优化订单，减少盲目采购，建立出版社与图书馆或读者良性消费关系。
</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06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监控调度</a:t>
            </a:r>
            <a:endParaRPr lang="en-US" altLang="zh-CN" smtClean="0"/>
          </a:p>
          <a:p>
            <a:r>
              <a:rPr lang="zh-CN" altLang="en-US" smtClean="0"/>
              <a:t>资源馆藏监控，资源使用监控，科研保障监控，采购经费监控</a:t>
            </a:r>
            <a:endParaRPr lang="zh-CN" altLang="en-US" smtClean="0"/>
          </a:p>
          <a:p>
            <a:pPr eaLnBrk="1" hangingPunct="1">
              <a:spcBef>
                <a:spcPct val="0"/>
              </a:spcBef>
            </a:pPr>
            <a:endParaRPr lang="zh-CN" altLang="en-US" smtClean="0">
              <a:solidFill>
                <a:srgbClr val="404040"/>
              </a:solidFill>
            </a:endParaRPr>
          </a:p>
        </p:txBody>
      </p:sp>
      <p:sp>
        <p:nvSpPr>
          <p:cNvPr id="706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D049C82-2036-412B-ADDC-3F74C390B1EC}" type="slidenum">
              <a:rPr lang="zh-CN" altLang="en-US" smtClean="0"/>
            </a:fld>
            <a:endParaRPr lang="zh-CN"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t>监控调度</a:t>
            </a:r>
            <a:endParaRPr lang="en-US" altLang="zh-CN" dirty="0"/>
          </a:p>
          <a:p>
            <a:r>
              <a:rPr lang="zh-CN" altLang="en-US" dirty="0"/>
              <a:t>资源馆藏监控，资源使用监控，科研保障监控，采购经费监控</a:t>
            </a:r>
            <a:endParaRPr lang="zh-CN" altLang="en-US" dirty="0"/>
          </a:p>
          <a:p>
            <a:pPr eaLnBrk="1" hangingPunct="1">
              <a:spcBef>
                <a:spcPct val="0"/>
              </a:spcBef>
            </a:pPr>
            <a:endParaRPr lang="zh-CN" altLang="en-US" dirty="0">
              <a:solidFill>
                <a:srgbClr val="404040"/>
              </a:solidFill>
            </a:endParaRPr>
          </a:p>
        </p:txBody>
      </p:sp>
      <p:sp>
        <p:nvSpPr>
          <p:cNvPr id="6861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3358C0E-DAA1-4CC1-B674-F54E05FCFFC6}"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solidFill>
                  <a:srgbClr val="404040"/>
                </a:solidFill>
              </a:rPr>
              <a:t>监控调度
资源馆藏监控，资源使用监控，科研保障监控，采购经费监控
</a:t>
            </a:r>
            <a:endParaRPr lang="zh-CN" altLang="en-US" dirty="0">
              <a:solidFill>
                <a:srgbClr val="404040"/>
              </a:solidFill>
            </a:endParaRPr>
          </a:p>
        </p:txBody>
      </p:sp>
      <p:sp>
        <p:nvSpPr>
          <p:cNvPr id="6861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3358C0E-DAA1-4CC1-B674-F54E05FCFFC6}"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hape 158"/>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9635" name="Shape 159"/>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30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885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从资源的统一管理，自然平滑的进入资源的统一检索服务，包含可快速的集成第三方检索，满足读者一个入口获取所有资源。</a:t>
            </a:r>
            <a:endParaRPr lang="zh-CN" altLang="en-US" smtClean="0"/>
          </a:p>
        </p:txBody>
      </p:sp>
      <p:sp>
        <p:nvSpPr>
          <p:cNvPr id="7885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C7010B3-A1F0-4281-BFA9-B00025D4394F}" type="slidenum">
              <a:rPr lang="zh-CN" altLang="en-US" smtClean="0"/>
            </a:fld>
            <a:endParaRPr lang="zh-CN"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885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从资源的统一管理，自然平滑的进入资源的统一检索服务，包含可快速的集成第三方检索，满足读者一个入口获取所有资源。</a:t>
            </a:r>
            <a:endParaRPr lang="zh-CN" altLang="en-US" smtClean="0"/>
          </a:p>
        </p:txBody>
      </p:sp>
      <p:sp>
        <p:nvSpPr>
          <p:cNvPr id="7885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C7010B3-A1F0-4281-BFA9-B00025D4394F}" type="slidenum">
              <a:rPr lang="zh-CN" altLang="en-US" smtClean="0"/>
            </a:fld>
            <a:endParaRPr lang="zh-CN"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885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从资源的统一管理，自然平滑的进入资源的统一检索服务，包含可快速的集成第三方检索，满足读者一个入口获取所有资源。</a:t>
            </a:r>
            <a:endParaRPr lang="zh-CN" altLang="en-US" smtClean="0"/>
          </a:p>
        </p:txBody>
      </p:sp>
      <p:sp>
        <p:nvSpPr>
          <p:cNvPr id="7885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C7010B3-A1F0-4281-BFA9-B00025D4394F}" type="slidenum">
              <a:rPr lang="zh-CN" altLang="en-US" smtClean="0"/>
            </a:fld>
            <a:endParaRPr lang="zh-CN"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CA6220A-83B2-4620-B9A3-30D4075DABA4}"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CA6220A-83B2-4620-B9A3-30D4075DABA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48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新一代图书馆服务系统技术架构的选型，同样应该从稳定性、可控性与发展性角度考量，避免小众以及发展性不强的技术架构体系。基于图书馆集成系统的技术发展历程，以及图书馆业务应用的复杂度与发展性，微服务架构显然是更为贴合的选型架构。（</a:t>
            </a:r>
            <a:r>
              <a:rPr lang="en-US" altLang="zh-CN" smtClean="0"/>
              <a:t>1</a:t>
            </a:r>
            <a:r>
              <a:rPr lang="zh-CN" altLang="en-US" smtClean="0"/>
              <a:t>、微服务可以轻松采用不同的技术栈；</a:t>
            </a:r>
            <a:r>
              <a:rPr lang="en-US" altLang="zh-CN" smtClean="0"/>
              <a:t>2</a:t>
            </a:r>
            <a:r>
              <a:rPr lang="zh-CN" altLang="en-US" smtClean="0"/>
              <a:t>、一个服务不可用不会导致整个系统不可用；</a:t>
            </a:r>
            <a:r>
              <a:rPr lang="en-US" altLang="zh-CN" smtClean="0"/>
              <a:t>3</a:t>
            </a:r>
            <a:r>
              <a:rPr lang="zh-CN" altLang="en-US" smtClean="0"/>
              <a:t>、可以只针对那些需要扩展的微服务进行扩展；</a:t>
            </a:r>
            <a:r>
              <a:rPr lang="en-US" altLang="zh-CN" smtClean="0"/>
              <a:t>4</a:t>
            </a:r>
            <a:r>
              <a:rPr lang="zh-CN" altLang="en-US" smtClean="0"/>
              <a:t>、不用重新部署整个应用，只需要部署个别服务。）</a:t>
            </a:r>
            <a:endParaRPr lang="zh-CN" altLang="en-US" smtClean="0"/>
          </a:p>
        </p:txBody>
      </p:sp>
      <p:sp>
        <p:nvSpPr>
          <p:cNvPr id="2048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3D24C3D-D9CC-4834-8BEA-BB4C1C00F9B3}" type="slidenum">
              <a:rPr lang="zh-CN" altLang="en-US" smtClean="0"/>
            </a:fld>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48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新一代图书馆服务系统技术架构的选型，同样应该从稳定性、可控性与发展性角度考量，避免小众以及发展性不强的技术架构体系。基于图书馆集成系统的技术发展历程，以及图书馆业务应用的复杂度与发展性，微服务架构显然是更为贴合的选型架构。（</a:t>
            </a:r>
            <a:r>
              <a:rPr lang="en-US" altLang="zh-CN" smtClean="0"/>
              <a:t>1</a:t>
            </a:r>
            <a:r>
              <a:rPr lang="zh-CN" altLang="en-US" smtClean="0"/>
              <a:t>、微服务可以轻松采用不同的技术栈；</a:t>
            </a:r>
            <a:r>
              <a:rPr lang="en-US" altLang="zh-CN" smtClean="0"/>
              <a:t>2</a:t>
            </a:r>
            <a:r>
              <a:rPr lang="zh-CN" altLang="en-US" smtClean="0"/>
              <a:t>、一个服务不可用不会导致整个系统不可用；</a:t>
            </a:r>
            <a:r>
              <a:rPr lang="en-US" altLang="zh-CN" smtClean="0"/>
              <a:t>3</a:t>
            </a:r>
            <a:r>
              <a:rPr lang="zh-CN" altLang="en-US" smtClean="0"/>
              <a:t>、可以只针对那些需要扩展的微服务进行扩展；</a:t>
            </a:r>
            <a:r>
              <a:rPr lang="en-US" altLang="zh-CN" smtClean="0"/>
              <a:t>4</a:t>
            </a:r>
            <a:r>
              <a:rPr lang="zh-CN" altLang="en-US" smtClean="0"/>
              <a:t>、不用重新部署整个应用，只需要部署个别服务。）</a:t>
            </a:r>
            <a:endParaRPr lang="zh-CN" altLang="en-US" smtClean="0"/>
          </a:p>
        </p:txBody>
      </p:sp>
      <p:sp>
        <p:nvSpPr>
          <p:cNvPr id="2048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3D24C3D-D9CC-4834-8BEA-BB4C1C00F9B3}" type="slidenum">
              <a:rPr lang="zh-CN" altLang="en-US" smtClean="0"/>
            </a:fld>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48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新一代图书馆服务系统技术架构的选型，同样应该从稳定性、可控性与发展性角度考量，避免小众以及发展性不强的技术架构体系。基于图书馆集成系统的技术发展历程，以及图书馆业务应用的复杂度与发展性，微服务架构显然是更为贴合的选型架构。（</a:t>
            </a:r>
            <a:r>
              <a:rPr lang="en-US" altLang="zh-CN" smtClean="0"/>
              <a:t>1</a:t>
            </a:r>
            <a:r>
              <a:rPr lang="zh-CN" altLang="en-US" smtClean="0"/>
              <a:t>、微服务可以轻松采用不同的技术栈；</a:t>
            </a:r>
            <a:r>
              <a:rPr lang="en-US" altLang="zh-CN" smtClean="0"/>
              <a:t>2</a:t>
            </a:r>
            <a:r>
              <a:rPr lang="zh-CN" altLang="en-US" smtClean="0"/>
              <a:t>、一个服务不可用不会导致整个系统不可用；</a:t>
            </a:r>
            <a:r>
              <a:rPr lang="en-US" altLang="zh-CN" smtClean="0"/>
              <a:t>3</a:t>
            </a:r>
            <a:r>
              <a:rPr lang="zh-CN" altLang="en-US" smtClean="0"/>
              <a:t>、可以只针对那些需要扩展的微服务进行扩展；</a:t>
            </a:r>
            <a:r>
              <a:rPr lang="en-US" altLang="zh-CN" smtClean="0"/>
              <a:t>4</a:t>
            </a:r>
            <a:r>
              <a:rPr lang="zh-CN" altLang="en-US" smtClean="0"/>
              <a:t>、不用重新部署整个应用，只需要部署个别服务。）</a:t>
            </a:r>
            <a:endParaRPr lang="zh-CN" altLang="en-US" smtClean="0"/>
          </a:p>
        </p:txBody>
      </p:sp>
      <p:sp>
        <p:nvSpPr>
          <p:cNvPr id="2048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3D24C3D-D9CC-4834-8BEA-BB4C1C00F9B3}" type="slidenum">
              <a:rPr lang="zh-CN" altLang="en-US" smtClean="0"/>
            </a:fld>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481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新一代图书馆服务系统的发展离不开图书馆与供应商的共同合作模式，图书馆的应用与创新需要和供应商在愿景上保持一致，开发与使用应保证同时进行，并推出快速迭代的模式进行调整与优化。这种发展的必然属性，预示着应选择大型并可持续快速提供服务的本土供应商进行合作最为稳妥。</a:t>
            </a:r>
            <a:r>
              <a:rPr lang="en-US" altLang="zh-CN" smtClean="0"/>
              <a:t>LSP</a:t>
            </a:r>
            <a:r>
              <a:rPr lang="zh-CN" altLang="en-US" smtClean="0"/>
              <a:t>系统结合国内顶尖的资源商，在国内资源整合和本地化服务上非常具有优势，而对于国外的资源供应商，首先在国内资源上没有任何优势，其次近年来国际政治因素的影响，很可能遭遇使用上的限制，甚至合作中可能会出现信息的泄露，造成重大损失。</a:t>
            </a:r>
            <a:endParaRPr lang="zh-CN" altLang="en-US" smtClean="0"/>
          </a:p>
        </p:txBody>
      </p:sp>
      <p:sp>
        <p:nvSpPr>
          <p:cNvPr id="3481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696DCDB-6CDF-4161-BA18-A897924252B5}" type="slidenum">
              <a:rPr lang="zh-CN" altLang="en-US" smtClean="0"/>
            </a:fld>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481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新一代图书馆服务系统的发展离不开图书馆与供应商的共同合作模式，图书馆的应用与创新需要和供应商在愿景上保持一致，开发与使用应保证同时进行，并推出快速迭代的模式进行调整与优化。这种发展的必然属性，预示着应选择大型并可持续快速提供服务的本土供应商进行合作最为稳妥。</a:t>
            </a:r>
            <a:r>
              <a:rPr lang="en-US" altLang="zh-CN" smtClean="0"/>
              <a:t>LSP</a:t>
            </a:r>
            <a:r>
              <a:rPr lang="zh-CN" altLang="en-US" smtClean="0"/>
              <a:t>系统结合国内顶尖的资源商，在国内资源整合和本地化服务上非常具有优势，而对于国外的资源供应商，首先在国内资源上没有任何优势，其次近年来国际政治因素的影响，很可能遭遇使用上的限制，甚至合作中可能会出现信息的泄露，造成重大损失。</a:t>
            </a:r>
            <a:endParaRPr lang="zh-CN" altLang="en-US" smtClean="0"/>
          </a:p>
        </p:txBody>
      </p:sp>
      <p:sp>
        <p:nvSpPr>
          <p:cNvPr id="3481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696DCDB-6CDF-4161-BA18-A897924252B5}" type="slidenum">
              <a:rPr lang="zh-CN" altLang="en-US" smtClean="0"/>
            </a:fld>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475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4755"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65D6502-DC88-4845-9FE5-A2B189F3D5D3}" type="slidenum">
              <a:rPr lang="zh-CN" altLang="en-US" smtClean="0"/>
            </a:fld>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和副标题">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69882" y="2308881"/>
            <a:ext cx="10852237" cy="899167"/>
          </a:xfrm>
        </p:spPr>
        <p:txBody>
          <a:bodyPr lIns="101600" tIns="38100" rIns="25400" bIns="38100" anchor="t" anchorCtr="0">
            <a:noAutofit/>
          </a:bodyPr>
          <a:lstStyle>
            <a:lvl1pPr algn="ctr">
              <a:defRPr sz="5400" b="0" spc="600">
                <a:effectLst/>
                <a:latin typeface="+mn-ea"/>
                <a:ea typeface="+mn-ea"/>
              </a:defRPr>
            </a:lvl1pPr>
          </a:lstStyle>
          <a:p>
            <a:r>
              <a:rPr lang="zh-CN" altLang="en-US" dirty="0"/>
              <a:t>单击此处编辑标题</a:t>
            </a:r>
            <a:endParaRPr lang="zh-CN" altLang="en-US" dirty="0"/>
          </a:p>
        </p:txBody>
      </p:sp>
      <p:sp>
        <p:nvSpPr>
          <p:cNvPr id="3" name="副标题 2"/>
          <p:cNvSpPr>
            <a:spLocks noGrp="1"/>
          </p:cNvSpPr>
          <p:nvPr>
            <p:ph type="subTitle" idx="1" hasCustomPrompt="1"/>
          </p:nvPr>
        </p:nvSpPr>
        <p:spPr>
          <a:xfrm>
            <a:off x="669925" y="3565525"/>
            <a:ext cx="10852150" cy="801370"/>
          </a:xfrm>
        </p:spPr>
        <p:txBody>
          <a:bodyPr lIns="101600" tIns="38100" rIns="76200" bIns="38100" anchor="ctr" anchorCtr="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7" name="页脚占位符 16"/>
          <p:cNvSpPr>
            <a:spLocks noGrp="1"/>
          </p:cNvSpPr>
          <p:nvPr>
            <p:ph type="ftr" sz="quarter" idx="11"/>
          </p:nvPr>
        </p:nvSpPr>
        <p:spPr/>
        <p:txBody>
          <a:bodyPr/>
          <a:lstStyle>
            <a:lvl1pPr>
              <a:defRPr>
                <a:latin typeface="+mn-ea"/>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noChangeArrowheads="1"/>
          </p:cNvSpPr>
          <p:nvPr>
            <p:ph type="dt" sz="half" idx="10"/>
          </p:nvPr>
        </p:nvSpPr>
        <p:spPr>
          <a:xfrm>
            <a:off x="838200" y="6356350"/>
            <a:ext cx="27432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fld id="{563D936D-DB26-4606-A3BA-79CFA07D37DD}" type="datetime1">
              <a:rPr lang="zh-CN" altLang="en-US"/>
            </a:fld>
            <a:endParaRPr lang="zh-CN" altLang="en-US"/>
          </a:p>
        </p:txBody>
      </p:sp>
      <p:sp>
        <p:nvSpPr>
          <p:cNvPr id="5" name="页脚占位符 4"/>
          <p:cNvSpPr>
            <a:spLocks noGrp="1" noChangeArrowheads="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endParaRPr lang="zh-CN" altLang="zh-CN"/>
          </a:p>
        </p:txBody>
      </p:sp>
      <p:sp>
        <p:nvSpPr>
          <p:cNvPr id="6" name="灯片编号占位符 5"/>
          <p:cNvSpPr>
            <a:spLocks noGrp="1" noChangeArrowheads="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atin typeface="Arial" panose="020B0604020202020204" pitchFamily="34" charset="0"/>
                <a:ea typeface="宋体" panose="02010600030101010101" pitchFamily="2" charset="-122"/>
              </a:defRPr>
            </a:lvl1pPr>
          </a:lstStyle>
          <a:p>
            <a:pPr>
              <a:defRPr/>
            </a:pPr>
            <a:fld id="{B6C51ACB-D560-4C47-960F-DB95C181B952}" type="slidenum">
              <a:rPr lang="zh-CN" altLang="en-US"/>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noChangeArrowheads="1"/>
          </p:cNvSpPr>
          <p:nvPr>
            <p:ph type="dt" sz="half" idx="10"/>
          </p:nvPr>
        </p:nvSpPr>
        <p:spPr>
          <a:xfrm>
            <a:off x="838200" y="6356350"/>
            <a:ext cx="27432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fld id="{951230A2-110B-4743-93B2-745E18E5488F}" type="datetime1">
              <a:rPr lang="zh-CN" altLang="en-US"/>
            </a:fld>
            <a:endParaRPr lang="zh-CN" altLang="en-US"/>
          </a:p>
        </p:txBody>
      </p:sp>
      <p:sp>
        <p:nvSpPr>
          <p:cNvPr id="6" name="页脚占位符 4"/>
          <p:cNvSpPr>
            <a:spLocks noGrp="1" noChangeArrowheads="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endParaRPr lang="zh-CN" altLang="zh-CN"/>
          </a:p>
        </p:txBody>
      </p:sp>
      <p:sp>
        <p:nvSpPr>
          <p:cNvPr id="7" name="灯片编号占位符 5"/>
          <p:cNvSpPr>
            <a:spLocks noGrp="1" noChangeArrowheads="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atin typeface="Arial" panose="020B0604020202020204" pitchFamily="34" charset="0"/>
                <a:ea typeface="宋体" panose="02010600030101010101" pitchFamily="2" charset="-122"/>
              </a:defRPr>
            </a:lvl1pPr>
          </a:lstStyle>
          <a:p>
            <a:pPr>
              <a:defRPr/>
            </a:pPr>
            <a:fld id="{6354012C-CA64-4D0A-9F24-6EA041870B5D}" type="slidenum">
              <a:rPr lang="zh-CN" altLang="en-US"/>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noChangeArrowheads="1"/>
          </p:cNvSpPr>
          <p:nvPr>
            <p:ph type="dt" sz="half" idx="10"/>
          </p:nvPr>
        </p:nvSpPr>
        <p:spPr>
          <a:xfrm>
            <a:off x="838200" y="6356350"/>
            <a:ext cx="27432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fld id="{02EF1A4E-0B8A-43D4-AA61-847D4BE2CF30}" type="datetime1">
              <a:rPr lang="zh-CN" altLang="en-US"/>
            </a:fld>
            <a:endParaRPr lang="zh-CN" altLang="en-US"/>
          </a:p>
        </p:txBody>
      </p:sp>
      <p:sp>
        <p:nvSpPr>
          <p:cNvPr id="8" name="页脚占位符 4"/>
          <p:cNvSpPr>
            <a:spLocks noGrp="1" noChangeArrowheads="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endParaRPr lang="zh-CN" altLang="zh-CN"/>
          </a:p>
        </p:txBody>
      </p:sp>
      <p:sp>
        <p:nvSpPr>
          <p:cNvPr id="9" name="灯片编号占位符 5"/>
          <p:cNvSpPr>
            <a:spLocks noGrp="1" noChangeArrowheads="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atin typeface="Arial" panose="020B0604020202020204" pitchFamily="34" charset="0"/>
                <a:ea typeface="宋体" panose="02010600030101010101" pitchFamily="2" charset="-122"/>
              </a:defRPr>
            </a:lvl1pPr>
          </a:lstStyle>
          <a:p>
            <a:pPr>
              <a:defRPr/>
            </a:pPr>
            <a:fld id="{24CC7A41-5B2A-406D-847B-FF8B0FAB8611}" type="slidenum">
              <a:rPr lang="zh-CN" altLang="en-US"/>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a:xfrm>
            <a:off x="838200" y="6356350"/>
            <a:ext cx="27432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fld id="{0204EF96-6D3B-4AF9-9487-64985949CB6C}" type="datetime1">
              <a:rPr lang="zh-CN" altLang="en-US"/>
            </a:fld>
            <a:endParaRPr lang="zh-CN" altLang="en-US"/>
          </a:p>
        </p:txBody>
      </p:sp>
      <p:sp>
        <p:nvSpPr>
          <p:cNvPr id="4" name="页脚占位符 4"/>
          <p:cNvSpPr>
            <a:spLocks noGrp="1" noChangeArrowheads="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endParaRPr lang="zh-CN" altLang="zh-CN"/>
          </a:p>
        </p:txBody>
      </p:sp>
      <p:sp>
        <p:nvSpPr>
          <p:cNvPr id="5" name="灯片编号占位符 5"/>
          <p:cNvSpPr>
            <a:spLocks noGrp="1" noChangeArrowheads="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atin typeface="Arial" panose="020B0604020202020204" pitchFamily="34" charset="0"/>
                <a:ea typeface="宋体" panose="02010600030101010101" pitchFamily="2" charset="-122"/>
              </a:defRPr>
            </a:lvl1pPr>
          </a:lstStyle>
          <a:p>
            <a:pPr>
              <a:defRPr/>
            </a:pPr>
            <a:fld id="{1D789451-E6F2-4E91-BDC8-192E797F7E9B}" type="slidenum">
              <a:rPr lang="zh-CN" altLang="en-US"/>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xfrm>
            <a:off x="838200" y="6356350"/>
            <a:ext cx="27432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fld id="{E3A6A50C-6D55-4172-B164-88AE34F64BFB}" type="datetime1">
              <a:rPr lang="zh-CN" altLang="en-US"/>
            </a:fld>
            <a:endParaRPr lang="zh-CN" altLang="en-US"/>
          </a:p>
        </p:txBody>
      </p:sp>
      <p:sp>
        <p:nvSpPr>
          <p:cNvPr id="3" name="页脚占位符 4"/>
          <p:cNvSpPr>
            <a:spLocks noGrp="1" noChangeArrowheads="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endParaRPr lang="zh-CN" altLang="zh-CN"/>
          </a:p>
        </p:txBody>
      </p:sp>
      <p:sp>
        <p:nvSpPr>
          <p:cNvPr id="4" name="灯片编号占位符 5"/>
          <p:cNvSpPr>
            <a:spLocks noGrp="1" noChangeArrowheads="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atin typeface="Arial" panose="020B0604020202020204" pitchFamily="34" charset="0"/>
                <a:ea typeface="宋体" panose="02010600030101010101" pitchFamily="2" charset="-122"/>
              </a:defRPr>
            </a:lvl1pPr>
          </a:lstStyle>
          <a:p>
            <a:pPr>
              <a:defRPr/>
            </a:pPr>
            <a:fld id="{9F7B8DCE-EA95-4A3A-BDFB-A3047467ED26}"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a:xfrm>
            <a:off x="838200" y="6356350"/>
            <a:ext cx="27432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fld id="{2B163445-47FD-4592-B13E-C87B378AC8F7}" type="datetime1">
              <a:rPr lang="zh-CN" altLang="en-US"/>
            </a:fld>
            <a:endParaRPr lang="zh-CN" altLang="en-US"/>
          </a:p>
        </p:txBody>
      </p:sp>
      <p:sp>
        <p:nvSpPr>
          <p:cNvPr id="6" name="页脚占位符 4"/>
          <p:cNvSpPr>
            <a:spLocks noGrp="1" noChangeArrowheads="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endParaRPr lang="zh-CN" altLang="zh-CN"/>
          </a:p>
        </p:txBody>
      </p:sp>
      <p:sp>
        <p:nvSpPr>
          <p:cNvPr id="7" name="灯片编号占位符 5"/>
          <p:cNvSpPr>
            <a:spLocks noGrp="1" noChangeArrowheads="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atin typeface="Arial" panose="020B0604020202020204" pitchFamily="34" charset="0"/>
                <a:ea typeface="宋体" panose="02010600030101010101" pitchFamily="2" charset="-122"/>
              </a:defRPr>
            </a:lvl1pPr>
          </a:lstStyle>
          <a:p>
            <a:pPr>
              <a:defRPr/>
            </a:pPr>
            <a:fld id="{B1AE9462-237E-4C38-B564-E18C02B6ED72}"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a:xfrm>
            <a:off x="838200" y="6356350"/>
            <a:ext cx="27432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fld id="{9020704B-C4F0-4699-95F9-FCFFA9D7245D}" type="datetime1">
              <a:rPr lang="zh-CN" altLang="en-US"/>
            </a:fld>
            <a:endParaRPr lang="zh-CN" altLang="en-US"/>
          </a:p>
        </p:txBody>
      </p:sp>
      <p:sp>
        <p:nvSpPr>
          <p:cNvPr id="6" name="页脚占位符 4"/>
          <p:cNvSpPr>
            <a:spLocks noGrp="1" noChangeArrowheads="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endParaRPr lang="zh-CN" altLang="zh-CN"/>
          </a:p>
        </p:txBody>
      </p:sp>
      <p:sp>
        <p:nvSpPr>
          <p:cNvPr id="7" name="灯片编号占位符 5"/>
          <p:cNvSpPr>
            <a:spLocks noGrp="1" noChangeArrowheads="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atin typeface="Arial" panose="020B0604020202020204" pitchFamily="34" charset="0"/>
                <a:ea typeface="宋体" panose="02010600030101010101" pitchFamily="2" charset="-122"/>
              </a:defRPr>
            </a:lvl1pPr>
          </a:lstStyle>
          <a:p>
            <a:pPr>
              <a:defRPr/>
            </a:pPr>
            <a:fld id="{1F3412AF-70E1-4DC9-BE2A-163D797FFD44}" type="slidenum">
              <a:rPr lang="zh-CN" altLang="en-US"/>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a:xfrm>
            <a:off x="838200" y="6356350"/>
            <a:ext cx="27432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fld id="{B8021647-A2E8-4DEE-A3D7-8CAB94A4C920}" type="datetime1">
              <a:rPr lang="zh-CN" altLang="en-US"/>
            </a:fld>
            <a:endParaRPr lang="zh-CN" altLang="en-US"/>
          </a:p>
        </p:txBody>
      </p:sp>
      <p:sp>
        <p:nvSpPr>
          <p:cNvPr id="5" name="页脚占位符 4"/>
          <p:cNvSpPr>
            <a:spLocks noGrp="1" noChangeArrowheads="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endParaRPr lang="zh-CN" altLang="zh-CN"/>
          </a:p>
        </p:txBody>
      </p:sp>
      <p:sp>
        <p:nvSpPr>
          <p:cNvPr id="6" name="灯片编号占位符 5"/>
          <p:cNvSpPr>
            <a:spLocks noGrp="1" noChangeArrowheads="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atin typeface="Arial" panose="020B0604020202020204" pitchFamily="34" charset="0"/>
                <a:ea typeface="宋体" panose="02010600030101010101" pitchFamily="2" charset="-122"/>
              </a:defRPr>
            </a:lvl1pPr>
          </a:lstStyle>
          <a:p>
            <a:pPr>
              <a:defRPr/>
            </a:pPr>
            <a:fld id="{348A7312-167E-4417-AFB6-2F4D910E8A4E}" type="slidenum">
              <a:rPr lang="zh-CN" altLang="en-US"/>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a:xfrm>
            <a:off x="838200" y="6356350"/>
            <a:ext cx="27432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fld id="{B683DE35-C93B-46A3-8A50-C20B2672DEED}" type="datetime1">
              <a:rPr lang="zh-CN" altLang="en-US"/>
            </a:fld>
            <a:endParaRPr lang="zh-CN" altLang="en-US"/>
          </a:p>
        </p:txBody>
      </p:sp>
      <p:sp>
        <p:nvSpPr>
          <p:cNvPr id="5" name="页脚占位符 4"/>
          <p:cNvSpPr>
            <a:spLocks noGrp="1" noChangeArrowheads="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endParaRPr lang="zh-CN" altLang="zh-CN"/>
          </a:p>
        </p:txBody>
      </p:sp>
      <p:sp>
        <p:nvSpPr>
          <p:cNvPr id="6" name="灯片编号占位符 5"/>
          <p:cNvSpPr>
            <a:spLocks noGrp="1" noChangeArrowheads="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atin typeface="Arial" panose="020B0604020202020204" pitchFamily="34" charset="0"/>
                <a:ea typeface="宋体" panose="02010600030101010101" pitchFamily="2" charset="-122"/>
              </a:defRPr>
            </a:lvl1pPr>
          </a:lstStyle>
          <a:p>
            <a:pPr>
              <a:defRPr/>
            </a:pPr>
            <a:fld id="{D748436D-E9B0-4F1E-AC37-D58A57A225FD}"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正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endParaRPr dirty="0">
              <a:sym typeface="+mn-ea"/>
            </a:endParaRPr>
          </a:p>
        </p:txBody>
      </p:sp>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7" name="文本占位符 6"/>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Click="0"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标题与图文">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lvl1pPr>
              <a:defRPr>
                <a:latin typeface="+mn-ea"/>
              </a:defRPr>
            </a:lvl1pPr>
          </a:lstStyle>
          <a:p>
            <a:endParaRPr lang="zh-CN" altLang="en-US"/>
          </a:p>
        </p:txBody>
      </p:sp>
      <p:sp>
        <p:nvSpPr>
          <p:cNvPr id="4" name="灯片编号占位符 3"/>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5" name="标题 4"/>
          <p:cNvSpPr>
            <a:spLocks noGrp="1"/>
          </p:cNvSpPr>
          <p:nvPr>
            <p:ph type="title" hasCustomPrompt="1"/>
          </p:nvPr>
        </p:nvSpPr>
        <p:spPr>
          <a:xfrm>
            <a:off x="840105" y="727710"/>
            <a:ext cx="3931920" cy="1115060"/>
          </a:xfrm>
        </p:spPr>
        <p:txBody>
          <a:bodyPr anchor="ctr" anchorCtr="0"/>
          <a:lstStyle>
            <a:lvl1pPr>
              <a:defRPr sz="3200">
                <a:latin typeface="+mn-ea"/>
                <a:ea typeface="+mn-ea"/>
              </a:defRPr>
            </a:lvl1pPr>
          </a:lstStyle>
          <a:p>
            <a:r>
              <a:rPr lang="zh-CN" altLang="en-US" smtClean="0"/>
              <a:t>单击此处编辑标题</a:t>
            </a:r>
            <a:endParaRPr lang="zh-CN" altLang="en-US"/>
          </a:p>
        </p:txBody>
      </p:sp>
      <p:sp>
        <p:nvSpPr>
          <p:cNvPr id="6" name="内容占位符 5"/>
          <p:cNvSpPr>
            <a:spLocks noGrp="1"/>
          </p:cNvSpPr>
          <p:nvPr>
            <p:ph idx="1" hasCustomPrompt="1"/>
          </p:nvPr>
        </p:nvSpPr>
        <p:spPr>
          <a:xfrm>
            <a:off x="5138420" y="727710"/>
            <a:ext cx="6172200" cy="5403215"/>
          </a:xfrm>
        </p:spPr>
        <p:txBody>
          <a:bodyPr/>
          <a:lstStyle>
            <a:lvl1pPr>
              <a:defRPr sz="2400">
                <a:latin typeface="+mn-ea"/>
                <a:ea typeface="+mn-ea"/>
              </a:defRPr>
            </a:lvl1pPr>
            <a:lvl2pPr marL="457200" indent="0">
              <a:buNone/>
              <a:defRPr sz="2400">
                <a:latin typeface="+mn-ea"/>
                <a:ea typeface="+mn-ea"/>
              </a:defRPr>
            </a:lvl2pPr>
            <a:lvl3pPr>
              <a:defRPr sz="2400">
                <a:latin typeface="+mn-ea"/>
                <a:ea typeface="+mn-ea"/>
              </a:defRPr>
            </a:lvl3pPr>
            <a:lvl4pPr>
              <a:defRPr sz="2400">
                <a:latin typeface="+mn-ea"/>
                <a:ea typeface="+mn-ea"/>
              </a:defRPr>
            </a:lvl4pPr>
            <a:lvl5pPr>
              <a:defRPr sz="2400">
                <a:latin typeface="+mn-ea"/>
                <a:ea typeface="+mn-ea"/>
              </a:defRPr>
            </a:lvl5pPr>
            <a:lvl6pPr>
              <a:defRPr sz="2000"/>
            </a:lvl6pPr>
            <a:lvl7pPr>
              <a:defRPr sz="2000"/>
            </a:lvl7pPr>
            <a:lvl8pPr>
              <a:defRPr sz="2000"/>
            </a:lvl8pPr>
            <a:lvl9pPr>
              <a:defRPr sz="2000"/>
            </a:lvl9pPr>
          </a:lstStyle>
          <a:p>
            <a:pPr lvl="0"/>
            <a:r>
              <a:rPr lang="zh-CN" altLang="en-US" smtClean="0"/>
              <a:t>单击此处编辑正文</a:t>
            </a:r>
            <a:endParaRPr lang="zh-CN" altLang="en-US"/>
          </a:p>
        </p:txBody>
      </p:sp>
      <p:sp>
        <p:nvSpPr>
          <p:cNvPr id="7" name="文本占位符 6"/>
          <p:cNvSpPr>
            <a:spLocks noGrp="1"/>
          </p:cNvSpPr>
          <p:nvPr>
            <p:ph type="body" sz="half" idx="2" hasCustomPrompt="1"/>
          </p:nvPr>
        </p:nvSpPr>
        <p:spPr>
          <a:xfrm>
            <a:off x="840105" y="2239645"/>
            <a:ext cx="3931920" cy="3891915"/>
          </a:xfrm>
        </p:spPr>
        <p:txBody>
          <a:bodyPr/>
          <a:lstStyle>
            <a:lvl1pPr marL="342900" indent="-342900">
              <a:buFont typeface="Arial" panose="020B0604020202020204" pitchFamily="34" charset="0"/>
              <a:buChar char="•"/>
              <a:defRPr sz="2400">
                <a:latin typeface="+mn-ea"/>
                <a:ea typeface="+mn-e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单击此处编辑正文</a:t>
            </a:r>
            <a:endParaRPr lang="zh-CN" altLang="en-US" smtClean="0"/>
          </a:p>
          <a:p>
            <a:pPr lvl="0"/>
            <a:r>
              <a:rPr lang="zh-CN" altLang="en-US" smtClean="0">
                <a:sym typeface="+mn-ea"/>
              </a:rPr>
              <a:t>单击此处编辑正文</a:t>
            </a:r>
            <a:endParaRPr lang="zh-CN" altLang="en-US" smtClean="0"/>
          </a:p>
          <a:p>
            <a:pPr lvl="0"/>
            <a:r>
              <a:rPr lang="zh-CN" altLang="en-US" smtClean="0">
                <a:sym typeface="+mn-ea"/>
              </a:rPr>
              <a:t>单击此处编辑正文</a:t>
            </a:r>
            <a:endParaRPr lang="zh-CN" altLang="en-US" smtClean="0"/>
          </a:p>
          <a:p>
            <a:pPr lvl="0"/>
            <a:r>
              <a:rPr lang="zh-CN" altLang="en-US" smtClean="0">
                <a:sym typeface="+mn-ea"/>
              </a:rPr>
              <a:t>单击此处编辑正文</a:t>
            </a:r>
            <a:endParaRPr lang="zh-CN" altLang="en-US" smtClean="0">
              <a:sym typeface="+mn-ea"/>
            </a:endParaRPr>
          </a:p>
          <a:p>
            <a:pPr lvl="0"/>
            <a:r>
              <a:rPr lang="zh-CN" altLang="en-US" smtClean="0">
                <a:sym typeface="+mn-ea"/>
              </a:rPr>
              <a:t>单击此处编辑正文</a:t>
            </a:r>
            <a:endParaRPr lang="zh-CN" altLang="en-US"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与注释">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p:txBody>
          <a:bodyPr/>
          <a:lstStyle>
            <a:lvl1pPr>
              <a:defRPr>
                <a:latin typeface="+mn-ea"/>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mn-ea"/>
              </a:defRPr>
            </a:lvl1pPr>
          </a:lstStyle>
          <a:p>
            <a:fld id="{FABC47A4-756D-490B-A52F-7D9E2C9FC05F}" type="slidenum">
              <a:rPr lang="zh-CN" altLang="en-US" smtClean="0"/>
            </a:fld>
            <a:endParaRPr lang="zh-CN" altLang="en-US"/>
          </a:p>
        </p:txBody>
      </p:sp>
      <p:sp>
        <p:nvSpPr>
          <p:cNvPr id="9" name="标题 8"/>
          <p:cNvSpPr>
            <a:spLocks noGrp="1"/>
          </p:cNvSpPr>
          <p:nvPr>
            <p:ph type="title" hasCustomPrompt="1"/>
          </p:nvPr>
        </p:nvSpPr>
        <p:spPr>
          <a:xfrm>
            <a:off x="669925" y="5605145"/>
            <a:ext cx="10852150" cy="558165"/>
          </a:xfrm>
        </p:spPr>
        <p:txBody>
          <a:bodyPr/>
          <a:lstStyle>
            <a:lvl1pPr>
              <a:defRPr b="0">
                <a:latin typeface="+mn-ea"/>
                <a:ea typeface="+mn-ea"/>
              </a:defRPr>
            </a:lvl1pPr>
          </a:lstStyle>
          <a:p>
            <a:r>
              <a:rPr lang="zh-CN" altLang="en-US"/>
              <a:t>单击此处编辑正文</a:t>
            </a:r>
            <a:endParaRPr lang="zh-CN" altLang="en-US"/>
          </a:p>
        </p:txBody>
      </p:sp>
      <p:sp>
        <p:nvSpPr>
          <p:cNvPr id="8" name="内容占位符 7"/>
          <p:cNvSpPr>
            <a:spLocks noGrp="1"/>
          </p:cNvSpPr>
          <p:nvPr>
            <p:ph idx="1" hasCustomPrompt="1"/>
          </p:nvPr>
        </p:nvSpPr>
        <p:spPr>
          <a:xfrm>
            <a:off x="669925" y="641350"/>
            <a:ext cx="10852150" cy="455612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endParaRPr dirty="0">
              <a:sym typeface="+mn-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单张大图">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7" name="内容占位符 6"/>
          <p:cNvSpPr>
            <a:spLocks noGrp="1"/>
          </p:cNvSpPr>
          <p:nvPr>
            <p:ph idx="1" hasCustomPrompt="1"/>
          </p:nvPr>
        </p:nvSpPr>
        <p:spPr>
          <a:xfrm>
            <a:off x="0" y="0"/>
            <a:ext cx="12196445" cy="686816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endParaRPr dirty="0">
              <a:sym typeface="+mn-e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联图片">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2" name="内容占位符 1"/>
          <p:cNvSpPr>
            <a:spLocks noGrp="1"/>
          </p:cNvSpPr>
          <p:nvPr>
            <p:ph sz="half" idx="2" hasCustomPrompt="1"/>
          </p:nvPr>
        </p:nvSpPr>
        <p:spPr>
          <a:xfrm>
            <a:off x="467995"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endParaRPr dirty="0">
              <a:sym typeface="+mn-ea"/>
            </a:endParaRPr>
          </a:p>
        </p:txBody>
      </p:sp>
      <p:sp>
        <p:nvSpPr>
          <p:cNvPr id="6" name="内容占位符 5"/>
          <p:cNvSpPr>
            <a:spLocks noGrp="1"/>
          </p:cNvSpPr>
          <p:nvPr>
            <p:ph sz="half" idx="13" hasCustomPrompt="1"/>
          </p:nvPr>
        </p:nvSpPr>
        <p:spPr>
          <a:xfrm>
            <a:off x="6287770"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a:t>
            </a:r>
            <a:r>
              <a:rPr>
                <a:sym typeface="+mn-ea"/>
              </a:rPr>
              <a:t>正文</a:t>
            </a:r>
            <a:endParaRPr dirty="0">
              <a:sym typeface="+mn-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nvPr>
        </p:nvSpPr>
        <p:spPr>
          <a:xfrm>
            <a:off x="669882" y="623591"/>
            <a:ext cx="10852237" cy="899167"/>
          </a:xfrm>
        </p:spPr>
        <p:txBody>
          <a:bodyPr vert="horz" lIns="101600" tIns="38100" rIns="25400" bIns="38100" rtlCol="0" anchor="ctr" anchorCtr="0">
            <a:noAutofit/>
          </a:bodyPr>
          <a:lstStyle>
            <a:lvl1pPr marL="0" marR="0" algn="ctr" defTabSz="914400" rtl="0" eaLnBrk="1" fontAlgn="auto" latinLnBrk="0" hangingPunct="1">
              <a:lnSpc>
                <a:spcPct val="100000"/>
              </a:lnSpc>
              <a:buNone/>
              <a:defRPr kumimoji="0" lang="zh-CN" altLang="en-US" sz="3200" b="0" i="0" u="none" strike="noStrike" kern="1200" cap="none" spc="600" normalizeH="0" baseline="0" noProof="1" dirty="0">
                <a:solidFill>
                  <a:schemeClr val="tx1"/>
                </a:solidFill>
                <a:effectLst/>
                <a:uFillTx/>
                <a:latin typeface="+mn-ea"/>
                <a:ea typeface="+mn-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dirty="0"/>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noChangeArrowheads="1"/>
          </p:cNvSpPr>
          <p:nvPr>
            <p:ph type="dt" sz="half" idx="10"/>
          </p:nvPr>
        </p:nvSpPr>
        <p:spPr>
          <a:xfrm>
            <a:off x="838200" y="6356350"/>
            <a:ext cx="27432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fld id="{06B7EABB-4D89-47ED-8136-A3B04F725618}" type="datetime1">
              <a:rPr lang="zh-CN" altLang="en-US"/>
            </a:fld>
            <a:endParaRPr lang="zh-CN" altLang="en-US"/>
          </a:p>
        </p:txBody>
      </p:sp>
      <p:sp>
        <p:nvSpPr>
          <p:cNvPr id="5" name="页脚占位符 4"/>
          <p:cNvSpPr>
            <a:spLocks noGrp="1" noChangeArrowheads="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ea typeface="宋体" panose="02010600030101010101" pitchFamily="2" charset="-122"/>
              </a:defRPr>
            </a:lvl1pPr>
          </a:lstStyle>
          <a:p>
            <a:pPr>
              <a:defRPr/>
            </a:pPr>
            <a:endParaRPr lang="zh-CN" altLang="zh-CN"/>
          </a:p>
        </p:txBody>
      </p:sp>
      <p:sp>
        <p:nvSpPr>
          <p:cNvPr id="6" name="灯片编号占位符 5"/>
          <p:cNvSpPr>
            <a:spLocks noGrp="1" noChangeArrowheads="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atin typeface="Arial" panose="020B0604020202020204" pitchFamily="34" charset="0"/>
                <a:ea typeface="宋体" panose="02010600030101010101" pitchFamily="2" charset="-122"/>
              </a:defRPr>
            </a:lvl1pPr>
          </a:lstStyle>
          <a:p>
            <a:pPr>
              <a:defRPr/>
            </a:pPr>
            <a:fld id="{200C2BFE-ADD9-48DD-A7E0-458CF1DE4DB9}"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20.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mn-ea"/>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mn-ea"/>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mn-ea"/>
              </a:defRPr>
            </a:lvl1pPr>
          </a:lstStyle>
          <a:p>
            <a:fld id="{49AE70B2-8BF9-45C0-BB95-33D1B9D3A854}" type="slidenum">
              <a:rPr lang="zh-CN" altLang="en-US" smtClean="0"/>
            </a:fld>
            <a:endParaRPr lang="zh-CN" altLang="en-US" dirty="0"/>
          </a:p>
        </p:txBody>
      </p:sp>
      <p:sp>
        <p:nvSpPr>
          <p:cNvPr id="7" name="KSO_TEMPLATE" hidden="1"/>
          <p:cNvSpPr/>
          <p:nvPr userDrawn="1"/>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7"/>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endParaRPr dirty="0">
              <a:sym typeface="+mn-ea"/>
            </a:endParaRPr>
          </a:p>
        </p:txBody>
      </p:sp>
      <p:sp>
        <p:nvSpPr>
          <p:cNvPr id="9" name="文本占位符 8"/>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n-ea"/>
          <a:ea typeface="+mn-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ea"/>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iming>
    <p:tnLst>
      <p:par>
        <p:cTn id="1" dur="indefinite" restart="never" nodeType="tmRoot"/>
      </p:par>
    </p:tnLst>
  </p:timing>
  <p:hf sldNum="0" hdr="0" ftr="0"/>
  <p:txStyles>
    <p:titleStyle>
      <a:lvl1pPr marL="914400" indent="-914400" algn="l" rtl="0" eaLnBrk="0" fontAlgn="base" hangingPunct="0">
        <a:lnSpc>
          <a:spcPct val="90000"/>
        </a:lnSpc>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0.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0.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0.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9.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0.xml"/><Relationship Id="rId2" Type="http://schemas.openxmlformats.org/officeDocument/2006/relationships/image" Target="../media/image23.png"/><Relationship Id="rId1" Type="http://schemas.openxmlformats.org/officeDocument/2006/relationships/image" Target="../media/image22.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0.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5.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0.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53.png"/><Relationship Id="rId1" Type="http://schemas.openxmlformats.org/officeDocument/2006/relationships/image" Target="../media/image52.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0.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image" Target="../media/image57.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0.xml"/><Relationship Id="rId2" Type="http://schemas.openxmlformats.org/officeDocument/2006/relationships/image" Target="../media/image59.png"/><Relationship Id="rId1"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tags" Target="../tags/tag5.xml"/><Relationship Id="rId4" Type="http://schemas.openxmlformats.org/officeDocument/2006/relationships/image" Target="../media/image61.png"/><Relationship Id="rId3" Type="http://schemas.openxmlformats.org/officeDocument/2006/relationships/tags" Target="../tags/tag4.xml"/><Relationship Id="rId2" Type="http://schemas.openxmlformats.org/officeDocument/2006/relationships/image" Target="../media/image60.png"/><Relationship Id="rId1" Type="http://schemas.openxmlformats.org/officeDocument/2006/relationships/tags" Target="../tags/tag3.xml"/></Relationships>
</file>

<file path=ppt/slides/_rels/slide46.xml.rels><?xml version="1.0" encoding="UTF-8" standalone="yes"?>
<Relationships xmlns="http://schemas.openxmlformats.org/package/2006/relationships"><Relationship Id="rId9" Type="http://schemas.openxmlformats.org/officeDocument/2006/relationships/image" Target="../media/image71.png"/><Relationship Id="rId8" Type="http://schemas.openxmlformats.org/officeDocument/2006/relationships/image" Target="../media/image70.png"/><Relationship Id="rId7" Type="http://schemas.openxmlformats.org/officeDocument/2006/relationships/image" Target="../media/image69.png"/><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1" Type="http://schemas.openxmlformats.org/officeDocument/2006/relationships/notesSlide" Target="../notesSlides/notesSlide30.xml"/><Relationship Id="rId10" Type="http://schemas.openxmlformats.org/officeDocument/2006/relationships/slideLayout" Target="../slideLayouts/slideLayout20.xml"/><Relationship Id="rId1" Type="http://schemas.openxmlformats.org/officeDocument/2006/relationships/image" Target="../media/image63.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0.xml"/><Relationship Id="rId2" Type="http://schemas.openxmlformats.org/officeDocument/2006/relationships/image" Target="../media/image73.png"/><Relationship Id="rId1" Type="http://schemas.openxmlformats.org/officeDocument/2006/relationships/image" Target="../media/image72.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20.xml"/><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image" Target="../media/image78.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0.xml"/><Relationship Id="rId2" Type="http://schemas.openxmlformats.org/officeDocument/2006/relationships/image" Target="../media/image1.sv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0.xml"/><Relationship Id="rId2" Type="http://schemas.openxmlformats.org/officeDocument/2006/relationships/image" Target="../media/image80.png"/><Relationship Id="rId1" Type="http://schemas.openxmlformats.org/officeDocument/2006/relationships/image" Target="../media/image79.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xml"/><Relationship Id="rId1"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84.png"/><Relationship Id="rId1" Type="http://schemas.openxmlformats.org/officeDocument/2006/relationships/image" Target="../media/image83.png"/></Relationships>
</file>

<file path=ppt/slides/_rels/slide56.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10.xml"/><Relationship Id="rId5" Type="http://schemas.openxmlformats.org/officeDocument/2006/relationships/image" Target="../media/image89.png"/><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slides/_rels/slide57.xml.rels><?xml version="1.0" encoding="UTF-8" standalone="yes"?>
<Relationships xmlns="http://schemas.openxmlformats.org/package/2006/relationships"><Relationship Id="rId7" Type="http://schemas.openxmlformats.org/officeDocument/2006/relationships/notesSlide" Target="../notesSlides/notesSlide37.xml"/><Relationship Id="rId6" Type="http://schemas.openxmlformats.org/officeDocument/2006/relationships/slideLayout" Target="../slideLayouts/slideLayout10.xml"/><Relationship Id="rId5" Type="http://schemas.openxmlformats.org/officeDocument/2006/relationships/image" Target="../media/image94.png"/><Relationship Id="rId4" Type="http://schemas.openxmlformats.org/officeDocument/2006/relationships/image" Target="../media/image93.jpeg"/><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启智设计版权所有"/>
          <p:cNvSpPr/>
          <p:nvPr/>
        </p:nvSpPr>
        <p:spPr>
          <a:xfrm>
            <a:off x="4360545" y="0"/>
            <a:ext cx="7831455" cy="685800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7439660" y="0"/>
            <a:ext cx="16380460" cy="15137130"/>
            <a:chOff x="-6596" y="0"/>
            <a:chExt cx="25796" cy="23838"/>
          </a:xfrm>
        </p:grpSpPr>
        <p:sp>
          <p:nvSpPr>
            <p:cNvPr id="16" name="等腰三角形 15"/>
            <p:cNvSpPr/>
            <p:nvPr/>
          </p:nvSpPr>
          <p:spPr>
            <a:xfrm>
              <a:off x="13354" y="5396"/>
              <a:ext cx="5847" cy="5404"/>
            </a:xfrm>
            <a:prstGeom prst="triangle">
              <a:avLst/>
            </a:prstGeom>
            <a:solidFill>
              <a:srgbClr val="29B6F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flipV="1">
              <a:off x="-6596" y="0"/>
              <a:ext cx="25796" cy="23839"/>
            </a:xfrm>
            <a:prstGeom prst="triangle">
              <a:avLst/>
            </a:prstGeom>
            <a:solidFill>
              <a:srgbClr val="01579B"/>
            </a:solidFill>
            <a:ln>
              <a:noFill/>
            </a:ln>
            <a:effectLst>
              <a:outerShdw blurRad="457200" dist="63500" dir="2700000" algn="tl" rotWithShape="0">
                <a:schemeClr val="accent1">
                  <a:lumMod val="50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flipV="1">
              <a:off x="13353" y="0"/>
              <a:ext cx="5847" cy="5404"/>
            </a:xfrm>
            <a:prstGeom prst="triangle">
              <a:avLst/>
            </a:prstGeom>
            <a:solidFill>
              <a:schemeClr val="tx1">
                <a:lumMod val="95000"/>
                <a:lumOff val="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副标题 17"/>
          <p:cNvSpPr>
            <a:spLocks noGrp="1"/>
          </p:cNvSpPr>
          <p:nvPr>
            <p:ph type="subTitle" idx="1"/>
            <p:custDataLst>
              <p:tags r:id="rId2"/>
            </p:custDataLst>
          </p:nvPr>
        </p:nvSpPr>
        <p:spPr>
          <a:xfrm>
            <a:off x="801885" y="1643106"/>
            <a:ext cx="6351905" cy="1832610"/>
          </a:xfrm>
        </p:spPr>
        <p:txBody>
          <a:bodyPr>
            <a:noAutofit/>
          </a:bodyPr>
          <a:lstStyle/>
          <a:p>
            <a:pPr algn="l">
              <a:lnSpc>
                <a:spcPct val="100000"/>
              </a:lnSpc>
            </a:pPr>
            <a:r>
              <a:rPr lang="zh-CN" altLang="en-US" sz="4400" dirty="0">
                <a:solidFill>
                  <a:schemeClr val="bg1"/>
                </a:solidFill>
              </a:rPr>
              <a:t>新一代图书馆服务系统服务与应用 </a:t>
            </a:r>
            <a:endParaRPr lang="zh-CN" altLang="en-US" sz="4400" b="1" spc="400" dirty="0" smtClean="0">
              <a:solidFill>
                <a:schemeClr val="bg1"/>
              </a:solidFill>
              <a:effectLst/>
              <a:uFillTx/>
              <a:latin typeface="+中文标题" charset="0"/>
              <a:ea typeface="+mj-ea"/>
              <a:cs typeface="汉仪雅酷黑 95W" panose="020B0A04020202020204" charset="-122"/>
              <a:sym typeface="+mn-ea"/>
            </a:endParaRPr>
          </a:p>
        </p:txBody>
      </p:sp>
      <p:sp>
        <p:nvSpPr>
          <p:cNvPr id="22" name="文本框 21"/>
          <p:cNvSpPr txBox="1"/>
          <p:nvPr/>
        </p:nvSpPr>
        <p:spPr>
          <a:xfrm>
            <a:off x="857885" y="3235960"/>
            <a:ext cx="309880" cy="337185"/>
          </a:xfrm>
          <a:prstGeom prst="rect">
            <a:avLst/>
          </a:prstGeom>
          <a:noFill/>
        </p:spPr>
        <p:txBody>
          <a:bodyPr wrap="none" rtlCol="0">
            <a:spAutoFit/>
          </a:bodyPr>
          <a:lstStyle/>
          <a:p>
            <a:pPr algn="l"/>
            <a:endParaRPr lang="zh-CN" altLang="en-US" sz="1600" spc="200">
              <a:solidFill>
                <a:schemeClr val="bg1"/>
              </a:solidFill>
              <a:uFillTx/>
              <a:latin typeface="+中文标题" charset="0"/>
              <a:ea typeface="+mj-ea"/>
              <a:sym typeface="+mn-ea"/>
            </a:endParaRPr>
          </a:p>
        </p:txBody>
      </p:sp>
      <p:sp>
        <p:nvSpPr>
          <p:cNvPr id="23" name="文本框 22"/>
          <p:cNvSpPr txBox="1"/>
          <p:nvPr/>
        </p:nvSpPr>
        <p:spPr>
          <a:xfrm>
            <a:off x="1571005" y="3232662"/>
            <a:ext cx="6161405" cy="368300"/>
          </a:xfrm>
          <a:prstGeom prst="rect">
            <a:avLst/>
          </a:prstGeom>
          <a:noFill/>
        </p:spPr>
        <p:txBody>
          <a:bodyPr wrap="square" rtlCol="0">
            <a:spAutoFit/>
          </a:bodyPr>
          <a:lstStyle/>
          <a:p>
            <a:r>
              <a:rPr lang="zh-CN" altLang="en-US" sz="1800" dirty="0">
                <a:solidFill>
                  <a:schemeClr val="bg1"/>
                </a:solidFill>
                <a:latin typeface="微软雅黑 Light" charset="0"/>
                <a:ea typeface="微软雅黑 Light" charset="0"/>
                <a:cs typeface="+mj-lt"/>
              </a:rPr>
              <a:t>基于微服务架构体系</a:t>
            </a:r>
            <a:endParaRPr lang="zh-CN" altLang="en-US" sz="1200" dirty="0">
              <a:solidFill>
                <a:schemeClr val="bg1"/>
              </a:solidFill>
              <a:latin typeface="+mj-ea"/>
              <a:ea typeface="+mj-ea"/>
              <a:cs typeface="+mj-lt"/>
            </a:endParaRPr>
          </a:p>
        </p:txBody>
      </p:sp>
      <p:sp>
        <p:nvSpPr>
          <p:cNvPr id="146" name="文本框 145"/>
          <p:cNvSpPr txBox="1"/>
          <p:nvPr/>
        </p:nvSpPr>
        <p:spPr>
          <a:xfrm>
            <a:off x="857407" y="5469522"/>
            <a:ext cx="589280" cy="337185"/>
          </a:xfrm>
          <a:prstGeom prst="rect">
            <a:avLst/>
          </a:prstGeom>
          <a:noFill/>
          <a:ln>
            <a:noFill/>
          </a:ln>
        </p:spPr>
        <p:txBody>
          <a:bodyPr wrap="none" rtlCol="0">
            <a:spAutoFit/>
          </a:bodyPr>
          <a:lstStyle/>
          <a:p>
            <a:pPr algn="l"/>
            <a:r>
              <a:rPr lang="zh-CN" altLang="en-US" sz="1600">
                <a:solidFill>
                  <a:schemeClr val="bg1"/>
                </a:solidFill>
                <a:latin typeface="+mj-ea"/>
                <a:ea typeface="+mj-ea"/>
              </a:rPr>
              <a:t>王进</a:t>
            </a:r>
            <a:endParaRPr lang="zh-CN" altLang="en-US" sz="1600">
              <a:solidFill>
                <a:schemeClr val="bg1"/>
              </a:solidFill>
              <a:latin typeface="+mj-ea"/>
              <a:ea typeface="+mj-ea"/>
            </a:endParaRPr>
          </a:p>
        </p:txBody>
      </p:sp>
      <p:sp>
        <p:nvSpPr>
          <p:cNvPr id="6" name="矩形 5"/>
          <p:cNvSpPr/>
          <p:nvPr/>
        </p:nvSpPr>
        <p:spPr>
          <a:xfrm>
            <a:off x="851352" y="3395321"/>
            <a:ext cx="720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0850" y="222885"/>
            <a:ext cx="3500756" cy="523240"/>
            <a:chOff x="3907" y="306"/>
            <a:chExt cx="5513" cy="824"/>
          </a:xfrm>
        </p:grpSpPr>
        <p:sp>
          <p:nvSpPr>
            <p:cNvPr id="3" name="文本框 2"/>
            <p:cNvSpPr txBox="1"/>
            <p:nvPr/>
          </p:nvSpPr>
          <p:spPr>
            <a:xfrm>
              <a:off x="4576" y="306"/>
              <a:ext cx="4249" cy="824"/>
            </a:xfrm>
            <a:prstGeom prst="rect">
              <a:avLst/>
            </a:prstGeom>
            <a:noFill/>
          </p:spPr>
          <p:txBody>
            <a:bodyPr wrap="none" rtlCol="0">
              <a:spAutoFit/>
            </a:bodyPr>
            <a:lstStyle/>
            <a:p>
              <a:pPr algn="l"/>
              <a:r>
                <a:rPr lang="zh-CN" altLang="en-US" sz="2800" b="1" dirty="0" smtClean="0">
                  <a:solidFill>
                    <a:srgbClr val="01579B"/>
                  </a:solidFill>
                  <a:latin typeface="+mj-ea"/>
                  <a:ea typeface="+mj-ea"/>
                  <a:sym typeface="+mn-ea"/>
                </a:rPr>
                <a:t>完备</a:t>
              </a:r>
              <a:r>
                <a:rPr lang="zh-CN" altLang="en-US" sz="2800" b="1" dirty="0" smtClean="0">
                  <a:solidFill>
                    <a:srgbClr val="01579B"/>
                  </a:solidFill>
                  <a:effectLst/>
                  <a:latin typeface="+mj-ea"/>
                  <a:ea typeface="+mj-ea"/>
                  <a:sym typeface="+mn-ea"/>
                </a:rPr>
                <a:t>的</a:t>
              </a:r>
              <a:r>
                <a:rPr lang="zh-CN" altLang="en-US" sz="2800" b="1" dirty="0">
                  <a:solidFill>
                    <a:srgbClr val="01579B"/>
                  </a:solidFill>
                  <a:effectLst/>
                  <a:latin typeface="+mj-ea"/>
                  <a:ea typeface="+mj-ea"/>
                  <a:sym typeface="+mn-ea"/>
                </a:rPr>
                <a:t>技术架构</a:t>
              </a:r>
              <a:endParaRPr lang="zh-CN" altLang="en-US" sz="2800" b="1" dirty="0">
                <a:solidFill>
                  <a:srgbClr val="01579B"/>
                </a:solidFill>
                <a:effectLst/>
                <a:latin typeface="+mj-ea"/>
                <a:ea typeface="+mj-ea"/>
                <a:sym typeface="+mn-ea"/>
              </a:endParaRPr>
            </a:p>
          </p:txBody>
        </p:sp>
        <p:grpSp>
          <p:nvGrpSpPr>
            <p:cNvPr id="10" name="组合 9"/>
            <p:cNvGrpSpPr/>
            <p:nvPr/>
          </p:nvGrpSpPr>
          <p:grpSpPr>
            <a:xfrm rot="16200000">
              <a:off x="6379" y="-2041"/>
              <a:ext cx="570" cy="5513"/>
              <a:chOff x="9903" y="-30607"/>
              <a:chExt cx="5850" cy="56607"/>
            </a:xfrm>
          </p:grpSpPr>
          <p:sp>
            <p:nvSpPr>
              <p:cNvPr id="11" name="等腰三角形 10"/>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2" name="等腰三角形 11"/>
              <p:cNvSpPr/>
              <p:nvPr/>
            </p:nvSpPr>
            <p:spPr>
              <a:xfrm flipV="1">
                <a:off x="9903" y="20596"/>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grpSp>
        <p:nvGrpSpPr>
          <p:cNvPr id="27" name="组合 167"/>
          <p:cNvGrpSpPr/>
          <p:nvPr/>
        </p:nvGrpSpPr>
        <p:grpSpPr>
          <a:xfrm>
            <a:off x="1859340" y="2867030"/>
            <a:ext cx="1440160" cy="482079"/>
            <a:chOff x="395536" y="2067694"/>
            <a:chExt cx="1440160" cy="482079"/>
          </a:xfrm>
        </p:grpSpPr>
        <p:sp>
          <p:nvSpPr>
            <p:cNvPr id="28" name="矩形 27"/>
            <p:cNvSpPr/>
            <p:nvPr/>
          </p:nvSpPr>
          <p:spPr>
            <a:xfrm>
              <a:off x="395536" y="2067694"/>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29" name="矩形 28"/>
            <p:cNvSpPr/>
            <p:nvPr/>
          </p:nvSpPr>
          <p:spPr>
            <a:xfrm>
              <a:off x="467544" y="2117725"/>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rPr>
                <a:t>反向代理服务器</a:t>
              </a:r>
              <a:endParaRPr lang="zh-CN" altLang="en-US" sz="1200" dirty="0">
                <a:solidFill>
                  <a:schemeClr val="tx1"/>
                </a:solidFill>
              </a:endParaRPr>
            </a:p>
          </p:txBody>
        </p:sp>
      </p:grpSp>
      <p:grpSp>
        <p:nvGrpSpPr>
          <p:cNvPr id="30" name="组合 166"/>
          <p:cNvGrpSpPr/>
          <p:nvPr/>
        </p:nvGrpSpPr>
        <p:grpSpPr>
          <a:xfrm>
            <a:off x="2003356" y="3897119"/>
            <a:ext cx="1440160" cy="482079"/>
            <a:chOff x="395536" y="3241799"/>
            <a:chExt cx="1440160" cy="482079"/>
          </a:xfrm>
        </p:grpSpPr>
        <p:sp>
          <p:nvSpPr>
            <p:cNvPr id="31" name="矩形 30"/>
            <p:cNvSpPr/>
            <p:nvPr/>
          </p:nvSpPr>
          <p:spPr>
            <a:xfrm>
              <a:off x="395536" y="3241799"/>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32" name="矩形 31"/>
            <p:cNvSpPr/>
            <p:nvPr/>
          </p:nvSpPr>
          <p:spPr>
            <a:xfrm>
              <a:off x="467544" y="3291830"/>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rPr>
                <a:t>负载均衡服务器</a:t>
              </a:r>
              <a:endParaRPr lang="zh-CN" altLang="en-US" sz="1200" dirty="0">
                <a:solidFill>
                  <a:schemeClr val="tx1"/>
                </a:solidFill>
              </a:endParaRPr>
            </a:p>
          </p:txBody>
        </p:sp>
      </p:grpSp>
      <p:grpSp>
        <p:nvGrpSpPr>
          <p:cNvPr id="33" name="组合 164"/>
          <p:cNvGrpSpPr/>
          <p:nvPr/>
        </p:nvGrpSpPr>
        <p:grpSpPr>
          <a:xfrm>
            <a:off x="3875564" y="2024911"/>
            <a:ext cx="1512168" cy="2210271"/>
            <a:chOff x="2483768" y="1153567"/>
            <a:chExt cx="1512168" cy="2210271"/>
          </a:xfrm>
        </p:grpSpPr>
        <p:sp>
          <p:nvSpPr>
            <p:cNvPr id="34" name="矩形 33"/>
            <p:cNvSpPr/>
            <p:nvPr/>
          </p:nvSpPr>
          <p:spPr>
            <a:xfrm>
              <a:off x="2483768" y="2831728"/>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35" name="矩形 34"/>
            <p:cNvSpPr/>
            <p:nvPr/>
          </p:nvSpPr>
          <p:spPr>
            <a:xfrm>
              <a:off x="2555776" y="2881759"/>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36" name="矩形 35"/>
            <p:cNvSpPr/>
            <p:nvPr/>
          </p:nvSpPr>
          <p:spPr>
            <a:xfrm>
              <a:off x="2627784" y="2931790"/>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B</a:t>
              </a:r>
              <a:r>
                <a:rPr lang="zh-CN" altLang="en-US" sz="1200" dirty="0" smtClean="0">
                  <a:solidFill>
                    <a:schemeClr val="tx1"/>
                  </a:solidFill>
                </a:rPr>
                <a:t>应用服务器</a:t>
              </a:r>
              <a:endParaRPr lang="zh-CN" altLang="en-US" sz="1200" dirty="0">
                <a:solidFill>
                  <a:schemeClr val="tx1"/>
                </a:solidFill>
              </a:endParaRPr>
            </a:p>
          </p:txBody>
        </p:sp>
        <p:grpSp>
          <p:nvGrpSpPr>
            <p:cNvPr id="37" name="组合 163"/>
            <p:cNvGrpSpPr/>
            <p:nvPr/>
          </p:nvGrpSpPr>
          <p:grpSpPr>
            <a:xfrm>
              <a:off x="2483768" y="1153567"/>
              <a:ext cx="1440160" cy="482079"/>
              <a:chOff x="2483768" y="1153567"/>
              <a:chExt cx="1440160" cy="482079"/>
            </a:xfrm>
          </p:grpSpPr>
          <p:sp>
            <p:nvSpPr>
              <p:cNvPr id="38" name="矩形 37"/>
              <p:cNvSpPr/>
              <p:nvPr/>
            </p:nvSpPr>
            <p:spPr>
              <a:xfrm>
                <a:off x="2483768" y="1153567"/>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39" name="矩形 38"/>
              <p:cNvSpPr/>
              <p:nvPr/>
            </p:nvSpPr>
            <p:spPr>
              <a:xfrm>
                <a:off x="2555776" y="1203598"/>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grpSp>
      </p:grpSp>
      <p:sp>
        <p:nvSpPr>
          <p:cNvPr id="40" name="矩形 39"/>
          <p:cNvSpPr/>
          <p:nvPr/>
        </p:nvSpPr>
        <p:spPr>
          <a:xfrm>
            <a:off x="4019580" y="2124973"/>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tx1"/>
                </a:solidFill>
              </a:rPr>
              <a:t>A</a:t>
            </a:r>
            <a:r>
              <a:rPr lang="zh-CN" altLang="en-US" sz="1200" dirty="0" smtClean="0">
                <a:solidFill>
                  <a:schemeClr val="tx1"/>
                </a:solidFill>
              </a:rPr>
              <a:t>应用服务器</a:t>
            </a:r>
            <a:endParaRPr lang="zh-CN" altLang="en-US" sz="1200" dirty="0">
              <a:solidFill>
                <a:schemeClr val="tx1"/>
              </a:solidFill>
            </a:endParaRPr>
          </a:p>
        </p:txBody>
      </p:sp>
      <p:grpSp>
        <p:nvGrpSpPr>
          <p:cNvPr id="41" name="组合 162"/>
          <p:cNvGrpSpPr/>
          <p:nvPr/>
        </p:nvGrpSpPr>
        <p:grpSpPr>
          <a:xfrm>
            <a:off x="3875564" y="2838976"/>
            <a:ext cx="1512168" cy="532110"/>
            <a:chOff x="2483768" y="1967632"/>
            <a:chExt cx="1512168" cy="532110"/>
          </a:xfrm>
        </p:grpSpPr>
        <p:sp>
          <p:nvSpPr>
            <p:cNvPr id="42" name="矩形 41"/>
            <p:cNvSpPr/>
            <p:nvPr/>
          </p:nvSpPr>
          <p:spPr>
            <a:xfrm>
              <a:off x="2483768" y="1967632"/>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43" name="矩形 42"/>
            <p:cNvSpPr/>
            <p:nvPr/>
          </p:nvSpPr>
          <p:spPr>
            <a:xfrm>
              <a:off x="2555776" y="2017663"/>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44" name="矩形 43"/>
            <p:cNvSpPr/>
            <p:nvPr/>
          </p:nvSpPr>
          <p:spPr>
            <a:xfrm>
              <a:off x="2627784" y="2067694"/>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rPr>
                <a:t>消息队列服务器</a:t>
              </a:r>
              <a:endParaRPr lang="zh-CN" altLang="en-US" sz="1200" dirty="0">
                <a:solidFill>
                  <a:schemeClr val="tx1"/>
                </a:solidFill>
              </a:endParaRPr>
            </a:p>
          </p:txBody>
        </p:sp>
      </p:grpSp>
      <p:cxnSp>
        <p:nvCxnSpPr>
          <p:cNvPr id="45" name="直接箭头连接符 80"/>
          <p:cNvCxnSpPr/>
          <p:nvPr/>
        </p:nvCxnSpPr>
        <p:spPr>
          <a:xfrm>
            <a:off x="2615424" y="3349109"/>
            <a:ext cx="144016" cy="598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82"/>
          <p:cNvCxnSpPr/>
          <p:nvPr/>
        </p:nvCxnSpPr>
        <p:spPr>
          <a:xfrm flipV="1">
            <a:off x="3443516" y="2290966"/>
            <a:ext cx="504056" cy="1872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84"/>
          <p:cNvCxnSpPr/>
          <p:nvPr/>
        </p:nvCxnSpPr>
        <p:spPr>
          <a:xfrm flipV="1">
            <a:off x="3443516" y="3969127"/>
            <a:ext cx="504056" cy="194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86"/>
          <p:cNvCxnSpPr/>
          <p:nvPr/>
        </p:nvCxnSpPr>
        <p:spPr>
          <a:xfrm>
            <a:off x="4703656" y="2557021"/>
            <a:ext cx="0" cy="382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88"/>
          <p:cNvCxnSpPr/>
          <p:nvPr/>
        </p:nvCxnSpPr>
        <p:spPr>
          <a:xfrm flipV="1">
            <a:off x="4631648" y="3371086"/>
            <a:ext cx="72008" cy="382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0" name="组合 165"/>
          <p:cNvGrpSpPr/>
          <p:nvPr/>
        </p:nvGrpSpPr>
        <p:grpSpPr>
          <a:xfrm>
            <a:off x="3659540" y="4811246"/>
            <a:ext cx="1440160" cy="482079"/>
            <a:chOff x="2267744" y="4083918"/>
            <a:chExt cx="1440160" cy="482079"/>
          </a:xfrm>
        </p:grpSpPr>
        <p:sp>
          <p:nvSpPr>
            <p:cNvPr id="51" name="矩形 50"/>
            <p:cNvSpPr/>
            <p:nvPr/>
          </p:nvSpPr>
          <p:spPr>
            <a:xfrm>
              <a:off x="2267744" y="4083918"/>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52" name="矩形 51"/>
            <p:cNvSpPr/>
            <p:nvPr/>
          </p:nvSpPr>
          <p:spPr>
            <a:xfrm>
              <a:off x="2339752" y="4133949"/>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grpSp>
      <p:sp>
        <p:nvSpPr>
          <p:cNvPr id="53" name="矩形 52"/>
          <p:cNvSpPr/>
          <p:nvPr/>
        </p:nvSpPr>
        <p:spPr>
          <a:xfrm>
            <a:off x="3803556" y="4911308"/>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rPr>
              <a:t>搜索引擎服务器</a:t>
            </a:r>
            <a:endParaRPr lang="zh-CN" altLang="en-US" sz="1200" dirty="0">
              <a:solidFill>
                <a:schemeClr val="tx1"/>
              </a:solidFill>
            </a:endParaRPr>
          </a:p>
        </p:txBody>
      </p:sp>
      <p:sp>
        <p:nvSpPr>
          <p:cNvPr id="54" name="矩形 53"/>
          <p:cNvSpPr/>
          <p:nvPr/>
        </p:nvSpPr>
        <p:spPr>
          <a:xfrm>
            <a:off x="5531748" y="4811246"/>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55" name="矩形 54"/>
          <p:cNvSpPr/>
          <p:nvPr/>
        </p:nvSpPr>
        <p:spPr>
          <a:xfrm>
            <a:off x="5603756" y="4861277"/>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56" name="矩形 55"/>
          <p:cNvSpPr/>
          <p:nvPr/>
        </p:nvSpPr>
        <p:spPr>
          <a:xfrm>
            <a:off x="5675764" y="4911308"/>
            <a:ext cx="1368152" cy="432048"/>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rPr>
              <a:t>缓存服务器</a:t>
            </a:r>
            <a:endParaRPr lang="zh-CN" altLang="en-US" sz="1200" dirty="0">
              <a:solidFill>
                <a:schemeClr val="tx1"/>
              </a:solidFill>
            </a:endParaRPr>
          </a:p>
        </p:txBody>
      </p:sp>
      <p:grpSp>
        <p:nvGrpSpPr>
          <p:cNvPr id="57" name="组合 158"/>
          <p:cNvGrpSpPr/>
          <p:nvPr/>
        </p:nvGrpSpPr>
        <p:grpSpPr>
          <a:xfrm>
            <a:off x="5675764" y="2434982"/>
            <a:ext cx="2096616" cy="1952600"/>
            <a:chOff x="4283968" y="1707654"/>
            <a:chExt cx="2096616" cy="1952600"/>
          </a:xfrm>
        </p:grpSpPr>
        <p:sp>
          <p:nvSpPr>
            <p:cNvPr id="58" name="矩形 57"/>
            <p:cNvSpPr/>
            <p:nvPr/>
          </p:nvSpPr>
          <p:spPr>
            <a:xfrm>
              <a:off x="4283968" y="1707654"/>
              <a:ext cx="1944216" cy="1764181"/>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tx1"/>
                  </a:solidFill>
                </a:rPr>
                <a:t>A</a:t>
              </a:r>
              <a:r>
                <a:rPr lang="zh-CN" altLang="en-US" sz="1200" dirty="0" smtClean="0">
                  <a:solidFill>
                    <a:schemeClr val="tx1"/>
                  </a:solidFill>
                </a:rPr>
                <a:t>应用服务服务器</a:t>
              </a:r>
              <a:endParaRPr lang="zh-CN" altLang="en-US" sz="1200" dirty="0">
                <a:solidFill>
                  <a:schemeClr val="tx1"/>
                </a:solidFill>
              </a:endParaRPr>
            </a:p>
          </p:txBody>
        </p:sp>
        <p:sp>
          <p:nvSpPr>
            <p:cNvPr id="59" name="矩形 58"/>
            <p:cNvSpPr/>
            <p:nvPr/>
          </p:nvSpPr>
          <p:spPr>
            <a:xfrm>
              <a:off x="4355976" y="1808659"/>
              <a:ext cx="1944216" cy="1764181"/>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tx1"/>
                  </a:solidFill>
                </a:rPr>
                <a:t>A</a:t>
              </a:r>
              <a:r>
                <a:rPr lang="zh-CN" altLang="en-US" sz="1200" dirty="0" smtClean="0">
                  <a:solidFill>
                    <a:schemeClr val="tx1"/>
                  </a:solidFill>
                </a:rPr>
                <a:t>应用服务服务器</a:t>
              </a:r>
              <a:endParaRPr lang="zh-CN" altLang="en-US" sz="1200" dirty="0">
                <a:solidFill>
                  <a:schemeClr val="tx1"/>
                </a:solidFill>
              </a:endParaRPr>
            </a:p>
          </p:txBody>
        </p:sp>
        <p:sp>
          <p:nvSpPr>
            <p:cNvPr id="60" name="矩形 59"/>
            <p:cNvSpPr/>
            <p:nvPr/>
          </p:nvSpPr>
          <p:spPr>
            <a:xfrm>
              <a:off x="4436368" y="1896073"/>
              <a:ext cx="1944216" cy="1764181"/>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200" dirty="0" smtClean="0">
                  <a:solidFill>
                    <a:schemeClr val="tx1"/>
                  </a:solidFill>
                </a:rPr>
                <a:t>分布式应用服务器</a:t>
              </a:r>
              <a:endParaRPr lang="zh-CN" altLang="en-US" sz="1200" dirty="0">
                <a:solidFill>
                  <a:schemeClr val="tx1"/>
                </a:solidFill>
              </a:endParaRPr>
            </a:p>
          </p:txBody>
        </p:sp>
        <p:sp>
          <p:nvSpPr>
            <p:cNvPr id="61" name="平行四边形 60"/>
            <p:cNvSpPr/>
            <p:nvPr/>
          </p:nvSpPr>
          <p:spPr>
            <a:xfrm>
              <a:off x="4572000" y="2355726"/>
              <a:ext cx="836136" cy="444414"/>
            </a:xfrm>
            <a:prstGeom prst="parallelogram">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tx1"/>
                  </a:solidFill>
                </a:rPr>
                <a:t>应用服务器</a:t>
              </a:r>
              <a:endParaRPr lang="zh-CN" altLang="en-US" sz="1100" dirty="0">
                <a:solidFill>
                  <a:schemeClr val="tx1"/>
                </a:solidFill>
              </a:endParaRPr>
            </a:p>
          </p:txBody>
        </p:sp>
        <p:sp>
          <p:nvSpPr>
            <p:cNvPr id="62" name="圆角矩形 61"/>
            <p:cNvSpPr/>
            <p:nvPr/>
          </p:nvSpPr>
          <p:spPr>
            <a:xfrm>
              <a:off x="5508104" y="2418123"/>
              <a:ext cx="720080" cy="814065"/>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rPr>
                <a:t>数据访问模块</a:t>
              </a:r>
              <a:endParaRPr lang="zh-CN" altLang="en-US" sz="1200" dirty="0">
                <a:solidFill>
                  <a:schemeClr val="tx1"/>
                </a:solidFill>
              </a:endParaRPr>
            </a:p>
          </p:txBody>
        </p:sp>
        <p:sp>
          <p:nvSpPr>
            <p:cNvPr id="63" name="流程图: 资料带 100"/>
            <p:cNvSpPr/>
            <p:nvPr/>
          </p:nvSpPr>
          <p:spPr>
            <a:xfrm>
              <a:off x="4517994" y="3016164"/>
              <a:ext cx="846094" cy="460102"/>
            </a:xfrm>
            <a:prstGeom prst="flowChartPunchedTap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rPr>
                <a:t>本地缓存</a:t>
              </a:r>
              <a:endParaRPr lang="zh-CN" altLang="en-US" sz="1200" dirty="0">
                <a:solidFill>
                  <a:schemeClr val="tx1"/>
                </a:solidFill>
              </a:endParaRPr>
            </a:p>
          </p:txBody>
        </p:sp>
      </p:grpSp>
      <p:grpSp>
        <p:nvGrpSpPr>
          <p:cNvPr id="84" name="组合 150"/>
          <p:cNvGrpSpPr/>
          <p:nvPr/>
        </p:nvGrpSpPr>
        <p:grpSpPr>
          <a:xfrm>
            <a:off x="7980020" y="1570886"/>
            <a:ext cx="1782198" cy="1257236"/>
            <a:chOff x="6588224" y="987574"/>
            <a:chExt cx="1782198" cy="1257236"/>
          </a:xfrm>
        </p:grpSpPr>
        <p:grpSp>
          <p:nvGrpSpPr>
            <p:cNvPr id="85" name="组合 107"/>
            <p:cNvGrpSpPr/>
            <p:nvPr/>
          </p:nvGrpSpPr>
          <p:grpSpPr>
            <a:xfrm>
              <a:off x="6588224" y="987574"/>
              <a:ext cx="1782198" cy="1257236"/>
              <a:chOff x="6507832" y="843558"/>
              <a:chExt cx="2096616" cy="1916581"/>
            </a:xfrm>
          </p:grpSpPr>
          <p:sp>
            <p:nvSpPr>
              <p:cNvPr id="87" name="矩形 86"/>
              <p:cNvSpPr/>
              <p:nvPr/>
            </p:nvSpPr>
            <p:spPr>
              <a:xfrm>
                <a:off x="6507832" y="843558"/>
                <a:ext cx="1944216" cy="1764181"/>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tx1"/>
                    </a:solidFill>
                  </a:rPr>
                  <a:t>A</a:t>
                </a:r>
                <a:r>
                  <a:rPr lang="zh-CN" altLang="en-US" sz="1200" dirty="0" smtClean="0">
                    <a:solidFill>
                      <a:schemeClr val="tx1"/>
                    </a:solidFill>
                  </a:rPr>
                  <a:t>应用服务服务器</a:t>
                </a:r>
                <a:endParaRPr lang="zh-CN" altLang="en-US" sz="1200" dirty="0">
                  <a:solidFill>
                    <a:schemeClr val="tx1"/>
                  </a:solidFill>
                </a:endParaRPr>
              </a:p>
            </p:txBody>
          </p:sp>
          <p:sp>
            <p:nvSpPr>
              <p:cNvPr id="88" name="矩形 87"/>
              <p:cNvSpPr/>
              <p:nvPr/>
            </p:nvSpPr>
            <p:spPr>
              <a:xfrm>
                <a:off x="6579840" y="908544"/>
                <a:ext cx="1944216" cy="1764181"/>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tx1"/>
                    </a:solidFill>
                  </a:rPr>
                  <a:t>A</a:t>
                </a:r>
                <a:r>
                  <a:rPr lang="zh-CN" altLang="en-US" sz="1200" dirty="0" smtClean="0">
                    <a:solidFill>
                      <a:schemeClr val="tx1"/>
                    </a:solidFill>
                  </a:rPr>
                  <a:t>应用服务服务器</a:t>
                </a:r>
                <a:endParaRPr lang="zh-CN" altLang="en-US" sz="1200" dirty="0">
                  <a:solidFill>
                    <a:schemeClr val="tx1"/>
                  </a:solidFill>
                </a:endParaRPr>
              </a:p>
            </p:txBody>
          </p:sp>
          <p:sp>
            <p:nvSpPr>
              <p:cNvPr id="89" name="矩形 88"/>
              <p:cNvSpPr/>
              <p:nvPr/>
            </p:nvSpPr>
            <p:spPr>
              <a:xfrm>
                <a:off x="6660232" y="995958"/>
                <a:ext cx="1944216" cy="1764181"/>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200" dirty="0" smtClean="0">
                    <a:solidFill>
                      <a:schemeClr val="tx1"/>
                    </a:solidFill>
                  </a:rPr>
                  <a:t>分布式文件服务器</a:t>
                </a:r>
                <a:endParaRPr lang="en-US" altLang="zh-CN" sz="1200" dirty="0" smtClean="0">
                  <a:solidFill>
                    <a:schemeClr val="tx1"/>
                  </a:solidFill>
                </a:endParaRPr>
              </a:p>
              <a:p>
                <a:r>
                  <a:rPr lang="zh-CN" altLang="en-US" sz="1200" dirty="0" smtClean="0">
                    <a:solidFill>
                      <a:schemeClr val="tx1"/>
                    </a:solidFill>
                  </a:rPr>
                  <a:t>（</a:t>
                </a:r>
                <a:r>
                  <a:rPr lang="en-US" altLang="zh-CN" sz="1200" dirty="0" err="1" smtClean="0">
                    <a:solidFill>
                      <a:schemeClr val="tx1"/>
                    </a:solidFill>
                  </a:rPr>
                  <a:t>oss</a:t>
                </a:r>
                <a:r>
                  <a:rPr lang="zh-CN" altLang="en-US" sz="1200" dirty="0" smtClean="0">
                    <a:solidFill>
                      <a:schemeClr val="tx1"/>
                    </a:solidFill>
                  </a:rPr>
                  <a:t>）</a:t>
                </a:r>
                <a:endParaRPr lang="zh-CN" altLang="en-US" sz="1200" dirty="0">
                  <a:solidFill>
                    <a:schemeClr val="tx1"/>
                  </a:solidFill>
                </a:endParaRPr>
              </a:p>
            </p:txBody>
          </p:sp>
        </p:grpSp>
        <p:sp>
          <p:nvSpPr>
            <p:cNvPr id="86" name="流程图: 多文档 108"/>
            <p:cNvSpPr/>
            <p:nvPr/>
          </p:nvSpPr>
          <p:spPr>
            <a:xfrm>
              <a:off x="6948264" y="1527649"/>
              <a:ext cx="936104" cy="540045"/>
            </a:xfrm>
            <a:prstGeom prst="flowChartMultidocumen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rPr>
                <a:t>文件</a:t>
              </a:r>
              <a:endParaRPr lang="zh-CN" altLang="en-US" sz="1200" dirty="0">
                <a:solidFill>
                  <a:schemeClr val="tx1"/>
                </a:solidFill>
              </a:endParaRPr>
            </a:p>
          </p:txBody>
        </p:sp>
      </p:grpSp>
      <p:cxnSp>
        <p:nvCxnSpPr>
          <p:cNvPr id="90" name="直接箭头连接符 110"/>
          <p:cNvCxnSpPr/>
          <p:nvPr/>
        </p:nvCxnSpPr>
        <p:spPr>
          <a:xfrm>
            <a:off x="5387732" y="2340997"/>
            <a:ext cx="440432" cy="1164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直接箭头连接符 113"/>
          <p:cNvCxnSpPr/>
          <p:nvPr/>
        </p:nvCxnSpPr>
        <p:spPr>
          <a:xfrm flipV="1">
            <a:off x="5387732" y="3505492"/>
            <a:ext cx="440432" cy="513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直接箭头连接符 115"/>
          <p:cNvCxnSpPr/>
          <p:nvPr/>
        </p:nvCxnSpPr>
        <p:spPr>
          <a:xfrm flipH="1">
            <a:off x="4487632" y="3959516"/>
            <a:ext cx="2772308" cy="951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直接箭头连接符 117"/>
          <p:cNvCxnSpPr/>
          <p:nvPr/>
        </p:nvCxnSpPr>
        <p:spPr>
          <a:xfrm flipH="1">
            <a:off x="6359840" y="3959516"/>
            <a:ext cx="900100" cy="951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121"/>
          <p:cNvCxnSpPr/>
          <p:nvPr/>
        </p:nvCxnSpPr>
        <p:spPr>
          <a:xfrm flipV="1">
            <a:off x="7619980" y="2380984"/>
            <a:ext cx="720080" cy="1171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5" name="流程图: 磁盘 127"/>
          <p:cNvSpPr/>
          <p:nvPr/>
        </p:nvSpPr>
        <p:spPr>
          <a:xfrm flipH="1">
            <a:off x="8507375" y="3994634"/>
            <a:ext cx="942375" cy="340610"/>
          </a:xfrm>
          <a:prstGeom prst="flowChartMagneticDisk">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6" name="组合 146"/>
          <p:cNvGrpSpPr/>
          <p:nvPr/>
        </p:nvGrpSpPr>
        <p:grpSpPr>
          <a:xfrm>
            <a:off x="7965365" y="3011046"/>
            <a:ext cx="1796853" cy="1390548"/>
            <a:chOff x="6591570" y="3413450"/>
            <a:chExt cx="1796853" cy="1390548"/>
          </a:xfrm>
        </p:grpSpPr>
        <p:grpSp>
          <p:nvGrpSpPr>
            <p:cNvPr id="97" name="组合 122"/>
            <p:cNvGrpSpPr/>
            <p:nvPr/>
          </p:nvGrpSpPr>
          <p:grpSpPr>
            <a:xfrm>
              <a:off x="6591570" y="3413450"/>
              <a:ext cx="1796853" cy="1390548"/>
              <a:chOff x="6507832" y="843558"/>
              <a:chExt cx="2096616" cy="1916581"/>
            </a:xfrm>
          </p:grpSpPr>
          <p:sp>
            <p:nvSpPr>
              <p:cNvPr id="99" name="矩形 98"/>
              <p:cNvSpPr/>
              <p:nvPr/>
            </p:nvSpPr>
            <p:spPr>
              <a:xfrm>
                <a:off x="6507832" y="843558"/>
                <a:ext cx="1944216" cy="1764181"/>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tx1"/>
                    </a:solidFill>
                  </a:rPr>
                  <a:t>A</a:t>
                </a:r>
                <a:r>
                  <a:rPr lang="zh-CN" altLang="en-US" sz="1200" dirty="0" smtClean="0">
                    <a:solidFill>
                      <a:schemeClr val="tx1"/>
                    </a:solidFill>
                  </a:rPr>
                  <a:t>应用服务服务器</a:t>
                </a:r>
                <a:endParaRPr lang="zh-CN" altLang="en-US" sz="1200" dirty="0">
                  <a:solidFill>
                    <a:schemeClr val="tx1"/>
                  </a:solidFill>
                </a:endParaRPr>
              </a:p>
            </p:txBody>
          </p:sp>
          <p:sp>
            <p:nvSpPr>
              <p:cNvPr id="100" name="矩形 99"/>
              <p:cNvSpPr/>
              <p:nvPr/>
            </p:nvSpPr>
            <p:spPr>
              <a:xfrm>
                <a:off x="6579840" y="908544"/>
                <a:ext cx="1944216" cy="1764181"/>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tx1"/>
                    </a:solidFill>
                  </a:rPr>
                  <a:t>A</a:t>
                </a:r>
                <a:r>
                  <a:rPr lang="zh-CN" altLang="en-US" sz="1200" dirty="0" smtClean="0">
                    <a:solidFill>
                      <a:schemeClr val="tx1"/>
                    </a:solidFill>
                  </a:rPr>
                  <a:t>应用服务服务器</a:t>
                </a:r>
                <a:endParaRPr lang="zh-CN" altLang="en-US" sz="1200" dirty="0">
                  <a:solidFill>
                    <a:schemeClr val="tx1"/>
                  </a:solidFill>
                </a:endParaRPr>
              </a:p>
            </p:txBody>
          </p:sp>
          <p:sp>
            <p:nvSpPr>
              <p:cNvPr id="101" name="矩形 100"/>
              <p:cNvSpPr/>
              <p:nvPr/>
            </p:nvSpPr>
            <p:spPr>
              <a:xfrm>
                <a:off x="6660232" y="995958"/>
                <a:ext cx="1944216" cy="1764181"/>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200" dirty="0" smtClean="0">
                    <a:solidFill>
                      <a:schemeClr val="tx1"/>
                    </a:solidFill>
                  </a:rPr>
                  <a:t>分布式数据库服务器</a:t>
                </a:r>
                <a:endParaRPr lang="en-US" altLang="zh-CN" sz="1200" dirty="0" smtClean="0">
                  <a:solidFill>
                    <a:schemeClr val="tx1"/>
                  </a:solidFill>
                </a:endParaRPr>
              </a:p>
              <a:p>
                <a:r>
                  <a:rPr lang="zh-CN" altLang="en-US" sz="1200" dirty="0" smtClean="0">
                    <a:solidFill>
                      <a:schemeClr val="tx1"/>
                    </a:solidFill>
                  </a:rPr>
                  <a:t>（</a:t>
                </a:r>
                <a:r>
                  <a:rPr lang="en-US" altLang="zh-CN" sz="1200" dirty="0" err="1" smtClean="0">
                    <a:solidFill>
                      <a:schemeClr val="tx1"/>
                    </a:solidFill>
                  </a:rPr>
                  <a:t>mycat</a:t>
                </a:r>
                <a:r>
                  <a:rPr lang="zh-CN" altLang="en-US" sz="1200" dirty="0" smtClean="0">
                    <a:solidFill>
                      <a:schemeClr val="tx1"/>
                    </a:solidFill>
                  </a:rPr>
                  <a:t>）</a:t>
                </a:r>
                <a:endParaRPr lang="zh-CN" altLang="en-US" sz="1200" dirty="0">
                  <a:solidFill>
                    <a:schemeClr val="tx1"/>
                  </a:solidFill>
                </a:endParaRPr>
              </a:p>
            </p:txBody>
          </p:sp>
        </p:grpSp>
        <p:sp>
          <p:nvSpPr>
            <p:cNvPr id="98" name="流程图: 磁盘 128"/>
            <p:cNvSpPr/>
            <p:nvPr/>
          </p:nvSpPr>
          <p:spPr>
            <a:xfrm flipH="1">
              <a:off x="7082929" y="4133530"/>
              <a:ext cx="942375" cy="340610"/>
            </a:xfrm>
            <a:prstGeom prst="flowChartMagneticDisk">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rPr>
                <a:t>数据库</a:t>
              </a:r>
              <a:endParaRPr lang="zh-CN" altLang="en-US" sz="1200" dirty="0">
                <a:solidFill>
                  <a:schemeClr val="tx1"/>
                </a:solidFill>
              </a:endParaRPr>
            </a:p>
          </p:txBody>
        </p:sp>
      </p:grpSp>
      <p:cxnSp>
        <p:nvCxnSpPr>
          <p:cNvPr id="102" name="直接箭头连接符 130"/>
          <p:cNvCxnSpPr/>
          <p:nvPr/>
        </p:nvCxnSpPr>
        <p:spPr>
          <a:xfrm>
            <a:off x="7619980" y="3552484"/>
            <a:ext cx="475996" cy="209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38"/>
          <p:cNvCxnSpPr/>
          <p:nvPr/>
        </p:nvCxnSpPr>
        <p:spPr>
          <a:xfrm flipH="1">
            <a:off x="6332837" y="3527468"/>
            <a:ext cx="27003" cy="262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40"/>
          <p:cNvCxnSpPr/>
          <p:nvPr/>
        </p:nvCxnSpPr>
        <p:spPr>
          <a:xfrm>
            <a:off x="6744380" y="3305261"/>
            <a:ext cx="155520" cy="247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 name="矩形 104"/>
          <p:cNvSpPr/>
          <p:nvPr/>
        </p:nvSpPr>
        <p:spPr>
          <a:xfrm>
            <a:off x="8310490" y="4707128"/>
            <a:ext cx="1325714" cy="896206"/>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200" dirty="0" smtClean="0">
                <a:solidFill>
                  <a:schemeClr val="tx1"/>
                </a:solidFill>
              </a:rPr>
              <a:t>仓储服务器</a:t>
            </a:r>
            <a:endParaRPr lang="zh-CN" altLang="en-US" sz="1200" dirty="0">
              <a:solidFill>
                <a:schemeClr val="tx1"/>
              </a:solidFill>
            </a:endParaRPr>
          </a:p>
        </p:txBody>
      </p:sp>
      <p:sp>
        <p:nvSpPr>
          <p:cNvPr id="106" name="流程图: 磁盘 152"/>
          <p:cNvSpPr/>
          <p:nvPr/>
        </p:nvSpPr>
        <p:spPr>
          <a:xfrm flipH="1">
            <a:off x="8477805" y="5046700"/>
            <a:ext cx="942375" cy="340610"/>
          </a:xfrm>
          <a:prstGeom prst="flowChartMagneticDisk">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rPr>
              <a:t>数据仓库</a:t>
            </a:r>
            <a:endParaRPr lang="zh-CN" altLang="en-US" sz="1200" dirty="0">
              <a:solidFill>
                <a:schemeClr val="tx1"/>
              </a:solidFill>
            </a:endParaRPr>
          </a:p>
        </p:txBody>
      </p:sp>
      <p:cxnSp>
        <p:nvCxnSpPr>
          <p:cNvPr id="107" name="直接箭头连接符 154"/>
          <p:cNvCxnSpPr/>
          <p:nvPr/>
        </p:nvCxnSpPr>
        <p:spPr>
          <a:xfrm>
            <a:off x="8929097" y="4401594"/>
            <a:ext cx="44250" cy="305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0850" y="222885"/>
            <a:ext cx="3500756" cy="523240"/>
            <a:chOff x="3907" y="306"/>
            <a:chExt cx="5513" cy="824"/>
          </a:xfrm>
        </p:grpSpPr>
        <p:sp>
          <p:nvSpPr>
            <p:cNvPr id="3" name="文本框 2"/>
            <p:cNvSpPr txBox="1"/>
            <p:nvPr/>
          </p:nvSpPr>
          <p:spPr>
            <a:xfrm>
              <a:off x="4576" y="306"/>
              <a:ext cx="4388" cy="824"/>
            </a:xfrm>
            <a:prstGeom prst="rect">
              <a:avLst/>
            </a:prstGeom>
            <a:noFill/>
          </p:spPr>
          <p:txBody>
            <a:bodyPr wrap="none" rtlCol="0">
              <a:spAutoFit/>
            </a:bodyPr>
            <a:lstStyle/>
            <a:p>
              <a:pPr algn="l"/>
              <a:r>
                <a:rPr lang="zh-CN" altLang="en-US" sz="2800" b="1" dirty="0" smtClean="0">
                  <a:solidFill>
                    <a:srgbClr val="01579B"/>
                  </a:solidFill>
                  <a:latin typeface="+mj-ea"/>
                  <a:ea typeface="+mj-ea"/>
                  <a:sym typeface="+mn-ea"/>
                </a:rPr>
                <a:t>完备的</a:t>
              </a:r>
              <a:r>
                <a:rPr lang="zh-CN" altLang="en-US" sz="2800" b="1" dirty="0" smtClean="0">
                  <a:solidFill>
                    <a:srgbClr val="01579B"/>
                  </a:solidFill>
                  <a:effectLst/>
                  <a:latin typeface="+mj-ea"/>
                  <a:ea typeface="+mj-ea"/>
                  <a:sym typeface="+mn-ea"/>
                </a:rPr>
                <a:t>技术</a:t>
              </a:r>
              <a:r>
                <a:rPr lang="zh-CN" altLang="en-US" sz="2800" b="1" dirty="0">
                  <a:solidFill>
                    <a:srgbClr val="01579B"/>
                  </a:solidFill>
                  <a:effectLst/>
                  <a:latin typeface="+mj-ea"/>
                  <a:ea typeface="+mj-ea"/>
                  <a:sym typeface="+mn-ea"/>
                </a:rPr>
                <a:t>架构</a:t>
              </a:r>
              <a:endParaRPr lang="zh-CN" altLang="en-US" sz="2800" b="1" dirty="0">
                <a:solidFill>
                  <a:srgbClr val="01579B"/>
                </a:solidFill>
                <a:effectLst/>
                <a:latin typeface="+mj-ea"/>
                <a:ea typeface="+mj-ea"/>
                <a:sym typeface="+mn-ea"/>
              </a:endParaRPr>
            </a:p>
          </p:txBody>
        </p:sp>
        <p:grpSp>
          <p:nvGrpSpPr>
            <p:cNvPr id="10" name="组合 9"/>
            <p:cNvGrpSpPr/>
            <p:nvPr/>
          </p:nvGrpSpPr>
          <p:grpSpPr>
            <a:xfrm rot="16200000">
              <a:off x="6379" y="-2041"/>
              <a:ext cx="570" cy="5513"/>
              <a:chOff x="9903" y="-30607"/>
              <a:chExt cx="5850" cy="56607"/>
            </a:xfrm>
          </p:grpSpPr>
          <p:sp>
            <p:nvSpPr>
              <p:cNvPr id="11" name="等腰三角形 10"/>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2" name="等腰三角形 11"/>
              <p:cNvSpPr/>
              <p:nvPr/>
            </p:nvSpPr>
            <p:spPr>
              <a:xfrm flipV="1">
                <a:off x="9903" y="20596"/>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grpSp>
        <p:nvGrpSpPr>
          <p:cNvPr id="27" name="组合 94"/>
          <p:cNvGrpSpPr/>
          <p:nvPr/>
        </p:nvGrpSpPr>
        <p:grpSpPr bwMode="auto">
          <a:xfrm>
            <a:off x="598488" y="1241425"/>
            <a:ext cx="10817225" cy="4587875"/>
            <a:chOff x="392464" y="1240699"/>
            <a:chExt cx="10816673" cy="4588568"/>
          </a:xfrm>
        </p:grpSpPr>
        <p:sp>
          <p:nvSpPr>
            <p:cNvPr id="28" name="矩形 27"/>
            <p:cNvSpPr/>
            <p:nvPr/>
          </p:nvSpPr>
          <p:spPr>
            <a:xfrm>
              <a:off x="392464" y="2372758"/>
              <a:ext cx="1074682" cy="479497"/>
            </a:xfrm>
            <a:prstGeom prst="rect">
              <a:avLst/>
            </a:prstGeom>
            <a:solidFill>
              <a:schemeClr val="accent6">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700" smtClean="0">
                  <a:latin typeface="微软雅黑" panose="020B0503020204020204" pitchFamily="34" charset="-122"/>
                  <a:ea typeface="微软雅黑" panose="020B0503020204020204" pitchFamily="34" charset="-122"/>
                </a:rPr>
                <a:t>外部请求</a:t>
              </a:r>
              <a:endParaRPr lang="zh-CN" altLang="en-US" sz="1700" smtClean="0">
                <a:latin typeface="微软雅黑" panose="020B0503020204020204" pitchFamily="34" charset="-122"/>
                <a:ea typeface="微软雅黑" panose="020B0503020204020204" pitchFamily="34" charset="-122"/>
              </a:endParaRPr>
            </a:p>
          </p:txBody>
        </p:sp>
        <p:sp>
          <p:nvSpPr>
            <p:cNvPr id="29" name="矩形 28"/>
            <p:cNvSpPr/>
            <p:nvPr/>
          </p:nvSpPr>
          <p:spPr>
            <a:xfrm>
              <a:off x="527394" y="3517518"/>
              <a:ext cx="1074683" cy="481086"/>
            </a:xfrm>
            <a:prstGeom prst="rect">
              <a:avLst/>
            </a:prstGeom>
            <a:solidFill>
              <a:schemeClr val="accent6">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err="1">
                  <a:solidFill>
                    <a:schemeClr val="tx1"/>
                  </a:solidFill>
                </a:rPr>
                <a:t>Zuul</a:t>
              </a:r>
              <a:endParaRPr lang="en-US" altLang="zh-CN" sz="1700" dirty="0">
                <a:solidFill>
                  <a:schemeClr val="tx1"/>
                </a:solidFill>
              </a:endParaRPr>
            </a:p>
          </p:txBody>
        </p:sp>
        <p:sp>
          <p:nvSpPr>
            <p:cNvPr id="30" name="矩形 29"/>
            <p:cNvSpPr/>
            <p:nvPr/>
          </p:nvSpPr>
          <p:spPr>
            <a:xfrm>
              <a:off x="2371975" y="3544510"/>
              <a:ext cx="1074683" cy="479497"/>
            </a:xfrm>
            <a:prstGeom prst="rect">
              <a:avLst/>
            </a:prstGeom>
            <a:solidFill>
              <a:schemeClr val="accent6">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Security</a:t>
              </a:r>
              <a:endParaRPr lang="en-US" altLang="zh-CN" sz="1700" dirty="0">
                <a:solidFill>
                  <a:schemeClr val="tx1"/>
                </a:solidFill>
              </a:endParaRPr>
            </a:p>
          </p:txBody>
        </p:sp>
        <p:sp>
          <p:nvSpPr>
            <p:cNvPr id="31" name="矩形 30"/>
            <p:cNvSpPr/>
            <p:nvPr/>
          </p:nvSpPr>
          <p:spPr>
            <a:xfrm>
              <a:off x="3937170" y="3525457"/>
              <a:ext cx="1073095" cy="479497"/>
            </a:xfrm>
            <a:prstGeom prst="rect">
              <a:avLst/>
            </a:prstGeom>
            <a:solidFill>
              <a:schemeClr val="accent6">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consumer</a:t>
              </a:r>
              <a:endParaRPr lang="zh-CN" altLang="en-US" sz="1700" dirty="0">
                <a:solidFill>
                  <a:schemeClr val="tx1"/>
                </a:solidFill>
              </a:endParaRPr>
            </a:p>
          </p:txBody>
        </p:sp>
        <p:sp>
          <p:nvSpPr>
            <p:cNvPr id="32" name="矩形 31"/>
            <p:cNvSpPr/>
            <p:nvPr/>
          </p:nvSpPr>
          <p:spPr>
            <a:xfrm>
              <a:off x="2159261" y="2180641"/>
              <a:ext cx="1933476"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Spring cloud Steam</a:t>
              </a:r>
              <a:endParaRPr lang="zh-CN" altLang="en-US" sz="1700" dirty="0">
                <a:solidFill>
                  <a:schemeClr val="tx1"/>
                </a:solidFill>
              </a:endParaRPr>
            </a:p>
          </p:txBody>
        </p:sp>
        <p:sp>
          <p:nvSpPr>
            <p:cNvPr id="33" name="矩形 32"/>
            <p:cNvSpPr/>
            <p:nvPr/>
          </p:nvSpPr>
          <p:spPr>
            <a:xfrm>
              <a:off x="2576753" y="1240699"/>
              <a:ext cx="1114368" cy="479497"/>
            </a:xfrm>
            <a:prstGeom prst="rect">
              <a:avLst/>
            </a:prstGeom>
            <a:solidFill>
              <a:schemeClr val="accent3">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err="1">
                  <a:solidFill>
                    <a:schemeClr val="tx1"/>
                  </a:solidFill>
                </a:rPr>
                <a:t>RabbitMQ</a:t>
              </a:r>
              <a:endParaRPr lang="en-US" altLang="zh-CN" sz="1700" dirty="0">
                <a:solidFill>
                  <a:schemeClr val="tx1"/>
                </a:solidFill>
              </a:endParaRPr>
            </a:p>
          </p:txBody>
        </p:sp>
        <p:sp>
          <p:nvSpPr>
            <p:cNvPr id="34" name="矩形 33"/>
            <p:cNvSpPr/>
            <p:nvPr/>
          </p:nvSpPr>
          <p:spPr>
            <a:xfrm>
              <a:off x="6308774" y="5349770"/>
              <a:ext cx="1074683"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Ribbon</a:t>
              </a:r>
              <a:endParaRPr lang="en-US" altLang="zh-CN" sz="1700" dirty="0">
                <a:solidFill>
                  <a:schemeClr val="tx1"/>
                </a:solidFill>
              </a:endParaRPr>
            </a:p>
          </p:txBody>
        </p:sp>
        <p:sp>
          <p:nvSpPr>
            <p:cNvPr id="35" name="矩形 34"/>
            <p:cNvSpPr/>
            <p:nvPr/>
          </p:nvSpPr>
          <p:spPr>
            <a:xfrm>
              <a:off x="3473644" y="5349770"/>
              <a:ext cx="1008012"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Eureka</a:t>
              </a:r>
              <a:endParaRPr lang="en-US" altLang="zh-CN" sz="1700" dirty="0">
                <a:solidFill>
                  <a:schemeClr val="tx1"/>
                </a:solidFill>
              </a:endParaRPr>
            </a:p>
          </p:txBody>
        </p:sp>
        <p:sp>
          <p:nvSpPr>
            <p:cNvPr id="36" name="矩形 35"/>
            <p:cNvSpPr/>
            <p:nvPr/>
          </p:nvSpPr>
          <p:spPr>
            <a:xfrm>
              <a:off x="5040427" y="5349770"/>
              <a:ext cx="946102"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Eureka</a:t>
              </a:r>
              <a:endParaRPr lang="en-US" altLang="zh-CN" sz="1700" dirty="0">
                <a:solidFill>
                  <a:schemeClr val="tx1"/>
                </a:solidFill>
              </a:endParaRPr>
            </a:p>
          </p:txBody>
        </p:sp>
        <p:sp>
          <p:nvSpPr>
            <p:cNvPr id="37" name="矩形 36"/>
            <p:cNvSpPr/>
            <p:nvPr/>
          </p:nvSpPr>
          <p:spPr>
            <a:xfrm>
              <a:off x="5886521" y="3525457"/>
              <a:ext cx="1073095" cy="479497"/>
            </a:xfrm>
            <a:prstGeom prst="rect">
              <a:avLst/>
            </a:prstGeom>
            <a:solidFill>
              <a:schemeClr val="accent6">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service</a:t>
              </a:r>
              <a:endParaRPr lang="zh-CN" altLang="en-US" sz="1700" dirty="0">
                <a:solidFill>
                  <a:schemeClr val="tx1"/>
                </a:solidFill>
              </a:endParaRPr>
            </a:p>
          </p:txBody>
        </p:sp>
        <p:sp>
          <p:nvSpPr>
            <p:cNvPr id="38" name="矩形 37"/>
            <p:cNvSpPr/>
            <p:nvPr/>
          </p:nvSpPr>
          <p:spPr>
            <a:xfrm>
              <a:off x="7727927" y="5349770"/>
              <a:ext cx="1074683"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err="1">
                  <a:solidFill>
                    <a:schemeClr val="tx1"/>
                  </a:solidFill>
                </a:rPr>
                <a:t>Hystrix</a:t>
              </a:r>
              <a:endParaRPr lang="zh-CN" altLang="en-US" sz="1700" dirty="0">
                <a:solidFill>
                  <a:schemeClr val="tx1"/>
                </a:solidFill>
              </a:endParaRPr>
            </a:p>
          </p:txBody>
        </p:sp>
        <p:sp>
          <p:nvSpPr>
            <p:cNvPr id="39" name="矩形 38"/>
            <p:cNvSpPr/>
            <p:nvPr/>
          </p:nvSpPr>
          <p:spPr>
            <a:xfrm>
              <a:off x="9531235" y="5349770"/>
              <a:ext cx="1074683" cy="479497"/>
            </a:xfrm>
            <a:prstGeom prst="rect">
              <a:avLst/>
            </a:prstGeom>
            <a:solidFill>
              <a:schemeClr val="accent6">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Turbine</a:t>
              </a:r>
              <a:endParaRPr lang="en-US" altLang="zh-CN" sz="1700" dirty="0">
                <a:solidFill>
                  <a:schemeClr val="tx1"/>
                </a:solidFill>
              </a:endParaRPr>
            </a:p>
          </p:txBody>
        </p:sp>
        <p:sp>
          <p:nvSpPr>
            <p:cNvPr id="40" name="矩形 39"/>
            <p:cNvSpPr/>
            <p:nvPr/>
          </p:nvSpPr>
          <p:spPr>
            <a:xfrm>
              <a:off x="7632682" y="2180641"/>
              <a:ext cx="1073095"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err="1">
                  <a:solidFill>
                    <a:schemeClr val="tx1"/>
                  </a:solidFill>
                </a:rPr>
                <a:t>Redis</a:t>
              </a:r>
              <a:endParaRPr lang="en-US" altLang="zh-CN" sz="1700" dirty="0">
                <a:solidFill>
                  <a:schemeClr val="tx1"/>
                </a:solidFill>
              </a:endParaRPr>
            </a:p>
          </p:txBody>
        </p:sp>
        <p:sp>
          <p:nvSpPr>
            <p:cNvPr id="41" name="矩形 40"/>
            <p:cNvSpPr/>
            <p:nvPr/>
          </p:nvSpPr>
          <p:spPr>
            <a:xfrm>
              <a:off x="8975638" y="1316911"/>
              <a:ext cx="1074683" cy="479497"/>
            </a:xfrm>
            <a:prstGeom prst="rect">
              <a:avLst/>
            </a:prstGeom>
            <a:solidFill>
              <a:schemeClr val="accent6">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Cluster</a:t>
              </a:r>
              <a:endParaRPr lang="en-US" altLang="zh-CN" sz="1700" dirty="0">
                <a:solidFill>
                  <a:schemeClr val="tx1"/>
                </a:solidFill>
              </a:endParaRPr>
            </a:p>
          </p:txBody>
        </p:sp>
        <p:sp>
          <p:nvSpPr>
            <p:cNvPr id="42" name="矩形 41"/>
            <p:cNvSpPr/>
            <p:nvPr/>
          </p:nvSpPr>
          <p:spPr>
            <a:xfrm>
              <a:off x="8175579" y="3182505"/>
              <a:ext cx="1208026"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connectors</a:t>
              </a:r>
              <a:endParaRPr lang="en-US" altLang="zh-CN" sz="1700" dirty="0">
                <a:solidFill>
                  <a:schemeClr val="tx1"/>
                </a:solidFill>
              </a:endParaRPr>
            </a:p>
          </p:txBody>
        </p:sp>
        <p:sp>
          <p:nvSpPr>
            <p:cNvPr id="43" name="矩形 42"/>
            <p:cNvSpPr/>
            <p:nvPr/>
          </p:nvSpPr>
          <p:spPr>
            <a:xfrm>
              <a:off x="4954706" y="2626796"/>
              <a:ext cx="1073095"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Sleuth</a:t>
              </a:r>
              <a:endParaRPr lang="en-US" altLang="zh-CN" sz="1700" dirty="0">
                <a:solidFill>
                  <a:schemeClr val="tx1"/>
                </a:solidFill>
              </a:endParaRPr>
            </a:p>
          </p:txBody>
        </p:sp>
        <p:sp>
          <p:nvSpPr>
            <p:cNvPr id="44" name="矩形 43"/>
            <p:cNvSpPr/>
            <p:nvPr/>
          </p:nvSpPr>
          <p:spPr>
            <a:xfrm>
              <a:off x="9488375" y="2247326"/>
              <a:ext cx="1074682" cy="479497"/>
            </a:xfrm>
            <a:prstGeom prst="rect">
              <a:avLst/>
            </a:prstGeom>
            <a:solidFill>
              <a:schemeClr val="accent3">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database</a:t>
              </a:r>
              <a:endParaRPr lang="en-US" altLang="zh-CN" sz="1700" dirty="0">
                <a:solidFill>
                  <a:schemeClr val="tx1"/>
                </a:solidFill>
              </a:endParaRPr>
            </a:p>
          </p:txBody>
        </p:sp>
        <p:cxnSp>
          <p:nvCxnSpPr>
            <p:cNvPr id="45" name="直接箭头连接符 112"/>
            <p:cNvCxnSpPr/>
            <p:nvPr/>
          </p:nvCxnSpPr>
          <p:spPr>
            <a:xfrm>
              <a:off x="929012" y="2852255"/>
              <a:ext cx="134930" cy="665262"/>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5330924" y="1312148"/>
              <a:ext cx="1074683" cy="479497"/>
            </a:xfrm>
            <a:prstGeom prst="rect">
              <a:avLst/>
            </a:prstGeom>
            <a:solidFill>
              <a:schemeClr val="accent3">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web</a:t>
              </a:r>
              <a:endParaRPr lang="en-US" altLang="zh-CN" sz="1700" dirty="0">
                <a:solidFill>
                  <a:schemeClr val="tx1"/>
                </a:solidFill>
              </a:endParaRPr>
            </a:p>
          </p:txBody>
        </p:sp>
        <p:sp>
          <p:nvSpPr>
            <p:cNvPr id="47" name="矩形 46"/>
            <p:cNvSpPr/>
            <p:nvPr/>
          </p:nvSpPr>
          <p:spPr>
            <a:xfrm>
              <a:off x="4092737" y="1274042"/>
              <a:ext cx="1074683" cy="481085"/>
            </a:xfrm>
            <a:prstGeom prst="rect">
              <a:avLst/>
            </a:prstGeom>
            <a:solidFill>
              <a:schemeClr val="accent3">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Log</a:t>
              </a:r>
              <a:endParaRPr lang="en-US" altLang="zh-CN" sz="1700" dirty="0">
                <a:solidFill>
                  <a:schemeClr val="tx1"/>
                </a:solidFill>
              </a:endParaRPr>
            </a:p>
          </p:txBody>
        </p:sp>
        <p:cxnSp>
          <p:nvCxnSpPr>
            <p:cNvPr id="48" name="直接箭头连接符 115"/>
            <p:cNvCxnSpPr/>
            <p:nvPr/>
          </p:nvCxnSpPr>
          <p:spPr>
            <a:xfrm>
              <a:off x="1602077" y="3757267"/>
              <a:ext cx="769898" cy="26991"/>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116"/>
            <p:cNvCxnSpPr/>
            <p:nvPr/>
          </p:nvCxnSpPr>
          <p:spPr>
            <a:xfrm flipV="1">
              <a:off x="3446658" y="3765205"/>
              <a:ext cx="490512" cy="19053"/>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117"/>
            <p:cNvCxnSpPr/>
            <p:nvPr/>
          </p:nvCxnSpPr>
          <p:spPr>
            <a:xfrm>
              <a:off x="5010265" y="3765205"/>
              <a:ext cx="876255" cy="0"/>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51" name="圆角矩形 50"/>
            <p:cNvSpPr/>
            <p:nvPr/>
          </p:nvSpPr>
          <p:spPr>
            <a:xfrm>
              <a:off x="4943594" y="3428604"/>
              <a:ext cx="988963" cy="3921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rgbClr val="595959"/>
                  </a:solidFill>
                  <a:latin typeface="微软雅黑" panose="020B0503020204020204" pitchFamily="34" charset="-122"/>
                  <a:ea typeface="微软雅黑" panose="020B0503020204020204" pitchFamily="34" charset="-122"/>
                </a:rPr>
                <a:t>发起调用</a:t>
              </a:r>
              <a:endParaRPr lang="zh-CN" altLang="en-US" sz="1200" smtClean="0">
                <a:solidFill>
                  <a:srgbClr val="595959"/>
                </a:solidFill>
                <a:latin typeface="微软雅黑" panose="020B0503020204020204" pitchFamily="34" charset="-122"/>
                <a:ea typeface="微软雅黑" panose="020B0503020204020204" pitchFamily="34" charset="-122"/>
              </a:endParaRPr>
            </a:p>
          </p:txBody>
        </p:sp>
        <p:cxnSp>
          <p:nvCxnSpPr>
            <p:cNvPr id="52" name="直接箭头连接符 119"/>
            <p:cNvCxnSpPr/>
            <p:nvPr/>
          </p:nvCxnSpPr>
          <p:spPr>
            <a:xfrm>
              <a:off x="4481655" y="5589519"/>
              <a:ext cx="558771" cy="0"/>
            </a:xfrm>
            <a:prstGeom prst="straightConnector1">
              <a:avLst/>
            </a:prstGeom>
            <a:ln>
              <a:solidFill>
                <a:srgbClr val="4D905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圆角矩形 52"/>
            <p:cNvSpPr/>
            <p:nvPr/>
          </p:nvSpPr>
          <p:spPr>
            <a:xfrm>
              <a:off x="4278466" y="5248154"/>
              <a:ext cx="988962" cy="3921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lumMod val="65000"/>
                      <a:lumOff val="35000"/>
                    </a:schemeClr>
                  </a:solidFill>
                  <a:latin typeface="微软雅黑" panose="020B0503020204020204" pitchFamily="34" charset="-122"/>
                </a:rPr>
                <a:t>HA</a:t>
              </a:r>
              <a:endParaRPr lang="zh-CN" altLang="en-US" sz="1200" dirty="0">
                <a:solidFill>
                  <a:schemeClr val="tx1">
                    <a:lumMod val="65000"/>
                    <a:lumOff val="35000"/>
                  </a:schemeClr>
                </a:solidFill>
                <a:latin typeface="微软雅黑" panose="020B0503020204020204" pitchFamily="34" charset="-122"/>
              </a:endParaRPr>
            </a:p>
          </p:txBody>
        </p:sp>
        <p:cxnSp>
          <p:nvCxnSpPr>
            <p:cNvPr id="54" name="直接箭头连接符 121"/>
            <p:cNvCxnSpPr/>
            <p:nvPr/>
          </p:nvCxnSpPr>
          <p:spPr>
            <a:xfrm>
              <a:off x="6423068" y="4004954"/>
              <a:ext cx="422253" cy="1344815"/>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55" name="圆角矩形 54"/>
            <p:cNvSpPr/>
            <p:nvPr/>
          </p:nvSpPr>
          <p:spPr>
            <a:xfrm>
              <a:off x="6148445" y="4865509"/>
              <a:ext cx="990549" cy="390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rgbClr val="595959"/>
                  </a:solidFill>
                  <a:latin typeface="微软雅黑" panose="020B0503020204020204" pitchFamily="34" charset="-122"/>
                  <a:ea typeface="微软雅黑" panose="020B0503020204020204" pitchFamily="34" charset="-122"/>
                </a:rPr>
                <a:t>负载均衡</a:t>
              </a:r>
              <a:endParaRPr lang="zh-CN" altLang="en-US" sz="1200" smtClean="0">
                <a:solidFill>
                  <a:srgbClr val="595959"/>
                </a:solidFill>
                <a:latin typeface="微软雅黑" panose="020B0503020204020204" pitchFamily="34" charset="-122"/>
                <a:ea typeface="微软雅黑" panose="020B0503020204020204" pitchFamily="34" charset="-122"/>
              </a:endParaRPr>
            </a:p>
          </p:txBody>
        </p:sp>
        <p:sp>
          <p:nvSpPr>
            <p:cNvPr id="56" name="圆角矩形 55"/>
            <p:cNvSpPr/>
            <p:nvPr/>
          </p:nvSpPr>
          <p:spPr>
            <a:xfrm>
              <a:off x="7089784" y="3428604"/>
              <a:ext cx="988963" cy="3921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dirty="0">
                  <a:solidFill>
                    <a:schemeClr val="tx1">
                      <a:lumMod val="65000"/>
                      <a:lumOff val="35000"/>
                    </a:schemeClr>
                  </a:solidFill>
                  <a:latin typeface="微软雅黑" panose="020B0503020204020204" pitchFamily="34" charset="-122"/>
                </a:rPr>
                <a:t>操作</a:t>
              </a:r>
              <a:r>
                <a:rPr lang="en-US" altLang="zh-CN" sz="1200" dirty="0">
                  <a:solidFill>
                    <a:schemeClr val="tx1">
                      <a:lumMod val="65000"/>
                      <a:lumOff val="35000"/>
                    </a:schemeClr>
                  </a:solidFill>
                  <a:latin typeface="微软雅黑" panose="020B0503020204020204" pitchFamily="34" charset="-122"/>
                </a:rPr>
                <a:t>DAO</a:t>
              </a:r>
              <a:endParaRPr lang="zh-CN" altLang="en-US" sz="1200" dirty="0">
                <a:solidFill>
                  <a:schemeClr val="tx1">
                    <a:lumMod val="65000"/>
                    <a:lumOff val="35000"/>
                  </a:schemeClr>
                </a:solidFill>
                <a:latin typeface="微软雅黑" panose="020B0503020204020204" pitchFamily="34" charset="-122"/>
              </a:endParaRPr>
            </a:p>
          </p:txBody>
        </p:sp>
        <p:cxnSp>
          <p:nvCxnSpPr>
            <p:cNvPr id="57" name="直接箭头连接符 124"/>
            <p:cNvCxnSpPr/>
            <p:nvPr/>
          </p:nvCxnSpPr>
          <p:spPr>
            <a:xfrm flipV="1">
              <a:off x="6959616" y="3422253"/>
              <a:ext cx="1215963" cy="342952"/>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grpSp>
          <p:nvGrpSpPr>
            <p:cNvPr id="58" name="组合 125"/>
            <p:cNvGrpSpPr/>
            <p:nvPr/>
          </p:nvGrpSpPr>
          <p:grpSpPr bwMode="auto">
            <a:xfrm>
              <a:off x="6422939" y="4005064"/>
              <a:ext cx="1966757" cy="1344149"/>
              <a:chOff x="4817204" y="3003798"/>
              <a:chExt cx="1475068" cy="1008112"/>
            </a:xfrm>
          </p:grpSpPr>
          <p:cxnSp>
            <p:nvCxnSpPr>
              <p:cNvPr id="115" name="直接箭头连接符 162"/>
              <p:cNvCxnSpPr/>
              <p:nvPr/>
            </p:nvCxnSpPr>
            <p:spPr>
              <a:xfrm>
                <a:off x="4817301" y="3003715"/>
                <a:ext cx="1382246" cy="1008612"/>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116" name="圆角矩形 115"/>
              <p:cNvSpPr/>
              <p:nvPr/>
            </p:nvSpPr>
            <p:spPr>
              <a:xfrm>
                <a:off x="5038746" y="3406208"/>
                <a:ext cx="1253665" cy="2941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rgbClr val="595959"/>
                    </a:solidFill>
                    <a:latin typeface="微软雅黑" panose="020B0503020204020204" pitchFamily="34" charset="-122"/>
                    <a:ea typeface="微软雅黑" panose="020B0503020204020204" pitchFamily="34" charset="-122"/>
                  </a:rPr>
                  <a:t>调用失败，</a:t>
                </a:r>
                <a:endParaRPr lang="en-US" altLang="zh-CN" sz="1200" smtClean="0">
                  <a:solidFill>
                    <a:srgbClr val="595959"/>
                  </a:solidFill>
                  <a:latin typeface="微软雅黑" panose="020B0503020204020204" pitchFamily="34" charset="-122"/>
                  <a:ea typeface="微软雅黑" panose="020B0503020204020204" pitchFamily="34" charset="-122"/>
                </a:endParaRPr>
              </a:p>
              <a:p>
                <a:pPr algn="ctr">
                  <a:defRPr/>
                </a:pPr>
                <a:r>
                  <a:rPr lang="zh-CN" altLang="en-US" sz="1200" smtClean="0">
                    <a:solidFill>
                      <a:srgbClr val="595959"/>
                    </a:solidFill>
                    <a:latin typeface="微软雅黑" panose="020B0503020204020204" pitchFamily="34" charset="-122"/>
                    <a:ea typeface="微软雅黑" panose="020B0503020204020204" pitchFamily="34" charset="-122"/>
                  </a:rPr>
                  <a:t>触发熔断</a:t>
                </a:r>
                <a:endParaRPr lang="zh-CN" altLang="en-US" sz="1200" smtClean="0">
                  <a:solidFill>
                    <a:srgbClr val="595959"/>
                  </a:solidFill>
                  <a:latin typeface="微软雅黑" panose="020B0503020204020204" pitchFamily="34" charset="-122"/>
                  <a:ea typeface="微软雅黑" panose="020B0503020204020204" pitchFamily="34" charset="-122"/>
                </a:endParaRPr>
              </a:p>
            </p:txBody>
          </p:sp>
        </p:grpSp>
        <p:cxnSp>
          <p:nvCxnSpPr>
            <p:cNvPr id="59" name="直接箭头连接符 126"/>
            <p:cNvCxnSpPr/>
            <p:nvPr/>
          </p:nvCxnSpPr>
          <p:spPr>
            <a:xfrm flipH="1">
              <a:off x="8802610" y="5589519"/>
              <a:ext cx="728625" cy="0"/>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60" name="圆角矩形 59"/>
            <p:cNvSpPr/>
            <p:nvPr/>
          </p:nvSpPr>
          <p:spPr>
            <a:xfrm>
              <a:off x="8664504" y="5295786"/>
              <a:ext cx="998487" cy="4048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rgbClr val="595959"/>
                  </a:solidFill>
                  <a:latin typeface="微软雅黑" panose="020B0503020204020204" pitchFamily="34" charset="-122"/>
                  <a:ea typeface="微软雅黑" panose="020B0503020204020204" pitchFamily="34" charset="-122"/>
                </a:rPr>
                <a:t>监控</a:t>
              </a:r>
              <a:endParaRPr lang="zh-CN" altLang="en-US" sz="1200" smtClean="0">
                <a:solidFill>
                  <a:srgbClr val="595959"/>
                </a:solidFill>
                <a:latin typeface="微软雅黑" panose="020B0503020204020204" pitchFamily="34" charset="-122"/>
                <a:ea typeface="微软雅黑" panose="020B0503020204020204" pitchFamily="34" charset="-122"/>
              </a:endParaRPr>
            </a:p>
          </p:txBody>
        </p:sp>
        <p:cxnSp>
          <p:nvCxnSpPr>
            <p:cNvPr id="61" name="直接箭头连接符 128"/>
            <p:cNvCxnSpPr/>
            <p:nvPr/>
          </p:nvCxnSpPr>
          <p:spPr>
            <a:xfrm flipV="1">
              <a:off x="6423068" y="2660138"/>
              <a:ext cx="1746161" cy="865319"/>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62" name="圆角矩形 61"/>
            <p:cNvSpPr/>
            <p:nvPr/>
          </p:nvSpPr>
          <p:spPr>
            <a:xfrm>
              <a:off x="6767539" y="2949107"/>
              <a:ext cx="988962" cy="390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rgbClr val="595959"/>
                  </a:solidFill>
                  <a:latin typeface="微软雅黑" panose="020B0503020204020204" pitchFamily="34" charset="-122"/>
                  <a:ea typeface="微软雅黑" panose="020B0503020204020204" pitchFamily="34" charset="-122"/>
                </a:rPr>
                <a:t>缓存</a:t>
              </a:r>
              <a:endParaRPr lang="zh-CN" altLang="en-US" sz="1200" smtClean="0">
                <a:solidFill>
                  <a:srgbClr val="595959"/>
                </a:solidFill>
                <a:latin typeface="微软雅黑" panose="020B0503020204020204" pitchFamily="34" charset="-122"/>
                <a:ea typeface="微软雅黑" panose="020B0503020204020204" pitchFamily="34" charset="-122"/>
              </a:endParaRPr>
            </a:p>
          </p:txBody>
        </p:sp>
        <p:cxnSp>
          <p:nvCxnSpPr>
            <p:cNvPr id="63" name="直接箭头连接符 130"/>
            <p:cNvCxnSpPr/>
            <p:nvPr/>
          </p:nvCxnSpPr>
          <p:spPr>
            <a:xfrm flipH="1">
              <a:off x="8169229" y="1556660"/>
              <a:ext cx="806409" cy="623981"/>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131"/>
            <p:cNvCxnSpPr/>
            <p:nvPr/>
          </p:nvCxnSpPr>
          <p:spPr>
            <a:xfrm>
              <a:off x="9383605" y="3422253"/>
              <a:ext cx="617505" cy="33343"/>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132"/>
            <p:cNvCxnSpPr/>
            <p:nvPr/>
          </p:nvCxnSpPr>
          <p:spPr>
            <a:xfrm flipH="1" flipV="1">
              <a:off x="5491254" y="3106294"/>
              <a:ext cx="931814" cy="419163"/>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133"/>
            <p:cNvCxnSpPr/>
            <p:nvPr/>
          </p:nvCxnSpPr>
          <p:spPr>
            <a:xfrm flipV="1">
              <a:off x="5491254" y="1791645"/>
              <a:ext cx="376218" cy="835151"/>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87" name="圆角矩形 86"/>
            <p:cNvSpPr/>
            <p:nvPr/>
          </p:nvSpPr>
          <p:spPr>
            <a:xfrm>
              <a:off x="5284889" y="2020280"/>
              <a:ext cx="988962" cy="392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dirty="0" smtClean="0">
                  <a:solidFill>
                    <a:srgbClr val="595959"/>
                  </a:solidFill>
                  <a:latin typeface="微软雅黑" panose="020B0503020204020204" pitchFamily="34" charset="-122"/>
                  <a:ea typeface="微软雅黑" panose="020B0503020204020204" pitchFamily="34" charset="-122"/>
                </a:rPr>
                <a:t>服务跟踪</a:t>
              </a:r>
              <a:endParaRPr lang="zh-CN" altLang="en-US" sz="1200" dirty="0" smtClean="0">
                <a:solidFill>
                  <a:srgbClr val="595959"/>
                </a:solidFill>
                <a:latin typeface="微软雅黑" panose="020B0503020204020204" pitchFamily="34" charset="-122"/>
                <a:ea typeface="微软雅黑" panose="020B0503020204020204" pitchFamily="34" charset="-122"/>
              </a:endParaRPr>
            </a:p>
          </p:txBody>
        </p:sp>
        <p:cxnSp>
          <p:nvCxnSpPr>
            <p:cNvPr id="88" name="直接箭头连接符 135"/>
            <p:cNvCxnSpPr/>
            <p:nvPr/>
          </p:nvCxnSpPr>
          <p:spPr>
            <a:xfrm flipH="1">
              <a:off x="3126000" y="1720196"/>
              <a:ext cx="7937" cy="460445"/>
            </a:xfrm>
            <a:prstGeom prst="straightConnector1">
              <a:avLst/>
            </a:prstGeom>
            <a:ln>
              <a:solidFill>
                <a:srgbClr val="4D905B"/>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9" name="组合 136"/>
            <p:cNvGrpSpPr/>
            <p:nvPr/>
          </p:nvGrpSpPr>
          <p:grpSpPr bwMode="auto">
            <a:xfrm>
              <a:off x="2697091" y="2660895"/>
              <a:ext cx="1776616" cy="864116"/>
              <a:chOff x="2022818" y="1995671"/>
              <a:chExt cx="1332462" cy="648087"/>
            </a:xfrm>
          </p:grpSpPr>
          <p:cxnSp>
            <p:nvCxnSpPr>
              <p:cNvPr id="113" name="直接箭头连接符 160"/>
              <p:cNvCxnSpPr/>
              <p:nvPr/>
            </p:nvCxnSpPr>
            <p:spPr>
              <a:xfrm>
                <a:off x="2344499" y="1995103"/>
                <a:ext cx="1010788" cy="648989"/>
              </a:xfrm>
              <a:prstGeom prst="straightConnector1">
                <a:avLst/>
              </a:prstGeom>
              <a:ln>
                <a:solidFill>
                  <a:srgbClr val="4D905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4" name="圆角矩形 113"/>
              <p:cNvSpPr/>
              <p:nvPr/>
            </p:nvSpPr>
            <p:spPr>
              <a:xfrm>
                <a:off x="2023047" y="2139191"/>
                <a:ext cx="1252473" cy="2941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rgbClr val="595959"/>
                    </a:solidFill>
                    <a:latin typeface="微软雅黑" panose="020B0503020204020204" pitchFamily="34" charset="-122"/>
                    <a:ea typeface="微软雅黑" panose="020B0503020204020204" pitchFamily="34" charset="-122"/>
                  </a:rPr>
                  <a:t>发布、订阅消息</a:t>
                </a:r>
                <a:endParaRPr lang="zh-CN" altLang="en-US" sz="1200" smtClean="0">
                  <a:solidFill>
                    <a:srgbClr val="595959"/>
                  </a:solidFill>
                  <a:latin typeface="微软雅黑" panose="020B0503020204020204" pitchFamily="34" charset="-122"/>
                  <a:ea typeface="微软雅黑" panose="020B0503020204020204" pitchFamily="34" charset="-122"/>
                </a:endParaRPr>
              </a:p>
            </p:txBody>
          </p:sp>
        </p:grpSp>
        <p:cxnSp>
          <p:nvCxnSpPr>
            <p:cNvPr id="90" name="直接箭头连接符 137"/>
            <p:cNvCxnSpPr/>
            <p:nvPr/>
          </p:nvCxnSpPr>
          <p:spPr>
            <a:xfrm flipH="1">
              <a:off x="5513478" y="4004954"/>
              <a:ext cx="909591" cy="1344815"/>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91" name="圆角矩形 90"/>
            <p:cNvSpPr/>
            <p:nvPr/>
          </p:nvSpPr>
          <p:spPr>
            <a:xfrm>
              <a:off x="5088049" y="4484452"/>
              <a:ext cx="1103256" cy="392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rgbClr val="595959"/>
                  </a:solidFill>
                  <a:latin typeface="微软雅黑" panose="020B0503020204020204" pitchFamily="34" charset="-122"/>
                  <a:ea typeface="微软雅黑" panose="020B0503020204020204" pitchFamily="34" charset="-122"/>
                </a:rPr>
                <a:t>注册，续约</a:t>
              </a:r>
              <a:endParaRPr lang="zh-CN" altLang="en-US" sz="1200" smtClean="0">
                <a:solidFill>
                  <a:srgbClr val="595959"/>
                </a:solidFill>
                <a:latin typeface="微软雅黑" panose="020B0503020204020204" pitchFamily="34" charset="-122"/>
                <a:ea typeface="微软雅黑" panose="020B0503020204020204" pitchFamily="34" charset="-122"/>
              </a:endParaRPr>
            </a:p>
          </p:txBody>
        </p:sp>
        <p:cxnSp>
          <p:nvCxnSpPr>
            <p:cNvPr id="92" name="直接箭头连接符 139"/>
            <p:cNvCxnSpPr/>
            <p:nvPr/>
          </p:nvCxnSpPr>
          <p:spPr>
            <a:xfrm flipH="1">
              <a:off x="3978443" y="4004954"/>
              <a:ext cx="495275" cy="1344815"/>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93" name="圆角矩形 92"/>
            <p:cNvSpPr/>
            <p:nvPr/>
          </p:nvSpPr>
          <p:spPr>
            <a:xfrm>
              <a:off x="3473644" y="4484452"/>
              <a:ext cx="1566783" cy="392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rgbClr val="595959"/>
                  </a:solidFill>
                  <a:latin typeface="微软雅黑" panose="020B0503020204020204" pitchFamily="34" charset="-122"/>
                  <a:ea typeface="微软雅黑" panose="020B0503020204020204" pitchFamily="34" charset="-122"/>
                </a:rPr>
                <a:t>注册获取服务列表</a:t>
              </a:r>
              <a:endParaRPr lang="zh-CN" altLang="en-US" sz="1200" smtClean="0">
                <a:solidFill>
                  <a:srgbClr val="595959"/>
                </a:solidFill>
                <a:latin typeface="微软雅黑" panose="020B0503020204020204" pitchFamily="34" charset="-122"/>
                <a:ea typeface="微软雅黑" panose="020B0503020204020204" pitchFamily="34" charset="-122"/>
              </a:endParaRPr>
            </a:p>
          </p:txBody>
        </p:sp>
        <p:cxnSp>
          <p:nvCxnSpPr>
            <p:cNvPr id="94" name="直接箭头连接符 141"/>
            <p:cNvCxnSpPr/>
            <p:nvPr/>
          </p:nvCxnSpPr>
          <p:spPr>
            <a:xfrm flipH="1" flipV="1">
              <a:off x="4630873" y="1755127"/>
              <a:ext cx="860381" cy="871670"/>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95" name="圆角矩形 94"/>
            <p:cNvSpPr/>
            <p:nvPr/>
          </p:nvSpPr>
          <p:spPr>
            <a:xfrm>
              <a:off x="4559438" y="2020280"/>
              <a:ext cx="988963" cy="392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dirty="0">
                  <a:solidFill>
                    <a:schemeClr val="tx1">
                      <a:lumMod val="65000"/>
                      <a:lumOff val="35000"/>
                    </a:schemeClr>
                  </a:solidFill>
                  <a:latin typeface="微软雅黑" panose="020B0503020204020204" pitchFamily="34" charset="-122"/>
                </a:rPr>
                <a:t>日志收集</a:t>
              </a:r>
              <a:endParaRPr lang="zh-CN" altLang="en-US" sz="1200" dirty="0">
                <a:solidFill>
                  <a:schemeClr val="tx1">
                    <a:lumMod val="65000"/>
                    <a:lumOff val="35000"/>
                  </a:schemeClr>
                </a:solidFill>
                <a:latin typeface="微软雅黑" panose="020B0503020204020204" pitchFamily="34" charset="-122"/>
              </a:endParaRPr>
            </a:p>
          </p:txBody>
        </p:sp>
        <p:cxnSp>
          <p:nvCxnSpPr>
            <p:cNvPr id="96" name="直接箭头连接符 143"/>
            <p:cNvCxnSpPr/>
            <p:nvPr/>
          </p:nvCxnSpPr>
          <p:spPr>
            <a:xfrm>
              <a:off x="9513774" y="1796408"/>
              <a:ext cx="511149" cy="450918"/>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97" name="矩形 96"/>
            <p:cNvSpPr/>
            <p:nvPr/>
          </p:nvSpPr>
          <p:spPr>
            <a:xfrm>
              <a:off x="1568741" y="4592418"/>
              <a:ext cx="1706476" cy="481085"/>
            </a:xfrm>
            <a:prstGeom prst="rect">
              <a:avLst/>
            </a:prstGeom>
            <a:solidFill>
              <a:schemeClr val="accent6">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Spring session</a:t>
              </a:r>
              <a:endParaRPr lang="en-US" altLang="zh-CN" sz="1700" dirty="0">
                <a:solidFill>
                  <a:schemeClr val="tx1"/>
                </a:solidFill>
              </a:endParaRPr>
            </a:p>
          </p:txBody>
        </p:sp>
        <p:sp>
          <p:nvSpPr>
            <p:cNvPr id="98" name="圆角矩形 97"/>
            <p:cNvSpPr/>
            <p:nvPr/>
          </p:nvSpPr>
          <p:spPr>
            <a:xfrm>
              <a:off x="1881463" y="4112921"/>
              <a:ext cx="1565195" cy="390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rgbClr val="595959"/>
                  </a:solidFill>
                  <a:latin typeface="微软雅黑" panose="020B0503020204020204" pitchFamily="34" charset="-122"/>
                  <a:ea typeface="微软雅黑" panose="020B0503020204020204" pitchFamily="34" charset="-122"/>
                </a:rPr>
                <a:t>分布式会话管理</a:t>
              </a:r>
              <a:endParaRPr lang="zh-CN" altLang="en-US" sz="1200" smtClean="0">
                <a:solidFill>
                  <a:srgbClr val="595959"/>
                </a:solidFill>
                <a:latin typeface="微软雅黑" panose="020B0503020204020204" pitchFamily="34" charset="-122"/>
                <a:ea typeface="微软雅黑" panose="020B0503020204020204" pitchFamily="34" charset="-122"/>
              </a:endParaRPr>
            </a:p>
          </p:txBody>
        </p:sp>
        <p:cxnSp>
          <p:nvCxnSpPr>
            <p:cNvPr id="99" name="直接箭头连接符 146"/>
            <p:cNvCxnSpPr/>
            <p:nvPr/>
          </p:nvCxnSpPr>
          <p:spPr>
            <a:xfrm flipV="1">
              <a:off x="2422772" y="4024007"/>
              <a:ext cx="487338" cy="568411"/>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100" name="矩形 99"/>
            <p:cNvSpPr/>
            <p:nvPr/>
          </p:nvSpPr>
          <p:spPr>
            <a:xfrm>
              <a:off x="8994687" y="4292335"/>
              <a:ext cx="1806483" cy="481086"/>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a:solidFill>
                    <a:schemeClr val="tx1"/>
                  </a:solidFill>
                </a:rPr>
                <a:t>OSS or </a:t>
              </a:r>
              <a:r>
                <a:rPr lang="en-US" altLang="zh-CN" sz="1700" dirty="0" err="1">
                  <a:solidFill>
                    <a:schemeClr val="tx1"/>
                  </a:solidFill>
                </a:rPr>
                <a:t>FastDFS</a:t>
              </a:r>
              <a:endParaRPr lang="en-US" altLang="zh-CN" sz="1700" dirty="0">
                <a:solidFill>
                  <a:schemeClr val="tx1"/>
                </a:solidFill>
              </a:endParaRPr>
            </a:p>
          </p:txBody>
        </p:sp>
        <p:cxnSp>
          <p:nvCxnSpPr>
            <p:cNvPr id="101" name="直接箭头连接符 148"/>
            <p:cNvCxnSpPr/>
            <p:nvPr/>
          </p:nvCxnSpPr>
          <p:spPr>
            <a:xfrm>
              <a:off x="6959616" y="3765205"/>
              <a:ext cx="2035071" cy="768466"/>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102" name="圆角矩形 101"/>
            <p:cNvSpPr/>
            <p:nvPr/>
          </p:nvSpPr>
          <p:spPr>
            <a:xfrm>
              <a:off x="7507276" y="4004954"/>
              <a:ext cx="988962" cy="390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rgbClr val="595959"/>
                  </a:solidFill>
                  <a:latin typeface="微软雅黑" panose="020B0503020204020204" pitchFamily="34" charset="-122"/>
                  <a:ea typeface="微软雅黑" panose="020B0503020204020204" pitchFamily="34" charset="-122"/>
                </a:rPr>
                <a:t>文件上传</a:t>
              </a:r>
              <a:endParaRPr lang="zh-CN" altLang="en-US" sz="1200" smtClean="0">
                <a:solidFill>
                  <a:srgbClr val="595959"/>
                </a:solidFill>
                <a:latin typeface="微软雅黑" panose="020B0503020204020204" pitchFamily="34" charset="-122"/>
                <a:ea typeface="微软雅黑" panose="020B0503020204020204" pitchFamily="34" charset="-122"/>
              </a:endParaRPr>
            </a:p>
          </p:txBody>
        </p:sp>
        <p:sp>
          <p:nvSpPr>
            <p:cNvPr id="103" name="矩形 102"/>
            <p:cNvSpPr/>
            <p:nvPr/>
          </p:nvSpPr>
          <p:spPr>
            <a:xfrm>
              <a:off x="6988189" y="1308972"/>
              <a:ext cx="1074683" cy="481085"/>
            </a:xfrm>
            <a:prstGeom prst="rect">
              <a:avLst/>
            </a:prstGeom>
            <a:solidFill>
              <a:schemeClr val="accent3">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err="1">
                  <a:solidFill>
                    <a:schemeClr val="tx1"/>
                  </a:solidFill>
                </a:rPr>
                <a:t>solrCloud</a:t>
              </a:r>
              <a:endParaRPr lang="en-US" altLang="zh-CN" sz="1700" dirty="0">
                <a:solidFill>
                  <a:schemeClr val="tx1"/>
                </a:solidFill>
              </a:endParaRPr>
            </a:p>
          </p:txBody>
        </p:sp>
        <p:cxnSp>
          <p:nvCxnSpPr>
            <p:cNvPr id="104" name="直接箭头连接符 151"/>
            <p:cNvCxnSpPr/>
            <p:nvPr/>
          </p:nvCxnSpPr>
          <p:spPr>
            <a:xfrm flipV="1">
              <a:off x="6423068" y="1790057"/>
              <a:ext cx="1101669" cy="1735400"/>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52"/>
            <p:cNvCxnSpPr/>
            <p:nvPr/>
          </p:nvCxnSpPr>
          <p:spPr>
            <a:xfrm flipH="1" flipV="1">
              <a:off x="8062873" y="1550309"/>
              <a:ext cx="912765" cy="6351"/>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106" name="圆角矩形 105"/>
            <p:cNvSpPr/>
            <p:nvPr/>
          </p:nvSpPr>
          <p:spPr>
            <a:xfrm>
              <a:off x="6354810" y="2366407"/>
              <a:ext cx="988962" cy="390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rgbClr val="595959"/>
                  </a:solidFill>
                  <a:latin typeface="微软雅黑" panose="020B0503020204020204" pitchFamily="34" charset="-122"/>
                  <a:ea typeface="微软雅黑" panose="020B0503020204020204" pitchFamily="34" charset="-122"/>
                </a:rPr>
                <a:t>全文检索</a:t>
              </a:r>
              <a:endParaRPr lang="zh-CN" altLang="en-US" sz="1200" smtClean="0">
                <a:solidFill>
                  <a:srgbClr val="595959"/>
                </a:solidFill>
                <a:latin typeface="微软雅黑" panose="020B0503020204020204" pitchFamily="34" charset="-122"/>
                <a:ea typeface="微软雅黑" panose="020B0503020204020204" pitchFamily="34" charset="-122"/>
              </a:endParaRPr>
            </a:p>
          </p:txBody>
        </p:sp>
        <p:sp>
          <p:nvSpPr>
            <p:cNvPr id="107" name="矩形 106"/>
            <p:cNvSpPr/>
            <p:nvPr/>
          </p:nvSpPr>
          <p:spPr>
            <a:xfrm>
              <a:off x="10001111" y="3215847"/>
              <a:ext cx="1208026" cy="481086"/>
            </a:xfrm>
            <a:prstGeom prst="rect">
              <a:avLst/>
            </a:prstGeom>
            <a:solidFill>
              <a:schemeClr val="accent6">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700" dirty="0" err="1">
                  <a:solidFill>
                    <a:schemeClr val="tx1"/>
                  </a:solidFill>
                </a:rPr>
                <a:t>Mycat</a:t>
              </a:r>
              <a:endParaRPr lang="en-US" altLang="zh-CN" sz="1700" dirty="0">
                <a:solidFill>
                  <a:schemeClr val="tx1"/>
                </a:solidFill>
              </a:endParaRPr>
            </a:p>
          </p:txBody>
        </p:sp>
        <p:cxnSp>
          <p:nvCxnSpPr>
            <p:cNvPr id="108" name="直接箭头连接符 155"/>
            <p:cNvCxnSpPr/>
            <p:nvPr/>
          </p:nvCxnSpPr>
          <p:spPr>
            <a:xfrm flipH="1" flipV="1">
              <a:off x="10024922" y="2726823"/>
              <a:ext cx="580995" cy="489024"/>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肘形连接符 108"/>
            <p:cNvCxnSpPr/>
            <p:nvPr/>
          </p:nvCxnSpPr>
          <p:spPr>
            <a:xfrm rot="16200000" flipH="1">
              <a:off x="1473335" y="3589210"/>
              <a:ext cx="1590915" cy="2409702"/>
            </a:xfrm>
            <a:prstGeom prst="bentConnector2">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肘形连接符 109"/>
            <p:cNvCxnSpPr/>
            <p:nvPr/>
          </p:nvCxnSpPr>
          <p:spPr>
            <a:xfrm rot="16200000" flipH="1">
              <a:off x="3039300" y="2023245"/>
              <a:ext cx="1830663" cy="5781380"/>
            </a:xfrm>
            <a:prstGeom prst="bentConnector3">
              <a:avLst>
                <a:gd name="adj1" fmla="val 116644"/>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肘形连接符 110"/>
            <p:cNvCxnSpPr/>
            <p:nvPr/>
          </p:nvCxnSpPr>
          <p:spPr>
            <a:xfrm rot="16200000" flipH="1">
              <a:off x="3749670" y="1312876"/>
              <a:ext cx="1830663" cy="7202120"/>
            </a:xfrm>
            <a:prstGeom prst="bentConnector3">
              <a:avLst>
                <a:gd name="adj1" fmla="val 116644"/>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112" name="圆角矩形 111"/>
            <p:cNvSpPr/>
            <p:nvPr/>
          </p:nvSpPr>
          <p:spPr>
            <a:xfrm>
              <a:off x="10182076" y="2760166"/>
              <a:ext cx="988963" cy="390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lumMod val="65000"/>
                      <a:lumOff val="35000"/>
                    </a:schemeClr>
                  </a:solidFill>
                  <a:latin typeface="微软雅黑" panose="020B0503020204020204" pitchFamily="34" charset="-122"/>
                </a:rPr>
                <a:t>proxy</a:t>
              </a:r>
              <a:endParaRPr lang="zh-CN" altLang="en-US" sz="1200" dirty="0">
                <a:solidFill>
                  <a:schemeClr val="tx1">
                    <a:lumMod val="65000"/>
                    <a:lumOff val="35000"/>
                  </a:schemeClr>
                </a:solidFill>
                <a:latin typeface="微软雅黑" panose="020B0503020204020204" pitchFamily="34" charset="-122"/>
              </a:endParaRPr>
            </a:p>
          </p:txBody>
        </p:sp>
      </p:grpSp>
      <p:sp>
        <p:nvSpPr>
          <p:cNvPr id="117" name="矩形 4"/>
          <p:cNvSpPr>
            <a:spLocks noChangeArrowheads="1"/>
          </p:cNvSpPr>
          <p:nvPr/>
        </p:nvSpPr>
        <p:spPr bwMode="auto">
          <a:xfrm>
            <a:off x="501650" y="6276975"/>
            <a:ext cx="11690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30000"/>
              </a:spcBef>
            </a:pPr>
            <a:r>
              <a:rPr lang="zh-CN" altLang="en-US">
                <a:latin typeface="微软雅黑" panose="020B0503020204020204" pitchFamily="34" charset="-122"/>
                <a:ea typeface="微软雅黑" panose="020B0503020204020204" pitchFamily="34" charset="-122"/>
              </a:rPr>
              <a:t>完整的分布式体系架构，包括网关，负载均衡，服务治理，热点熔断，日志分析，监控，消息总线等等服务，都有对应的解决方案</a:t>
            </a:r>
            <a:endParaRPr lang="zh-CN" altLang="en-US">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2"/>
          <p:cNvSpPr/>
          <p:nvPr/>
        </p:nvSpPr>
        <p:spPr bwMode="auto">
          <a:xfrm>
            <a:off x="2681288" y="4014788"/>
            <a:ext cx="1895475" cy="476250"/>
          </a:xfrm>
          <a:prstGeom prst="roundRect">
            <a:avLst/>
          </a:prstGeom>
          <a:solidFill>
            <a:srgbClr val="FFFFFF"/>
          </a:solidFill>
          <a:ln w="38100" cap="flat" cmpd="sng" algn="ctr">
            <a:solidFill>
              <a:srgbClr val="01579B">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dirty="0">
                <a:solidFill>
                  <a:srgbClr val="000000"/>
                </a:solidFill>
                <a:latin typeface="微软雅黑" panose="020B0503020204020204" pitchFamily="34" charset="-122"/>
                <a:ea typeface="微软雅黑" panose="020B0503020204020204" pitchFamily="34" charset="-122"/>
              </a:rPr>
              <a:t>资源采购</a:t>
            </a:r>
            <a:r>
              <a:rPr lang="zh-CN" altLang="en-US" sz="1600" dirty="0" smtClean="0">
                <a:solidFill>
                  <a:srgbClr val="000000"/>
                </a:solidFill>
                <a:latin typeface="微软雅黑" panose="020B0503020204020204" pitchFamily="34" charset="-122"/>
                <a:ea typeface="微软雅黑" panose="020B0503020204020204" pitchFamily="34" charset="-122"/>
              </a:rPr>
              <a:t>核心应用</a:t>
            </a:r>
            <a:endParaRPr lang="en-US" sz="1600" dirty="0">
              <a:solidFill>
                <a:srgbClr val="000000"/>
              </a:solidFill>
              <a:latin typeface="微软雅黑" panose="020B0503020204020204" pitchFamily="34" charset="-122"/>
              <a:ea typeface="微软雅黑" panose="020B0503020204020204" pitchFamily="34" charset="-122"/>
            </a:endParaRPr>
          </a:p>
        </p:txBody>
      </p:sp>
      <p:sp>
        <p:nvSpPr>
          <p:cNvPr id="11" name="Rounded Rectangle 7"/>
          <p:cNvSpPr/>
          <p:nvPr/>
        </p:nvSpPr>
        <p:spPr bwMode="auto">
          <a:xfrm>
            <a:off x="2676525" y="5200650"/>
            <a:ext cx="8201025" cy="495300"/>
          </a:xfrm>
          <a:prstGeom prst="roundRect">
            <a:avLst/>
          </a:prstGeom>
          <a:solidFill>
            <a:srgbClr val="26AEDF"/>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zh-CN" altLang="en-US" sz="1600" b="1" dirty="0" smtClean="0">
                <a:latin typeface="微软雅黑" panose="020B0503020204020204" pitchFamily="34" charset="-122"/>
                <a:ea typeface="微软雅黑" panose="020B0503020204020204" pitchFamily="34" charset="-122"/>
              </a:rPr>
              <a:t>中央知识库</a:t>
            </a:r>
            <a:r>
              <a:rPr lang="en-US" altLang="zh-CN" sz="1600" b="1" dirty="0" smtClean="0">
                <a:latin typeface="微软雅黑" panose="020B0503020204020204" pitchFamily="34" charset="-122"/>
                <a:ea typeface="微软雅黑" panose="020B0503020204020204" pitchFamily="34" charset="-122"/>
              </a:rPr>
              <a:t>+</a:t>
            </a:r>
            <a:r>
              <a:rPr lang="zh-CN" altLang="en-US" sz="1600" b="1" dirty="0" smtClean="0">
                <a:latin typeface="微软雅黑" panose="020B0503020204020204" pitchFamily="34" charset="-122"/>
                <a:ea typeface="微软雅黑" panose="020B0503020204020204" pitchFamily="34" charset="-122"/>
              </a:rPr>
              <a:t>可扩展的开放平台</a:t>
            </a:r>
            <a:endParaRPr lang="en-US" sz="1600" dirty="0">
              <a:latin typeface="微软雅黑" panose="020B0503020204020204" pitchFamily="34" charset="-122"/>
            </a:endParaRPr>
          </a:p>
        </p:txBody>
      </p:sp>
      <p:sp>
        <p:nvSpPr>
          <p:cNvPr id="12" name="Rounded Rectangle 2"/>
          <p:cNvSpPr/>
          <p:nvPr/>
        </p:nvSpPr>
        <p:spPr bwMode="auto">
          <a:xfrm>
            <a:off x="2681288" y="3414713"/>
            <a:ext cx="1895475" cy="476250"/>
          </a:xfrm>
          <a:prstGeom prst="roundRect">
            <a:avLst/>
          </a:prstGeom>
          <a:solidFill>
            <a:srgbClr val="FFFFFF"/>
          </a:solidFill>
          <a:ln w="38100" cap="flat" cmpd="sng" algn="ctr">
            <a:solidFill>
              <a:srgbClr val="01579B">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600" dirty="0" smtClean="0">
                <a:solidFill>
                  <a:srgbClr val="000000"/>
                </a:solidFill>
                <a:latin typeface="微软雅黑" panose="020B0503020204020204" pitchFamily="34" charset="-122"/>
                <a:ea typeface="微软雅黑" panose="020B0503020204020204" pitchFamily="34" charset="-122"/>
              </a:rPr>
              <a:t>资源管理核心应用</a:t>
            </a:r>
            <a:endParaRPr lang="en-US" sz="1600" dirty="0">
              <a:solidFill>
                <a:srgbClr val="000000"/>
              </a:solidFill>
              <a:latin typeface="微软雅黑" panose="020B0503020204020204" pitchFamily="34" charset="-122"/>
              <a:ea typeface="微软雅黑" panose="020B0503020204020204" pitchFamily="34" charset="-122"/>
            </a:endParaRPr>
          </a:p>
        </p:txBody>
      </p:sp>
      <p:sp>
        <p:nvSpPr>
          <p:cNvPr id="13" name="Rounded Rectangle 2"/>
          <p:cNvSpPr/>
          <p:nvPr/>
        </p:nvSpPr>
        <p:spPr bwMode="auto">
          <a:xfrm>
            <a:off x="4776788" y="4010025"/>
            <a:ext cx="1895475" cy="476250"/>
          </a:xfrm>
          <a:prstGeom prst="roundRect">
            <a:avLst/>
          </a:prstGeom>
          <a:solidFill>
            <a:srgbClr val="FFFFFF"/>
          </a:solidFill>
          <a:ln w="38100" cap="flat" cmpd="sng" algn="ctr">
            <a:solidFill>
              <a:srgbClr val="01579B">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600" dirty="0">
                <a:solidFill>
                  <a:srgbClr val="000000"/>
                </a:solidFill>
                <a:latin typeface="微软雅黑" panose="020B0503020204020204" pitchFamily="34" charset="-122"/>
                <a:ea typeface="微软雅黑" panose="020B0503020204020204" pitchFamily="34" charset="-122"/>
              </a:rPr>
              <a:t>读者服务</a:t>
            </a:r>
            <a:r>
              <a:rPr lang="zh-CN" altLang="en-US" sz="1600" dirty="0" smtClean="0">
                <a:solidFill>
                  <a:srgbClr val="000000"/>
                </a:solidFill>
                <a:latin typeface="微软雅黑" panose="020B0503020204020204" pitchFamily="34" charset="-122"/>
                <a:ea typeface="微软雅黑" panose="020B0503020204020204" pitchFamily="34" charset="-122"/>
              </a:rPr>
              <a:t>核心应用</a:t>
            </a:r>
            <a:endParaRPr lang="en-US" sz="1600" dirty="0">
              <a:solidFill>
                <a:srgbClr val="000000"/>
              </a:solidFill>
              <a:latin typeface="微软雅黑" panose="020B0503020204020204" pitchFamily="34" charset="-122"/>
              <a:ea typeface="微软雅黑" panose="020B0503020204020204" pitchFamily="34" charset="-122"/>
            </a:endParaRPr>
          </a:p>
        </p:txBody>
      </p:sp>
      <p:sp>
        <p:nvSpPr>
          <p:cNvPr id="14" name="Rounded Rectangle 2"/>
          <p:cNvSpPr/>
          <p:nvPr/>
        </p:nvSpPr>
        <p:spPr bwMode="auto">
          <a:xfrm>
            <a:off x="4776788" y="3409950"/>
            <a:ext cx="1895475" cy="476250"/>
          </a:xfrm>
          <a:prstGeom prst="roundRect">
            <a:avLst/>
          </a:prstGeom>
          <a:solidFill>
            <a:srgbClr val="FFFFFF"/>
          </a:solidFill>
          <a:ln w="38100" cap="flat" cmpd="sng" algn="ctr">
            <a:solidFill>
              <a:srgbClr val="01579B">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600" dirty="0">
                <a:solidFill>
                  <a:srgbClr val="000000"/>
                </a:solidFill>
                <a:latin typeface="微软雅黑" panose="020B0503020204020204" pitchFamily="34" charset="-122"/>
                <a:ea typeface="微软雅黑" panose="020B0503020204020204" pitchFamily="34" charset="-122"/>
              </a:rPr>
              <a:t>统一检索</a:t>
            </a:r>
            <a:r>
              <a:rPr lang="zh-CN" altLang="en-US" sz="1600" dirty="0" smtClean="0">
                <a:solidFill>
                  <a:srgbClr val="000000"/>
                </a:solidFill>
                <a:latin typeface="微软雅黑" panose="020B0503020204020204" pitchFamily="34" charset="-122"/>
                <a:ea typeface="微软雅黑" panose="020B0503020204020204" pitchFamily="34" charset="-122"/>
              </a:rPr>
              <a:t>核心应用</a:t>
            </a:r>
            <a:endParaRPr lang="en-US" sz="1600" dirty="0">
              <a:solidFill>
                <a:srgbClr val="000000"/>
              </a:solidFill>
              <a:latin typeface="微软雅黑" panose="020B0503020204020204" pitchFamily="34" charset="-122"/>
              <a:ea typeface="微软雅黑" panose="020B0503020204020204" pitchFamily="34" charset="-122"/>
            </a:endParaRPr>
          </a:p>
        </p:txBody>
      </p:sp>
      <p:sp>
        <p:nvSpPr>
          <p:cNvPr id="15" name="Rounded Rectangle 2"/>
          <p:cNvSpPr/>
          <p:nvPr/>
        </p:nvSpPr>
        <p:spPr bwMode="auto">
          <a:xfrm>
            <a:off x="6872288" y="3409950"/>
            <a:ext cx="1895475" cy="476250"/>
          </a:xfrm>
          <a:prstGeom prst="roundRect">
            <a:avLst/>
          </a:prstGeom>
          <a:solidFill>
            <a:srgbClr val="FFFFFF"/>
          </a:solidFill>
          <a:ln w="38100" cap="flat" cmpd="sng" algn="ctr">
            <a:solidFill>
              <a:srgbClr val="01579B">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600" dirty="0" smtClean="0">
                <a:solidFill>
                  <a:srgbClr val="000000"/>
                </a:solidFill>
                <a:latin typeface="微软雅黑" panose="020B0503020204020204" pitchFamily="34" charset="-122"/>
                <a:ea typeface="微软雅黑" panose="020B0503020204020204" pitchFamily="34" charset="-122"/>
              </a:rPr>
              <a:t>馆情填报核心应用</a:t>
            </a:r>
            <a:endParaRPr lang="en-US" sz="1600" dirty="0">
              <a:solidFill>
                <a:srgbClr val="000000"/>
              </a:solidFill>
              <a:latin typeface="微软雅黑" panose="020B0503020204020204" pitchFamily="34" charset="-122"/>
              <a:ea typeface="微软雅黑" panose="020B0503020204020204" pitchFamily="34" charset="-122"/>
            </a:endParaRPr>
          </a:p>
        </p:txBody>
      </p:sp>
      <p:sp>
        <p:nvSpPr>
          <p:cNvPr id="16" name="Rounded Rectangle 9"/>
          <p:cNvSpPr/>
          <p:nvPr/>
        </p:nvSpPr>
        <p:spPr bwMode="auto">
          <a:xfrm>
            <a:off x="2671763" y="2247900"/>
            <a:ext cx="8201025" cy="571500"/>
          </a:xfrm>
          <a:prstGeom prst="roundRect">
            <a:avLst/>
          </a:prstGeom>
          <a:solidFill>
            <a:srgbClr val="01579B"/>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zh-CN" altLang="en-US" sz="1800" b="1" dirty="0" smtClean="0">
                <a:solidFill>
                  <a:srgbClr val="FFFFFF"/>
                </a:solidFill>
                <a:latin typeface="微软雅黑" panose="020B0503020204020204" pitchFamily="34" charset="-122"/>
                <a:ea typeface="微软雅黑" panose="020B0503020204020204" pitchFamily="34" charset="-122"/>
              </a:rPr>
              <a:t>创新的</a:t>
            </a:r>
            <a:r>
              <a:rPr lang="en-US" altLang="zh-CN" sz="1800" b="1" dirty="0" smtClean="0">
                <a:solidFill>
                  <a:srgbClr val="FFFFFF"/>
                </a:solidFill>
                <a:latin typeface="微软雅黑" panose="020B0503020204020204" pitchFamily="34" charset="-122"/>
                <a:ea typeface="微软雅黑" panose="020B0503020204020204" pitchFamily="34" charset="-122"/>
              </a:rPr>
              <a:t>,</a:t>
            </a:r>
            <a:r>
              <a:rPr lang="zh-CN" altLang="en-US" sz="1800" b="1" dirty="0" smtClean="0">
                <a:solidFill>
                  <a:srgbClr val="FFFFFF"/>
                </a:solidFill>
                <a:latin typeface="微软雅黑" panose="020B0503020204020204" pitchFamily="34" charset="-122"/>
                <a:ea typeface="微软雅黑" panose="020B0503020204020204" pitchFamily="34" charset="-122"/>
              </a:rPr>
              <a:t>多终端的应用服务</a:t>
            </a:r>
            <a:endParaRPr lang="en-US" altLang="zh-CN" sz="1600" b="1" dirty="0">
              <a:solidFill>
                <a:srgbClr val="002060"/>
              </a:solidFill>
            </a:endParaRPr>
          </a:p>
        </p:txBody>
      </p:sp>
      <p:sp>
        <p:nvSpPr>
          <p:cNvPr id="17" name="Rounded Rectangle 1"/>
          <p:cNvSpPr/>
          <p:nvPr/>
        </p:nvSpPr>
        <p:spPr bwMode="auto">
          <a:xfrm>
            <a:off x="3952239" y="1452984"/>
            <a:ext cx="955675" cy="628650"/>
          </a:xfrm>
          <a:prstGeom prst="roundRect">
            <a:avLst/>
          </a:prstGeom>
          <a:solidFill>
            <a:srgbClr val="FFFFFF"/>
          </a:solidFill>
          <a:ln w="38100" cap="flat" cmpd="sng" algn="ctr">
            <a:solidFill>
              <a:srgbClr val="44A5EC">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书目记录</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8" name="Rounded Rectangle 1"/>
          <p:cNvSpPr/>
          <p:nvPr/>
        </p:nvSpPr>
        <p:spPr bwMode="auto">
          <a:xfrm>
            <a:off x="5145046" y="1443459"/>
            <a:ext cx="1066205" cy="647700"/>
          </a:xfrm>
          <a:prstGeom prst="roundRect">
            <a:avLst/>
          </a:prstGeom>
          <a:solidFill>
            <a:srgbClr val="FFFFFF"/>
          </a:solidFill>
          <a:ln w="38100" cap="flat" cmpd="sng" algn="ctr">
            <a:solidFill>
              <a:srgbClr val="44A5EC">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统计分析</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 name="Rounded Rectangle 1"/>
          <p:cNvSpPr/>
          <p:nvPr/>
        </p:nvSpPr>
        <p:spPr bwMode="auto">
          <a:xfrm>
            <a:off x="7541576" y="1425996"/>
            <a:ext cx="996745" cy="682625"/>
          </a:xfrm>
          <a:prstGeom prst="roundRect">
            <a:avLst/>
          </a:prstGeom>
          <a:solidFill>
            <a:srgbClr val="FFFFFF"/>
          </a:solidFill>
          <a:ln w="38100" cap="flat" cmpd="sng" algn="ctr">
            <a:solidFill>
              <a:srgbClr val="44A5EC">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读者服务</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0" name="Rounded Rectangle 1"/>
          <p:cNvSpPr/>
          <p:nvPr/>
        </p:nvSpPr>
        <p:spPr bwMode="auto">
          <a:xfrm>
            <a:off x="8684576" y="1425996"/>
            <a:ext cx="996974" cy="682625"/>
          </a:xfrm>
          <a:prstGeom prst="roundRect">
            <a:avLst/>
          </a:prstGeom>
          <a:solidFill>
            <a:srgbClr val="FFFFFF"/>
          </a:solidFill>
          <a:ln w="38100" cap="flat" cmpd="sng" algn="ctr">
            <a:solidFill>
              <a:srgbClr val="44A5EC">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任务管理</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1" name="Rounded Rectangle 2"/>
          <p:cNvSpPr/>
          <p:nvPr/>
        </p:nvSpPr>
        <p:spPr bwMode="auto">
          <a:xfrm>
            <a:off x="6872288" y="4010025"/>
            <a:ext cx="1895475" cy="476250"/>
          </a:xfrm>
          <a:prstGeom prst="roundRect">
            <a:avLst/>
          </a:prstGeom>
          <a:solidFill>
            <a:srgbClr val="FFFFFF"/>
          </a:solidFill>
          <a:ln w="38100" cap="flat" cmpd="sng" algn="ctr">
            <a:solidFill>
              <a:srgbClr val="01579B">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600" dirty="0" smtClean="0">
                <a:solidFill>
                  <a:srgbClr val="000000"/>
                </a:solidFill>
                <a:latin typeface="微软雅黑" panose="020B0503020204020204" pitchFamily="34" charset="-122"/>
                <a:ea typeface="微软雅黑" panose="020B0503020204020204" pitchFamily="34" charset="-122"/>
              </a:rPr>
              <a:t>资产管理核心应用</a:t>
            </a:r>
            <a:endParaRPr lang="en-US" sz="1600" dirty="0">
              <a:solidFill>
                <a:srgbClr val="000000"/>
              </a:solidFill>
              <a:latin typeface="微软雅黑" panose="020B0503020204020204" pitchFamily="34" charset="-122"/>
              <a:ea typeface="微软雅黑" panose="020B0503020204020204" pitchFamily="34" charset="-122"/>
            </a:endParaRPr>
          </a:p>
        </p:txBody>
      </p:sp>
      <p:sp>
        <p:nvSpPr>
          <p:cNvPr id="22" name="Rounded Rectangle 2"/>
          <p:cNvSpPr/>
          <p:nvPr/>
        </p:nvSpPr>
        <p:spPr bwMode="auto">
          <a:xfrm>
            <a:off x="8967788" y="4024313"/>
            <a:ext cx="1895475" cy="476250"/>
          </a:xfrm>
          <a:prstGeom prst="roundRect">
            <a:avLst/>
          </a:prstGeom>
          <a:solidFill>
            <a:srgbClr val="FFFFFF"/>
          </a:solidFill>
          <a:ln w="38100" cap="flat" cmpd="sng" algn="ctr">
            <a:solidFill>
              <a:srgbClr val="01579B">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600" dirty="0" smtClean="0">
                <a:solidFill>
                  <a:srgbClr val="000000"/>
                </a:solidFill>
                <a:latin typeface="微软雅黑" panose="020B0503020204020204" pitchFamily="34" charset="-122"/>
                <a:ea typeface="微软雅黑" panose="020B0503020204020204" pitchFamily="34" charset="-122"/>
              </a:rPr>
              <a:t>智能采选核心应用</a:t>
            </a:r>
            <a:endParaRPr lang="en-US" sz="1600" dirty="0">
              <a:solidFill>
                <a:srgbClr val="000000"/>
              </a:solidFill>
              <a:latin typeface="微软雅黑" panose="020B0503020204020204" pitchFamily="34" charset="-122"/>
              <a:ea typeface="微软雅黑" panose="020B0503020204020204" pitchFamily="34" charset="-122"/>
            </a:endParaRPr>
          </a:p>
        </p:txBody>
      </p:sp>
      <p:sp>
        <p:nvSpPr>
          <p:cNvPr id="23" name="Rounded Rectangle 1"/>
          <p:cNvSpPr/>
          <p:nvPr/>
        </p:nvSpPr>
        <p:spPr bwMode="auto">
          <a:xfrm>
            <a:off x="6398576" y="1443459"/>
            <a:ext cx="1041574" cy="647700"/>
          </a:xfrm>
          <a:prstGeom prst="roundRect">
            <a:avLst/>
          </a:prstGeom>
          <a:solidFill>
            <a:srgbClr val="FFFFFF"/>
          </a:solidFill>
          <a:ln w="38100" cap="flat" cmpd="sng" algn="ctr">
            <a:solidFill>
              <a:srgbClr val="44A5EC">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1400" dirty="0" smtClean="0">
                <a:solidFill>
                  <a:schemeClr val="tx1">
                    <a:lumMod val="95000"/>
                    <a:lumOff val="5000"/>
                  </a:schemeClr>
                </a:solidFill>
                <a:latin typeface="微软雅黑" panose="020B0503020204020204" pitchFamily="34" charset="-122"/>
                <a:ea typeface="微软雅黑" panose="020B0503020204020204" pitchFamily="34" charset="-122"/>
              </a:rPr>
              <a:t>PED</a:t>
            </a: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资源</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4" name="Rounded Rectangle 2"/>
          <p:cNvSpPr/>
          <p:nvPr/>
        </p:nvSpPr>
        <p:spPr bwMode="auto">
          <a:xfrm>
            <a:off x="8967788" y="3405188"/>
            <a:ext cx="1895475" cy="476250"/>
          </a:xfrm>
          <a:prstGeom prst="roundRect">
            <a:avLst/>
          </a:prstGeom>
          <a:solidFill>
            <a:srgbClr val="FFFFFF"/>
          </a:solidFill>
          <a:ln w="38100" cap="flat" cmpd="sng" algn="ctr">
            <a:solidFill>
              <a:srgbClr val="01579B">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600" dirty="0" smtClean="0">
                <a:solidFill>
                  <a:srgbClr val="000000"/>
                </a:solidFill>
                <a:latin typeface="微软雅黑" panose="020B0503020204020204" pitchFamily="34" charset="-122"/>
                <a:ea typeface="微软雅黑" panose="020B0503020204020204" pitchFamily="34" charset="-122"/>
              </a:rPr>
              <a:t>数据监控核心应用</a:t>
            </a:r>
            <a:endParaRPr lang="en-US" sz="1600" dirty="0">
              <a:solidFill>
                <a:srgbClr val="000000"/>
              </a:solidFill>
              <a:latin typeface="微软雅黑" panose="020B0503020204020204" pitchFamily="34" charset="-122"/>
              <a:ea typeface="微软雅黑" panose="020B0503020204020204" pitchFamily="34" charset="-122"/>
            </a:endParaRPr>
          </a:p>
        </p:txBody>
      </p:sp>
      <p:sp>
        <p:nvSpPr>
          <p:cNvPr id="25" name="Rounded Rectangle 1"/>
          <p:cNvSpPr/>
          <p:nvPr/>
        </p:nvSpPr>
        <p:spPr bwMode="auto">
          <a:xfrm>
            <a:off x="2648031" y="1443459"/>
            <a:ext cx="1066205" cy="647700"/>
          </a:xfrm>
          <a:prstGeom prst="roundRect">
            <a:avLst/>
          </a:prstGeom>
          <a:solidFill>
            <a:srgbClr val="FFFFFF"/>
          </a:solidFill>
          <a:ln w="38100" cap="flat" cmpd="sng" algn="ctr">
            <a:solidFill>
              <a:srgbClr val="44A5EC">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采访服务</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6" name="Rounded Rectangle 1"/>
          <p:cNvSpPr/>
          <p:nvPr/>
        </p:nvSpPr>
        <p:spPr bwMode="auto">
          <a:xfrm>
            <a:off x="9836704" y="1425996"/>
            <a:ext cx="996974" cy="682625"/>
          </a:xfrm>
          <a:prstGeom prst="roundRect">
            <a:avLst/>
          </a:prstGeom>
          <a:solidFill>
            <a:srgbClr val="FFFFFF"/>
          </a:solidFill>
          <a:ln w="38100" cap="flat" cmpd="sng" algn="ctr">
            <a:solidFill>
              <a:srgbClr val="44A5EC">
                <a:alpha val="100000"/>
              </a:srgbClr>
            </a:solidFill>
            <a:prstDash val="solid"/>
            <a:miter lim="800000"/>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500063" y="1428750"/>
            <a:ext cx="1866900" cy="4400550"/>
          </a:xfrm>
          <a:prstGeom prst="rect">
            <a:avLst/>
          </a:prstGeom>
          <a:ln w="12700">
            <a:noFill/>
          </a:ln>
        </p:spPr>
        <p:txBody>
          <a:bodyPr wrap="square">
            <a:noAutofit/>
          </a:bodyPr>
          <a:lstStyle/>
          <a:p>
            <a:pPr marL="285750" indent="-285750">
              <a:lnSpc>
                <a:spcPct val="300000"/>
              </a:lnSpc>
              <a:buFont typeface="Wingdings" panose="05000000000000000000" pitchFamily="2" charset="2"/>
              <a:buChar char="Ø"/>
            </a:pPr>
            <a:r>
              <a:rPr lang="zh-CN" altLang="en-US" dirty="0">
                <a:solidFill>
                  <a:srgbClr val="353535"/>
                </a:solidFill>
                <a:latin typeface="微软雅黑" panose="020B0503020204020204" pitchFamily="34" charset="-122"/>
                <a:ea typeface="微软雅黑" panose="020B0503020204020204" pitchFamily="34" charset="-122"/>
                <a:cs typeface="微软雅黑" panose="020B0503020204020204" pitchFamily="34" charset="-122"/>
              </a:rPr>
              <a:t>应用服务</a:t>
            </a:r>
            <a:r>
              <a:rPr lang="zh-CN" altLang="en-US" dirty="0" smtClean="0">
                <a:solidFill>
                  <a:srgbClr val="353535"/>
                </a:solidFill>
                <a:latin typeface="微软雅黑" panose="020B0503020204020204" pitchFamily="34" charset="-122"/>
                <a:ea typeface="微软雅黑" panose="020B0503020204020204" pitchFamily="34" charset="-122"/>
                <a:cs typeface="微软雅黑" panose="020B0503020204020204" pitchFamily="34" charset="-122"/>
              </a:rPr>
              <a:t>组件</a:t>
            </a:r>
            <a:endParaRPr lang="zh-CN" altLang="en-US" dirty="0" smtClean="0">
              <a:solidFill>
                <a:srgbClr val="353535"/>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300000"/>
              </a:lnSpc>
              <a:buFont typeface="Wingdings" panose="05000000000000000000" pitchFamily="2" charset="2"/>
              <a:buChar char="Ø"/>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300000"/>
              </a:lnSpc>
              <a:buFont typeface="Wingdings" panose="05000000000000000000" pitchFamily="2" charset="2"/>
              <a:buChar char="Ø"/>
            </a:pPr>
            <a:r>
              <a:rPr lang="zh-CN" altLang="en-US" dirty="0">
                <a:solidFill>
                  <a:srgbClr val="353535"/>
                </a:solidFill>
                <a:latin typeface="微软雅黑" panose="020B0503020204020204" pitchFamily="34" charset="-122"/>
                <a:ea typeface="微软雅黑" panose="020B0503020204020204" pitchFamily="34" charset="-122"/>
                <a:cs typeface="微软雅黑" panose="020B0503020204020204" pitchFamily="34" charset="-122"/>
              </a:rPr>
              <a:t>核心服务组件</a:t>
            </a:r>
            <a:endParaRPr lang="zh-CN" altLang="en-US" dirty="0">
              <a:solidFill>
                <a:srgbClr val="353535"/>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300000"/>
              </a:lnSpc>
              <a:buFont typeface="Wingdings" panose="05000000000000000000" pitchFamily="2" charset="2"/>
              <a:buChar char="Ø"/>
            </a:pPr>
            <a:endParaRPr lang="en-US" altLang="zh-CN" dirty="0" smtClean="0">
              <a:solidFill>
                <a:srgbClr val="353535"/>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300000"/>
              </a:lnSpc>
              <a:buFont typeface="Wingdings" panose="05000000000000000000" pitchFamily="2" charset="2"/>
              <a:buChar char="Ø"/>
            </a:pPr>
            <a:r>
              <a:rPr lang="zh-CN" altLang="en-US" dirty="0" smtClean="0">
                <a:solidFill>
                  <a:srgbClr val="353535"/>
                </a:solidFill>
                <a:latin typeface="微软雅黑" panose="020B0503020204020204" pitchFamily="34" charset="-122"/>
                <a:ea typeface="微软雅黑" panose="020B0503020204020204" pitchFamily="34" charset="-122"/>
                <a:cs typeface="微软雅黑" panose="020B0503020204020204" pitchFamily="34" charset="-122"/>
              </a:rPr>
              <a:t>基础</a:t>
            </a:r>
            <a:r>
              <a:rPr lang="zh-CN" altLang="en-US" dirty="0">
                <a:solidFill>
                  <a:srgbClr val="353535"/>
                </a:solidFill>
                <a:latin typeface="微软雅黑" panose="020B0503020204020204" pitchFamily="34" charset="-122"/>
                <a:ea typeface="微软雅黑" panose="020B0503020204020204" pitchFamily="34" charset="-122"/>
                <a:cs typeface="微软雅黑" panose="020B0503020204020204" pitchFamily="34" charset="-122"/>
              </a:rPr>
              <a:t>服务</a:t>
            </a:r>
            <a:r>
              <a:rPr lang="zh-CN" altLang="en-US" dirty="0" smtClean="0">
                <a:solidFill>
                  <a:srgbClr val="353535"/>
                </a:solidFill>
                <a:latin typeface="微软雅黑" panose="020B0503020204020204" pitchFamily="34" charset="-122"/>
                <a:ea typeface="微软雅黑" panose="020B0503020204020204" pitchFamily="34" charset="-122"/>
                <a:cs typeface="微软雅黑" panose="020B0503020204020204" pitchFamily="34" charset="-122"/>
              </a:rPr>
              <a:t>组件</a:t>
            </a:r>
            <a:endParaRPr lang="zh-CN" altLang="en-US" dirty="0" smtClean="0">
              <a:solidFill>
                <a:srgbClr val="353535"/>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300000"/>
              </a:lnSpc>
              <a:buFont typeface="Wingdings" panose="05000000000000000000" pitchFamily="2" charset="2"/>
              <a:buChar char="Ø"/>
            </a:pPr>
            <a:endParaRPr lang="zh-CN" altLang="en-US" dirty="0">
              <a:solidFill>
                <a:srgbClr val="353535"/>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450850" y="219075"/>
            <a:ext cx="3859817" cy="523875"/>
            <a:chOff x="3907" y="300"/>
            <a:chExt cx="6078" cy="825"/>
          </a:xfrm>
        </p:grpSpPr>
        <p:sp>
          <p:nvSpPr>
            <p:cNvPr id="4" name="文本框 3"/>
            <p:cNvSpPr txBox="1"/>
            <p:nvPr/>
          </p:nvSpPr>
          <p:spPr>
            <a:xfrm>
              <a:off x="4577" y="300"/>
              <a:ext cx="4950"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开放的开发者平台</a:t>
              </a:r>
              <a:endParaRPr lang="zh-CN" altLang="en-US" sz="2800" b="1">
                <a:solidFill>
                  <a:srgbClr val="01579B"/>
                </a:solidFill>
                <a:effectLst/>
                <a:latin typeface="+mj-ea"/>
                <a:ea typeface="+mj-ea"/>
                <a:sym typeface="+mn-ea"/>
              </a:endParaRPr>
            </a:p>
          </p:txBody>
        </p:sp>
        <p:grpSp>
          <p:nvGrpSpPr>
            <p:cNvPr id="5" name="组合 4"/>
            <p:cNvGrpSpPr/>
            <p:nvPr/>
          </p:nvGrpSpPr>
          <p:grpSpPr>
            <a:xfrm rot="16200000">
              <a:off x="6660" y="-2325"/>
              <a:ext cx="573" cy="6078"/>
              <a:chOff x="9906" y="-30607"/>
              <a:chExt cx="5876" cy="62413"/>
            </a:xfrm>
          </p:grpSpPr>
          <p:sp>
            <p:nvSpPr>
              <p:cNvPr id="6" name="等腰三角形 5"/>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 name="等腰三角形 6"/>
              <p:cNvSpPr/>
              <p:nvPr/>
            </p:nvSpPr>
            <p:spPr>
              <a:xfrm flipV="1">
                <a:off x="9935" y="26402"/>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1485" y="219075"/>
            <a:ext cx="3568330" cy="523875"/>
            <a:chOff x="3908" y="300"/>
            <a:chExt cx="5619" cy="825"/>
          </a:xfrm>
        </p:grpSpPr>
        <p:sp>
          <p:nvSpPr>
            <p:cNvPr id="4" name="文本框 3"/>
            <p:cNvSpPr txBox="1"/>
            <p:nvPr/>
          </p:nvSpPr>
          <p:spPr>
            <a:xfrm>
              <a:off x="4577" y="300"/>
              <a:ext cx="4950"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强大的运维能力</a:t>
              </a:r>
              <a:endParaRPr lang="zh-CN" altLang="en-US" sz="2800" b="1">
                <a:solidFill>
                  <a:srgbClr val="01579B"/>
                </a:solidFill>
                <a:effectLst/>
                <a:latin typeface="+mj-ea"/>
                <a:ea typeface="+mj-ea"/>
                <a:sym typeface="+mn-ea"/>
              </a:endParaRPr>
            </a:p>
          </p:txBody>
        </p:sp>
        <p:grpSp>
          <p:nvGrpSpPr>
            <p:cNvPr id="5" name="组合 4"/>
            <p:cNvGrpSpPr/>
            <p:nvPr/>
          </p:nvGrpSpPr>
          <p:grpSpPr>
            <a:xfrm rot="16200000">
              <a:off x="6356" y="-2018"/>
              <a:ext cx="579" cy="5475"/>
              <a:chOff x="9820" y="-30607"/>
              <a:chExt cx="5933" cy="56223"/>
            </a:xfrm>
          </p:grpSpPr>
          <p:sp>
            <p:nvSpPr>
              <p:cNvPr id="6" name="等腰三角形 5"/>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 name="等腰三角形 6"/>
              <p:cNvSpPr/>
              <p:nvPr/>
            </p:nvSpPr>
            <p:spPr>
              <a:xfrm flipV="1">
                <a:off x="9820" y="20212"/>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pic>
        <p:nvPicPr>
          <p:cNvPr id="2" name="图片 1"/>
          <p:cNvPicPr>
            <a:picLocks noChangeAspect="1"/>
          </p:cNvPicPr>
          <p:nvPr/>
        </p:nvPicPr>
        <p:blipFill>
          <a:blip r:embed="rId1"/>
          <a:stretch>
            <a:fillRect/>
          </a:stretch>
        </p:blipFill>
        <p:spPr>
          <a:xfrm>
            <a:off x="2089679" y="1036108"/>
            <a:ext cx="9715500" cy="5162550"/>
          </a:xfrm>
          <a:prstGeom prst="rect">
            <a:avLst/>
          </a:prstGeom>
        </p:spPr>
      </p:pic>
      <p:sp>
        <p:nvSpPr>
          <p:cNvPr id="9" name="文本框 8"/>
          <p:cNvSpPr txBox="1"/>
          <p:nvPr/>
        </p:nvSpPr>
        <p:spPr>
          <a:xfrm>
            <a:off x="201083" y="1344083"/>
            <a:ext cx="1841500" cy="2688167"/>
          </a:xfrm>
          <a:prstGeom prst="rect">
            <a:avLst/>
          </a:prstGeom>
          <a:noFill/>
        </p:spPr>
        <p:txBody>
          <a:bodyPr wrap="square" rtlCol="0" anchor="t">
            <a:noAutofit/>
          </a:bodyPr>
          <a:lstStyle/>
          <a:p>
            <a:pPr>
              <a:lnSpc>
                <a:spcPct val="150000"/>
              </a:lnSpc>
            </a:pPr>
            <a:r>
              <a:rPr lang="zh-CN" altLang="en-US" sz="1400">
                <a:latin typeface="微软雅黑" panose="020B0503020204020204" pitchFamily="34" charset="-122"/>
                <a:ea typeface="微软雅黑" panose="020B0503020204020204" pitchFamily="34" charset="-122"/>
              </a:rPr>
              <a:t>成熟的运维团队支撑保障平台稳定运行</a:t>
            </a:r>
            <a:endParaRPr lang="zh-CN" altLang="en-US" sz="1400">
              <a:latin typeface="微软雅黑" panose="020B0503020204020204" pitchFamily="34" charset="-122"/>
              <a:ea typeface="微软雅黑" panose="020B0503020204020204" pitchFamily="34" charset="-122"/>
            </a:endParaRPr>
          </a:p>
          <a:p>
            <a:pPr>
              <a:lnSpc>
                <a:spcPct val="150000"/>
              </a:lnSpc>
            </a:pPr>
            <a:endParaRPr lang="zh-CN" altLang="en-US" sz="1400">
              <a:latin typeface="微软雅黑" panose="020B0503020204020204" pitchFamily="34" charset="-122"/>
              <a:ea typeface="微软雅黑" panose="020B0503020204020204" pitchFamily="34" charset="-122"/>
            </a:endParaRPr>
          </a:p>
          <a:p>
            <a:pPr marL="285750" indent="-285750">
              <a:lnSpc>
                <a:spcPct val="150000"/>
              </a:lnSpc>
              <a:buChar char="•"/>
            </a:pPr>
            <a:r>
              <a:rPr lang="zh-CN" altLang="en-US" sz="1400">
                <a:latin typeface="微软雅黑" panose="020B0503020204020204" pitchFamily="34" charset="-122"/>
                <a:ea typeface="微软雅黑" panose="020B0503020204020204" pitchFamily="34" charset="-122"/>
              </a:rPr>
              <a:t>弹性扩容</a:t>
            </a:r>
            <a:endParaRPr lang="zh-CN" altLang="en-US" sz="1400">
              <a:latin typeface="微软雅黑" panose="020B0503020204020204" pitchFamily="34" charset="-122"/>
              <a:ea typeface="微软雅黑" panose="020B0503020204020204" pitchFamily="34" charset="-122"/>
            </a:endParaRPr>
          </a:p>
          <a:p>
            <a:pPr marL="285750" indent="-285750">
              <a:lnSpc>
                <a:spcPct val="150000"/>
              </a:lnSpc>
              <a:buChar char="•"/>
            </a:pPr>
            <a:r>
              <a:rPr lang="zh-CN" altLang="en-US" sz="1400">
                <a:latin typeface="微软雅黑" panose="020B0503020204020204" pitchFamily="34" charset="-122"/>
                <a:ea typeface="微软雅黑" panose="020B0503020204020204" pitchFamily="34" charset="-122"/>
              </a:rPr>
              <a:t>数据多重备份</a:t>
            </a:r>
            <a:endParaRPr lang="zh-CN" altLang="en-US" sz="1400">
              <a:latin typeface="微软雅黑" panose="020B0503020204020204" pitchFamily="34" charset="-122"/>
              <a:ea typeface="微软雅黑" panose="020B0503020204020204" pitchFamily="34" charset="-122"/>
            </a:endParaRPr>
          </a:p>
          <a:p>
            <a:pPr marL="285750" indent="-285750">
              <a:lnSpc>
                <a:spcPct val="150000"/>
              </a:lnSpc>
              <a:buChar char="•"/>
            </a:pPr>
            <a:r>
              <a:rPr lang="zh-CN" altLang="en-US" sz="1400">
                <a:latin typeface="微软雅黑" panose="020B0503020204020204" pitchFamily="34" charset="-122"/>
                <a:ea typeface="微软雅黑" panose="020B0503020204020204" pitchFamily="34" charset="-122"/>
              </a:rPr>
              <a:t>7*24服务</a:t>
            </a:r>
            <a:endParaRPr lang="zh-CN" altLang="en-US" sz="1400">
              <a:latin typeface="微软雅黑" panose="020B0503020204020204" pitchFamily="34" charset="-122"/>
              <a:ea typeface="微软雅黑" panose="020B0503020204020204" pitchFamily="34" charset="-122"/>
            </a:endParaRPr>
          </a:p>
          <a:p>
            <a:pPr marL="285750" indent="-285750">
              <a:lnSpc>
                <a:spcPct val="150000"/>
              </a:lnSpc>
              <a:buChar char="•"/>
            </a:pPr>
            <a:r>
              <a:rPr lang="zh-CN" altLang="en-US" sz="1400">
                <a:latin typeface="微软雅黑" panose="020B0503020204020204" pitchFamily="34" charset="-122"/>
                <a:ea typeface="微软雅黑" panose="020B0503020204020204" pitchFamily="34" charset="-122"/>
              </a:rPr>
              <a:t>及时预警</a:t>
            </a:r>
            <a:endParaRPr lang="zh-CN" altLang="en-US" sz="1400">
              <a:latin typeface="微软雅黑" panose="020B0503020204020204" pitchFamily="34" charset="-122"/>
              <a:ea typeface="微软雅黑" panose="020B0503020204020204" pitchFamily="34" charset="-122"/>
            </a:endParaRPr>
          </a:p>
          <a:p>
            <a:pPr marL="285750" indent="-285750">
              <a:lnSpc>
                <a:spcPct val="150000"/>
              </a:lnSpc>
              <a:buChar char="•"/>
            </a:pPr>
            <a:r>
              <a:rPr lang="zh-CN" altLang="en-US" sz="1400">
                <a:latin typeface="微软雅黑" panose="020B0503020204020204" pitchFamily="34" charset="-122"/>
                <a:ea typeface="微软雅黑" panose="020B0503020204020204" pitchFamily="34" charset="-122"/>
              </a:rPr>
              <a:t>快速响应</a:t>
            </a:r>
            <a:endParaRPr lang="zh-CN" altLang="en-US"/>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29" name="矩形 35"/>
          <p:cNvSpPr>
            <a:spLocks noChangeArrowheads="1"/>
          </p:cNvSpPr>
          <p:nvPr/>
        </p:nvSpPr>
        <p:spPr bwMode="auto">
          <a:xfrm>
            <a:off x="917295" y="4256835"/>
            <a:ext cx="35083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200000"/>
              </a:lnSpc>
              <a:buFont typeface="Arial" panose="020B0604020202020204" pitchFamily="34" charset="0"/>
              <a:buChar char="•"/>
            </a:pPr>
            <a:r>
              <a:rPr lang="zh-CN" altLang="en-US" sz="2000">
                <a:solidFill>
                  <a:srgbClr val="0D0D0D"/>
                </a:solidFill>
                <a:latin typeface="微软雅黑" panose="020B0503020204020204" pitchFamily="34" charset="-122"/>
                <a:ea typeface="微软雅黑" panose="020B0503020204020204" pitchFamily="34" charset="-122"/>
                <a:cs typeface="Arial" panose="020B0604020202020204" pitchFamily="34" charset="0"/>
              </a:rPr>
              <a:t>支持灵活的工作流操作</a:t>
            </a:r>
            <a:endParaRPr lang="zh-CN" altLang="en-US" sz="2000">
              <a:solidFill>
                <a:srgbClr val="0D0D0D"/>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3731" name="矩形 2"/>
          <p:cNvSpPr>
            <a:spLocks noChangeArrowheads="1"/>
          </p:cNvSpPr>
          <p:nvPr/>
        </p:nvSpPr>
        <p:spPr bwMode="auto">
          <a:xfrm>
            <a:off x="915276" y="5092607"/>
            <a:ext cx="30384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200000"/>
              </a:lnSpc>
              <a:buFont typeface="Arial" panose="020B0604020202020204" pitchFamily="34" charset="0"/>
              <a:buChar char="•"/>
            </a:pPr>
            <a:r>
              <a:rPr lang="zh-CN" altLang="en-US" sz="2000">
                <a:solidFill>
                  <a:srgbClr val="0D0D0D"/>
                </a:solidFill>
                <a:latin typeface="微软雅黑" panose="020B0503020204020204" pitchFamily="34" charset="-122"/>
                <a:ea typeface="微软雅黑" panose="020B0503020204020204" pitchFamily="34" charset="-122"/>
                <a:cs typeface="Arial" panose="020B0604020202020204" pitchFamily="34" charset="0"/>
              </a:rPr>
              <a:t>支持自定义个人工作区</a:t>
            </a:r>
            <a:endParaRPr lang="zh-CN" altLang="en-US" sz="2000">
              <a:solidFill>
                <a:srgbClr val="0D0D0D"/>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73732" name="组合 10"/>
          <p:cNvGrpSpPr/>
          <p:nvPr/>
        </p:nvGrpSpPr>
        <p:grpSpPr bwMode="auto">
          <a:xfrm>
            <a:off x="989859" y="1716088"/>
            <a:ext cx="10972800" cy="2290762"/>
            <a:chOff x="983549" y="2033217"/>
            <a:chExt cx="10971423" cy="2291259"/>
          </a:xfrm>
        </p:grpSpPr>
        <p:sp>
          <p:nvSpPr>
            <p:cNvPr id="73733" name="箭头: 右 18"/>
            <p:cNvSpPr>
              <a:spLocks noChangeArrowheads="1"/>
            </p:cNvSpPr>
            <p:nvPr/>
          </p:nvSpPr>
          <p:spPr bwMode="auto">
            <a:xfrm>
              <a:off x="7869631" y="2033217"/>
              <a:ext cx="2872369" cy="2291259"/>
            </a:xfrm>
            <a:prstGeom prst="rightArrow">
              <a:avLst>
                <a:gd name="adj1" fmla="val 50000"/>
                <a:gd name="adj2" fmla="val 50000"/>
              </a:avLst>
            </a:prstGeom>
            <a:solidFill>
              <a:srgbClr val="8497B0"/>
            </a:solidFill>
            <a:ln w="101600">
              <a:solidFill>
                <a:srgbClr val="8497B0"/>
              </a:solidFill>
              <a:rou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73734" name="箭头: 右 17"/>
            <p:cNvSpPr>
              <a:spLocks noChangeArrowheads="1"/>
            </p:cNvSpPr>
            <p:nvPr/>
          </p:nvSpPr>
          <p:spPr bwMode="auto">
            <a:xfrm>
              <a:off x="5574271" y="2033217"/>
              <a:ext cx="2872369" cy="2291259"/>
            </a:xfrm>
            <a:prstGeom prst="rightArrow">
              <a:avLst>
                <a:gd name="adj1" fmla="val 50000"/>
                <a:gd name="adj2" fmla="val 50000"/>
              </a:avLst>
            </a:prstGeom>
            <a:solidFill>
              <a:srgbClr val="9DC3E6"/>
            </a:solidFill>
            <a:ln w="101600">
              <a:solidFill>
                <a:srgbClr val="9DC3E6"/>
              </a:solidFill>
              <a:rou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73735" name="箭头: 右 16"/>
            <p:cNvSpPr>
              <a:spLocks noChangeArrowheads="1"/>
            </p:cNvSpPr>
            <p:nvPr/>
          </p:nvSpPr>
          <p:spPr bwMode="auto">
            <a:xfrm>
              <a:off x="3278910" y="2033217"/>
              <a:ext cx="2872369" cy="2291259"/>
            </a:xfrm>
            <a:prstGeom prst="rightArrow">
              <a:avLst>
                <a:gd name="adj1" fmla="val 50000"/>
                <a:gd name="adj2" fmla="val 50000"/>
              </a:avLst>
            </a:prstGeom>
            <a:solidFill>
              <a:srgbClr val="2E75B6"/>
            </a:solidFill>
            <a:ln w="101600">
              <a:solidFill>
                <a:srgbClr val="2E75B6"/>
              </a:solidFill>
              <a:rou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2" name="文本框 48"/>
            <p:cNvSpPr txBox="1">
              <a:spLocks noChangeArrowheads="1"/>
            </p:cNvSpPr>
            <p:nvPr/>
          </p:nvSpPr>
          <p:spPr bwMode="auto">
            <a:xfrm>
              <a:off x="10874021" y="2747747"/>
              <a:ext cx="1080951" cy="646252"/>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3600" b="1" dirty="0">
                  <a:solidFill>
                    <a:schemeClr val="tx1">
                      <a:lumMod val="95000"/>
                      <a:lumOff val="5000"/>
                    </a:schemeClr>
                  </a:solidFill>
                </a:rPr>
                <a:t>…</a:t>
              </a:r>
              <a:endParaRPr lang="zh-CN" altLang="en-US" sz="3600" b="1" dirty="0">
                <a:solidFill>
                  <a:schemeClr val="tx1">
                    <a:lumMod val="95000"/>
                    <a:lumOff val="5000"/>
                  </a:schemeClr>
                </a:solidFill>
              </a:endParaRPr>
            </a:p>
          </p:txBody>
        </p:sp>
        <p:sp>
          <p:nvSpPr>
            <p:cNvPr id="73737" name="箭头: 右 5"/>
            <p:cNvSpPr>
              <a:spLocks noChangeArrowheads="1"/>
            </p:cNvSpPr>
            <p:nvPr/>
          </p:nvSpPr>
          <p:spPr bwMode="auto">
            <a:xfrm>
              <a:off x="983549" y="2033217"/>
              <a:ext cx="2872369" cy="2291259"/>
            </a:xfrm>
            <a:prstGeom prst="rightArrow">
              <a:avLst>
                <a:gd name="adj1" fmla="val 50000"/>
                <a:gd name="adj2" fmla="val 50000"/>
              </a:avLst>
            </a:prstGeom>
            <a:solidFill>
              <a:srgbClr val="1F4E79"/>
            </a:solidFill>
            <a:ln w="101600">
              <a:solidFill>
                <a:srgbClr val="1F4E79"/>
              </a:solidFill>
              <a:rou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73738" name="文本框 9"/>
            <p:cNvSpPr txBox="1">
              <a:spLocks noChangeArrowheads="1"/>
            </p:cNvSpPr>
            <p:nvPr/>
          </p:nvSpPr>
          <p:spPr bwMode="auto">
            <a:xfrm>
              <a:off x="1142279" y="2963694"/>
              <a:ext cx="1595109" cy="43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200">
                  <a:solidFill>
                    <a:schemeClr val="bg1"/>
                  </a:solidFill>
                  <a:latin typeface="微软雅黑" panose="020B0503020204020204" pitchFamily="34" charset="-122"/>
                  <a:ea typeface="微软雅黑" panose="020B0503020204020204" pitchFamily="34" charset="-122"/>
                </a:rPr>
                <a:t>预订工作池</a:t>
              </a:r>
              <a:endParaRPr lang="zh-CN" altLang="en-US" sz="2200">
                <a:solidFill>
                  <a:schemeClr val="bg1"/>
                </a:solidFill>
                <a:latin typeface="微软雅黑" panose="020B0503020204020204" pitchFamily="34" charset="-122"/>
                <a:ea typeface="微软雅黑" panose="020B0503020204020204" pitchFamily="34" charset="-122"/>
              </a:endParaRPr>
            </a:p>
          </p:txBody>
        </p:sp>
        <p:sp>
          <p:nvSpPr>
            <p:cNvPr id="73739" name="文本框 23"/>
            <p:cNvSpPr txBox="1">
              <a:spLocks noChangeArrowheads="1"/>
            </p:cNvSpPr>
            <p:nvPr/>
          </p:nvSpPr>
          <p:spPr bwMode="auto">
            <a:xfrm>
              <a:off x="3970849" y="2963694"/>
              <a:ext cx="1595238" cy="43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200">
                  <a:solidFill>
                    <a:schemeClr val="bg1"/>
                  </a:solidFill>
                  <a:latin typeface="微软雅黑" panose="020B0503020204020204" pitchFamily="34" charset="-122"/>
                  <a:ea typeface="微软雅黑" panose="020B0503020204020204" pitchFamily="34" charset="-122"/>
                </a:rPr>
                <a:t>订购工作池</a:t>
              </a:r>
              <a:endParaRPr lang="zh-CN" altLang="en-US" sz="2200">
                <a:solidFill>
                  <a:schemeClr val="bg1"/>
                </a:solidFill>
                <a:latin typeface="微软雅黑" panose="020B0503020204020204" pitchFamily="34" charset="-122"/>
                <a:ea typeface="微软雅黑" panose="020B0503020204020204" pitchFamily="34" charset="-122"/>
              </a:endParaRPr>
            </a:p>
          </p:txBody>
        </p:sp>
        <p:sp>
          <p:nvSpPr>
            <p:cNvPr id="73740" name="文本框 24"/>
            <p:cNvSpPr txBox="1">
              <a:spLocks noChangeArrowheads="1"/>
            </p:cNvSpPr>
            <p:nvPr/>
          </p:nvSpPr>
          <p:spPr bwMode="auto">
            <a:xfrm>
              <a:off x="6151800" y="2963694"/>
              <a:ext cx="2158729" cy="43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200">
                  <a:solidFill>
                    <a:schemeClr val="bg1"/>
                  </a:solidFill>
                  <a:latin typeface="微软雅黑" panose="020B0503020204020204" pitchFamily="34" charset="-122"/>
                  <a:ea typeface="微软雅黑" panose="020B0503020204020204" pitchFamily="34" charset="-122"/>
                </a:rPr>
                <a:t>验收交接工作池</a:t>
              </a:r>
              <a:endParaRPr lang="zh-CN" altLang="en-US" sz="2200">
                <a:solidFill>
                  <a:schemeClr val="bg1"/>
                </a:solidFill>
                <a:latin typeface="微软雅黑" panose="020B0503020204020204" pitchFamily="34" charset="-122"/>
                <a:ea typeface="微软雅黑" panose="020B0503020204020204" pitchFamily="34" charset="-122"/>
              </a:endParaRPr>
            </a:p>
          </p:txBody>
        </p:sp>
        <p:sp>
          <p:nvSpPr>
            <p:cNvPr id="73741" name="文本框 25"/>
            <p:cNvSpPr txBox="1">
              <a:spLocks noChangeArrowheads="1"/>
            </p:cNvSpPr>
            <p:nvPr/>
          </p:nvSpPr>
          <p:spPr bwMode="auto">
            <a:xfrm>
              <a:off x="8578784" y="2963694"/>
              <a:ext cx="1595237" cy="43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200">
                  <a:solidFill>
                    <a:schemeClr val="bg1"/>
                  </a:solidFill>
                  <a:latin typeface="微软雅黑" panose="020B0503020204020204" pitchFamily="34" charset="-122"/>
                  <a:ea typeface="微软雅黑" panose="020B0503020204020204" pitchFamily="34" charset="-122"/>
                </a:rPr>
                <a:t>编目工作池</a:t>
              </a:r>
              <a:endParaRPr lang="zh-CN" altLang="en-US" sz="220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450850" y="219075"/>
            <a:ext cx="3859817" cy="523875"/>
            <a:chOff x="3907" y="300"/>
            <a:chExt cx="6078" cy="825"/>
          </a:xfrm>
        </p:grpSpPr>
        <p:sp>
          <p:nvSpPr>
            <p:cNvPr id="4" name="文本框 3"/>
            <p:cNvSpPr txBox="1"/>
            <p:nvPr/>
          </p:nvSpPr>
          <p:spPr>
            <a:xfrm>
              <a:off x="4577" y="300"/>
              <a:ext cx="4950"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提高效率的工作流</a:t>
              </a:r>
              <a:endParaRPr lang="zh-CN" altLang="en-US" sz="2800" b="1">
                <a:solidFill>
                  <a:srgbClr val="01579B"/>
                </a:solidFill>
                <a:effectLst/>
                <a:latin typeface="+mj-ea"/>
                <a:ea typeface="+mj-ea"/>
                <a:sym typeface="+mn-ea"/>
              </a:endParaRPr>
            </a:p>
          </p:txBody>
        </p:sp>
        <p:grpSp>
          <p:nvGrpSpPr>
            <p:cNvPr id="5" name="组合 4"/>
            <p:cNvGrpSpPr/>
            <p:nvPr/>
          </p:nvGrpSpPr>
          <p:grpSpPr>
            <a:xfrm rot="16200000">
              <a:off x="6660" y="-2325"/>
              <a:ext cx="573" cy="6078"/>
              <a:chOff x="9906" y="-30607"/>
              <a:chExt cx="5876" cy="62413"/>
            </a:xfrm>
          </p:grpSpPr>
          <p:sp>
            <p:nvSpPr>
              <p:cNvPr id="6" name="等腰三角形 5"/>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 name="等腰三角形 6"/>
              <p:cNvSpPr/>
              <p:nvPr/>
            </p:nvSpPr>
            <p:spPr>
              <a:xfrm flipV="1">
                <a:off x="9935" y="26402"/>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slow" advClick="0" advTm="3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hape 10222"/>
          <p:cNvSpPr>
            <a:spLocks noChangeArrowheads="1"/>
          </p:cNvSpPr>
          <p:nvPr/>
        </p:nvSpPr>
        <p:spPr bwMode="auto">
          <a:xfrm>
            <a:off x="0" y="1185863"/>
            <a:ext cx="121920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3600" b="1" dirty="0">
                <a:solidFill>
                  <a:srgbClr val="01579B"/>
                </a:solidFill>
                <a:latin typeface="微软雅黑" panose="020B0503020204020204" pitchFamily="34" charset="-122"/>
                <a:ea typeface="微软雅黑" panose="020B0503020204020204" pitchFamily="34" charset="-122"/>
                <a:cs typeface="Roboto Black"/>
                <a:sym typeface="YRDZST"/>
              </a:rPr>
              <a:t>国内第一家</a:t>
            </a:r>
            <a:r>
              <a:rPr lang="zh-CN" altLang="en-US" sz="3200" dirty="0">
                <a:latin typeface="微软雅黑" panose="020B0503020204020204" pitchFamily="34" charset="-122"/>
                <a:ea typeface="微软雅黑" panose="020B0503020204020204" pitchFamily="34" charset="-122"/>
                <a:cs typeface="Roboto Black"/>
                <a:sym typeface="YRDZST"/>
              </a:rPr>
              <a:t>全面实用的新一代图书馆服务平台</a:t>
            </a:r>
            <a:endParaRPr lang="en-US" altLang="zh-CN" sz="3600" dirty="0">
              <a:latin typeface="微软雅黑" panose="020B0503020204020204" pitchFamily="34" charset="-122"/>
              <a:ea typeface="微软雅黑" panose="020B0503020204020204" pitchFamily="34" charset="-122"/>
              <a:cs typeface="Roboto Black"/>
              <a:sym typeface="YRDZST"/>
            </a:endParaRPr>
          </a:p>
        </p:txBody>
      </p:sp>
      <p:grpSp>
        <p:nvGrpSpPr>
          <p:cNvPr id="26626" name="组合 10"/>
          <p:cNvGrpSpPr/>
          <p:nvPr/>
        </p:nvGrpSpPr>
        <p:grpSpPr bwMode="auto">
          <a:xfrm>
            <a:off x="3286187" y="3530836"/>
            <a:ext cx="5626001" cy="584200"/>
            <a:chOff x="3276204" y="2679695"/>
            <a:chExt cx="5627008" cy="584200"/>
          </a:xfrm>
        </p:grpSpPr>
        <p:sp>
          <p:nvSpPr>
            <p:cNvPr id="26644" name="六边形 2"/>
            <p:cNvSpPr>
              <a:spLocks noChangeArrowheads="1"/>
            </p:cNvSpPr>
            <p:nvPr/>
          </p:nvSpPr>
          <p:spPr bwMode="auto">
            <a:xfrm>
              <a:off x="3286184" y="2679695"/>
              <a:ext cx="5617028" cy="584200"/>
            </a:xfrm>
            <a:prstGeom prst="hexagon">
              <a:avLst>
                <a:gd name="adj" fmla="val 25017"/>
                <a:gd name="vf" fmla="val 115470"/>
              </a:avLst>
            </a:prstGeom>
            <a:noFill/>
            <a:ln w="25400">
              <a:solidFill>
                <a:srgbClr val="44A5EC"/>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26645" name="矩形 15"/>
            <p:cNvSpPr>
              <a:spLocks noChangeArrowheads="1"/>
            </p:cNvSpPr>
            <p:nvPr/>
          </p:nvSpPr>
          <p:spPr bwMode="auto">
            <a:xfrm>
              <a:off x="3276204" y="2784490"/>
              <a:ext cx="561702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dirty="0">
                  <a:solidFill>
                    <a:srgbClr val="29B6F6"/>
                  </a:solidFill>
                  <a:latin typeface="微软雅黑" panose="020B0503020204020204" pitchFamily="34" charset="-122"/>
                  <a:ea typeface="微软雅黑" panose="020B0503020204020204" pitchFamily="34" charset="-122"/>
                  <a:sym typeface="YRDZST"/>
                </a:rPr>
                <a:t>基于云部署、</a:t>
              </a:r>
              <a:r>
                <a:rPr lang="zh-CN" altLang="en-US" dirty="0">
                  <a:solidFill>
                    <a:srgbClr val="29B6F6"/>
                  </a:solidFill>
                  <a:latin typeface="微软雅黑" panose="020B0503020204020204" pitchFamily="34" charset="-122"/>
                  <a:ea typeface="微软雅黑" panose="020B0503020204020204" pitchFamily="34" charset="-122"/>
                  <a:cs typeface="Roboto Black"/>
                  <a:sym typeface="YRDZST"/>
                </a:rPr>
                <a:t>即开即用</a:t>
              </a:r>
              <a:r>
                <a:rPr lang="zh-CN" altLang="en-US" dirty="0">
                  <a:solidFill>
                    <a:srgbClr val="29B6F6"/>
                  </a:solidFill>
                  <a:latin typeface="微软雅黑" panose="020B0503020204020204" pitchFamily="34" charset="-122"/>
                  <a:ea typeface="微软雅黑" panose="020B0503020204020204" pitchFamily="34" charset="-122"/>
                  <a:sym typeface="YRDZST"/>
                </a:rPr>
                <a:t>、纸电数一体化</a:t>
              </a:r>
              <a:endParaRPr lang="zh-CN" altLang="en-US" dirty="0">
                <a:solidFill>
                  <a:srgbClr val="30ADB8"/>
                </a:solidFill>
                <a:latin typeface="微软雅黑" panose="020B0503020204020204" pitchFamily="34" charset="-122"/>
                <a:ea typeface="微软雅黑" panose="020B0503020204020204" pitchFamily="34" charset="-122"/>
              </a:endParaRPr>
            </a:p>
          </p:txBody>
        </p:sp>
      </p:grpSp>
      <p:grpSp>
        <p:nvGrpSpPr>
          <p:cNvPr id="26628" name="组合 9"/>
          <p:cNvGrpSpPr/>
          <p:nvPr/>
        </p:nvGrpSpPr>
        <p:grpSpPr bwMode="auto">
          <a:xfrm>
            <a:off x="985863" y="4850512"/>
            <a:ext cx="5821362" cy="1349375"/>
            <a:chOff x="16786" y="4217557"/>
            <a:chExt cx="5822422" cy="1351639"/>
          </a:xfrm>
        </p:grpSpPr>
        <p:sp>
          <p:nvSpPr>
            <p:cNvPr id="26" name="Shape 10052"/>
            <p:cNvSpPr/>
            <p:nvPr/>
          </p:nvSpPr>
          <p:spPr bwMode="auto">
            <a:xfrm>
              <a:off x="5404154" y="4411557"/>
              <a:ext cx="435054" cy="381639"/>
            </a:xfrm>
            <a:custGeom>
              <a:avLst/>
              <a:gdLst/>
              <a:ahLst/>
              <a:cxnLst>
                <a:cxn ang="0">
                  <a:pos x="wd2" y="hd2"/>
                </a:cxn>
                <a:cxn ang="5400000">
                  <a:pos x="wd2" y="hd2"/>
                </a:cxn>
                <a:cxn ang="10800000">
                  <a:pos x="wd2" y="hd2"/>
                </a:cxn>
                <a:cxn ang="16200000">
                  <a:pos x="wd2" y="hd2"/>
                </a:cxn>
              </a:cxnLst>
              <a:rect l="0" t="0" r="r" b="b"/>
              <a:pathLst>
                <a:path w="21600" h="21600" extrusionOk="0">
                  <a:moveTo>
                    <a:pt x="10782" y="0"/>
                  </a:moveTo>
                  <a:cubicBezTo>
                    <a:pt x="10633" y="0"/>
                    <a:pt x="10476" y="23"/>
                    <a:pt x="10320" y="63"/>
                  </a:cubicBezTo>
                  <a:lnTo>
                    <a:pt x="1569" y="2361"/>
                  </a:lnTo>
                  <a:cubicBezTo>
                    <a:pt x="647" y="2604"/>
                    <a:pt x="0" y="3536"/>
                    <a:pt x="0" y="4617"/>
                  </a:cubicBezTo>
                  <a:cubicBezTo>
                    <a:pt x="0" y="5699"/>
                    <a:pt x="647" y="6620"/>
                    <a:pt x="1569" y="6863"/>
                  </a:cubicBezTo>
                  <a:lnTo>
                    <a:pt x="3369" y="7337"/>
                  </a:lnTo>
                  <a:lnTo>
                    <a:pt x="3369" y="13841"/>
                  </a:lnTo>
                  <a:cubicBezTo>
                    <a:pt x="3369" y="15882"/>
                    <a:pt x="5418" y="17689"/>
                    <a:pt x="10782" y="17689"/>
                  </a:cubicBezTo>
                  <a:cubicBezTo>
                    <a:pt x="16144" y="17689"/>
                    <a:pt x="18185" y="15882"/>
                    <a:pt x="18185" y="13841"/>
                  </a:cubicBezTo>
                  <a:lnTo>
                    <a:pt x="18185" y="7337"/>
                  </a:lnTo>
                  <a:lnTo>
                    <a:pt x="19985" y="6863"/>
                  </a:lnTo>
                  <a:cubicBezTo>
                    <a:pt x="20907" y="6620"/>
                    <a:pt x="21554" y="5699"/>
                    <a:pt x="21554" y="4617"/>
                  </a:cubicBezTo>
                  <a:cubicBezTo>
                    <a:pt x="21554" y="3536"/>
                    <a:pt x="20906" y="2604"/>
                    <a:pt x="19985" y="2361"/>
                  </a:cubicBezTo>
                  <a:lnTo>
                    <a:pt x="11225" y="53"/>
                  </a:lnTo>
                  <a:cubicBezTo>
                    <a:pt x="11078" y="15"/>
                    <a:pt x="10930" y="0"/>
                    <a:pt x="10782" y="0"/>
                  </a:cubicBezTo>
                  <a:close/>
                  <a:moveTo>
                    <a:pt x="10615" y="1687"/>
                  </a:moveTo>
                  <a:cubicBezTo>
                    <a:pt x="10666" y="1687"/>
                    <a:pt x="10713" y="1695"/>
                    <a:pt x="10763" y="1708"/>
                  </a:cubicBezTo>
                  <a:lnTo>
                    <a:pt x="19523" y="4016"/>
                  </a:lnTo>
                  <a:cubicBezTo>
                    <a:pt x="19830" y="4097"/>
                    <a:pt x="20040" y="4407"/>
                    <a:pt x="20040" y="4765"/>
                  </a:cubicBezTo>
                  <a:cubicBezTo>
                    <a:pt x="20040" y="5123"/>
                    <a:pt x="19830" y="5433"/>
                    <a:pt x="19523" y="5513"/>
                  </a:cubicBezTo>
                  <a:lnTo>
                    <a:pt x="10763" y="7822"/>
                  </a:lnTo>
                  <a:cubicBezTo>
                    <a:pt x="10713" y="7835"/>
                    <a:pt x="10666" y="7843"/>
                    <a:pt x="10615" y="7843"/>
                  </a:cubicBezTo>
                  <a:cubicBezTo>
                    <a:pt x="10564" y="7843"/>
                    <a:pt x="10508" y="7835"/>
                    <a:pt x="10458" y="7822"/>
                  </a:cubicBezTo>
                  <a:lnTo>
                    <a:pt x="1708" y="5513"/>
                  </a:lnTo>
                  <a:cubicBezTo>
                    <a:pt x="1402" y="5433"/>
                    <a:pt x="1182" y="5123"/>
                    <a:pt x="1182" y="4765"/>
                  </a:cubicBezTo>
                  <a:cubicBezTo>
                    <a:pt x="1182" y="4407"/>
                    <a:pt x="1402" y="4097"/>
                    <a:pt x="1708" y="4016"/>
                  </a:cubicBezTo>
                  <a:lnTo>
                    <a:pt x="10458" y="1708"/>
                  </a:lnTo>
                  <a:cubicBezTo>
                    <a:pt x="10508" y="1695"/>
                    <a:pt x="10564" y="1687"/>
                    <a:pt x="10615" y="1687"/>
                  </a:cubicBezTo>
                  <a:close/>
                  <a:moveTo>
                    <a:pt x="4726" y="7759"/>
                  </a:moveTo>
                  <a:lnTo>
                    <a:pt x="10338" y="9235"/>
                  </a:lnTo>
                  <a:cubicBezTo>
                    <a:pt x="10486" y="9272"/>
                    <a:pt x="10642" y="9298"/>
                    <a:pt x="10791" y="9298"/>
                  </a:cubicBezTo>
                  <a:cubicBezTo>
                    <a:pt x="10939" y="9298"/>
                    <a:pt x="11086" y="9275"/>
                    <a:pt x="11243" y="9235"/>
                  </a:cubicBezTo>
                  <a:lnTo>
                    <a:pt x="16846" y="7759"/>
                  </a:lnTo>
                  <a:cubicBezTo>
                    <a:pt x="16846" y="7759"/>
                    <a:pt x="16846" y="13915"/>
                    <a:pt x="16846" y="13915"/>
                  </a:cubicBezTo>
                  <a:cubicBezTo>
                    <a:pt x="16846" y="14765"/>
                    <a:pt x="14832" y="16213"/>
                    <a:pt x="10791" y="16213"/>
                  </a:cubicBezTo>
                  <a:cubicBezTo>
                    <a:pt x="6749" y="16213"/>
                    <a:pt x="4726" y="14765"/>
                    <a:pt x="4726" y="13915"/>
                  </a:cubicBezTo>
                  <a:lnTo>
                    <a:pt x="4726" y="7759"/>
                  </a:lnTo>
                  <a:close/>
                  <a:moveTo>
                    <a:pt x="20252" y="7759"/>
                  </a:moveTo>
                  <a:cubicBezTo>
                    <a:pt x="19881" y="7759"/>
                    <a:pt x="19578" y="8103"/>
                    <a:pt x="19578" y="8528"/>
                  </a:cubicBezTo>
                  <a:lnTo>
                    <a:pt x="19578" y="15454"/>
                  </a:lnTo>
                  <a:cubicBezTo>
                    <a:pt x="19578" y="15880"/>
                    <a:pt x="19881" y="16224"/>
                    <a:pt x="20252" y="16224"/>
                  </a:cubicBezTo>
                  <a:cubicBezTo>
                    <a:pt x="20624" y="16224"/>
                    <a:pt x="20926" y="15880"/>
                    <a:pt x="20926" y="15454"/>
                  </a:cubicBezTo>
                  <a:lnTo>
                    <a:pt x="20926" y="8528"/>
                  </a:lnTo>
                  <a:cubicBezTo>
                    <a:pt x="20926" y="8103"/>
                    <a:pt x="20624" y="7759"/>
                    <a:pt x="20252" y="7759"/>
                  </a:cubicBezTo>
                  <a:close/>
                  <a:moveTo>
                    <a:pt x="20252" y="16993"/>
                  </a:moveTo>
                  <a:cubicBezTo>
                    <a:pt x="19509" y="16993"/>
                    <a:pt x="18905" y="19222"/>
                    <a:pt x="18905" y="20071"/>
                  </a:cubicBezTo>
                  <a:cubicBezTo>
                    <a:pt x="18905" y="20920"/>
                    <a:pt x="19509" y="21600"/>
                    <a:pt x="20252" y="21600"/>
                  </a:cubicBezTo>
                  <a:cubicBezTo>
                    <a:pt x="20995" y="21600"/>
                    <a:pt x="21600" y="20920"/>
                    <a:pt x="21600" y="20071"/>
                  </a:cubicBezTo>
                  <a:cubicBezTo>
                    <a:pt x="21600" y="19222"/>
                    <a:pt x="20995" y="16993"/>
                    <a:pt x="20252" y="16993"/>
                  </a:cubicBezTo>
                  <a:close/>
                </a:path>
              </a:pathLst>
            </a:custGeom>
            <a:solidFill>
              <a:schemeClr val="bg1"/>
            </a:solidFill>
            <a:ln w="12700" cap="flat">
              <a:noFill/>
              <a:miter lim="400000"/>
            </a:ln>
            <a:effectLst/>
          </p:spPr>
          <p:txBody>
            <a:bodyPr lIns="0" tIns="0" rIns="0" bIns="0" anchor="ctr"/>
            <a:lstStyle/>
            <a:p>
              <a:pPr defTabSz="22860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dirty="0">
                <a:solidFill>
                  <a:prstClr val="white"/>
                </a:solidFill>
                <a:effectLst>
                  <a:outerShdw blurRad="38100" dist="12700" dir="5400000" rotWithShape="0">
                    <a:srgbClr val="000000">
                      <a:alpha val="50000"/>
                    </a:srgbClr>
                  </a:outerShdw>
                </a:effectLst>
                <a:latin typeface="杨任东竹石体-Medium" panose="02000000000000000000" pitchFamily="2" charset="-122"/>
                <a:ea typeface="Gill Sans"/>
                <a:cs typeface="Gill Sans"/>
                <a:sym typeface="YRDZST"/>
              </a:endParaRPr>
            </a:p>
          </p:txBody>
        </p:sp>
        <p:grpSp>
          <p:nvGrpSpPr>
            <p:cNvPr id="26634" name="组合 8"/>
            <p:cNvGrpSpPr/>
            <p:nvPr/>
          </p:nvGrpSpPr>
          <p:grpSpPr bwMode="auto">
            <a:xfrm>
              <a:off x="16786" y="4217557"/>
              <a:ext cx="3713117" cy="1351639"/>
              <a:chOff x="16786" y="4217557"/>
              <a:chExt cx="3713117" cy="1351639"/>
            </a:xfrm>
          </p:grpSpPr>
          <p:sp>
            <p:nvSpPr>
              <p:cNvPr id="26635" name="矩形 16"/>
              <p:cNvSpPr>
                <a:spLocks noChangeArrowheads="1"/>
              </p:cNvSpPr>
              <p:nvPr/>
            </p:nvSpPr>
            <p:spPr bwMode="auto">
              <a:xfrm>
                <a:off x="16786" y="5107074"/>
                <a:ext cx="3713117" cy="46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zh-CN" sz="2400" dirty="0">
                  <a:latin typeface="微软雅黑" panose="020B0503020204020204" pitchFamily="34" charset="-122"/>
                  <a:ea typeface="微软雅黑" panose="020B0503020204020204" pitchFamily="34" charset="-122"/>
                  <a:sym typeface="YRDZST"/>
                </a:endParaRPr>
              </a:p>
            </p:txBody>
          </p:sp>
          <p:grpSp>
            <p:nvGrpSpPr>
              <p:cNvPr id="26636" name="组合 5"/>
              <p:cNvGrpSpPr/>
              <p:nvPr/>
            </p:nvGrpSpPr>
            <p:grpSpPr bwMode="auto">
              <a:xfrm>
                <a:off x="1508242" y="4217557"/>
                <a:ext cx="730250" cy="730250"/>
                <a:chOff x="1508192" y="3872276"/>
                <a:chExt cx="730303" cy="730972"/>
              </a:xfrm>
            </p:grpSpPr>
            <p:sp>
              <p:nvSpPr>
                <p:cNvPr id="24" name="Freeform 27"/>
                <p:cNvSpPr/>
                <p:nvPr/>
              </p:nvSpPr>
              <p:spPr bwMode="auto">
                <a:xfrm>
                  <a:off x="1517197" y="3872276"/>
                  <a:ext cx="730436" cy="730607"/>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44B5BE"/>
                </a:solidFill>
                <a:ln>
                  <a:noFill/>
                </a:ln>
              </p:spPr>
              <p:style>
                <a:lnRef idx="2">
                  <a:schemeClr val="accent3">
                    <a:shade val="50000"/>
                  </a:schemeClr>
                </a:lnRef>
                <a:fillRef idx="1">
                  <a:schemeClr val="accent3"/>
                </a:fillRef>
                <a:effectRef idx="0">
                  <a:schemeClr val="accent3"/>
                </a:effectRef>
                <a:fontRef idx="minor">
                  <a:schemeClr val="lt1"/>
                </a:fontRef>
              </p:style>
              <p:txBody>
                <a:bodyPr lIns="243840" tIns="243840" rIns="210677" bIns="210677" spcCol="1270" anchor="ctr"/>
                <a:lstStyle/>
                <a:p>
                  <a:pPr algn="ctr" defTabSz="889000">
                    <a:lnSpc>
                      <a:spcPct val="90000"/>
                    </a:lnSpc>
                    <a:spcAft>
                      <a:spcPct val="35000"/>
                    </a:spcAft>
                    <a:defRPr/>
                  </a:pPr>
                  <a:endParaRPr lang="en-US" sz="3600" dirty="0">
                    <a:latin typeface="杨任东竹石体-Medium" panose="02000000000000000000" pitchFamily="2" charset="-122"/>
                    <a:sym typeface="YRDZST"/>
                  </a:endParaRPr>
                </a:p>
              </p:txBody>
            </p:sp>
            <p:pic>
              <p:nvPicPr>
                <p:cNvPr id="2663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00048" y="4021811"/>
                  <a:ext cx="346638" cy="43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26629" name="Freeform 23"/>
          <p:cNvSpPr>
            <a:spLocks noEditPoints="1"/>
          </p:cNvSpPr>
          <p:nvPr/>
        </p:nvSpPr>
        <p:spPr bwMode="auto">
          <a:xfrm>
            <a:off x="9583738" y="4381500"/>
            <a:ext cx="306387" cy="288925"/>
          </a:xfrm>
          <a:custGeom>
            <a:avLst/>
            <a:gdLst>
              <a:gd name="T0" fmla="*/ 2147483646 w 68"/>
              <a:gd name="T1" fmla="*/ 2147483646 h 64"/>
              <a:gd name="T2" fmla="*/ 2147483646 w 68"/>
              <a:gd name="T3" fmla="*/ 2147483646 h 64"/>
              <a:gd name="T4" fmla="*/ 2147483646 w 68"/>
              <a:gd name="T5" fmla="*/ 2147483646 h 64"/>
              <a:gd name="T6" fmla="*/ 2147483646 w 68"/>
              <a:gd name="T7" fmla="*/ 2147483646 h 64"/>
              <a:gd name="T8" fmla="*/ 2147483646 w 68"/>
              <a:gd name="T9" fmla="*/ 2147483646 h 64"/>
              <a:gd name="T10" fmla="*/ 2147483646 w 68"/>
              <a:gd name="T11" fmla="*/ 2147483646 h 64"/>
              <a:gd name="T12" fmla="*/ 0 w 68"/>
              <a:gd name="T13" fmla="*/ 2147483646 h 64"/>
              <a:gd name="T14" fmla="*/ 0 w 68"/>
              <a:gd name="T15" fmla="*/ 2147483646 h 64"/>
              <a:gd name="T16" fmla="*/ 2147483646 w 68"/>
              <a:gd name="T17" fmla="*/ 0 h 64"/>
              <a:gd name="T18" fmla="*/ 2147483646 w 68"/>
              <a:gd name="T19" fmla="*/ 2147483646 h 64"/>
              <a:gd name="T20" fmla="*/ 2147483646 w 68"/>
              <a:gd name="T21" fmla="*/ 2147483646 h 64"/>
              <a:gd name="T22" fmla="*/ 2147483646 w 68"/>
              <a:gd name="T23" fmla="*/ 2147483646 h 64"/>
              <a:gd name="T24" fmla="*/ 0 w 68"/>
              <a:gd name="T25" fmla="*/ 2147483646 h 64"/>
              <a:gd name="T26" fmla="*/ 0 w 68"/>
              <a:gd name="T27" fmla="*/ 2147483646 h 64"/>
              <a:gd name="T28" fmla="*/ 2147483646 w 68"/>
              <a:gd name="T29" fmla="*/ 2147483646 h 64"/>
              <a:gd name="T30" fmla="*/ 2147483646 w 68"/>
              <a:gd name="T31" fmla="*/ 2147483646 h 64"/>
              <a:gd name="T32" fmla="*/ 2147483646 w 68"/>
              <a:gd name="T33" fmla="*/ 2147483646 h 64"/>
              <a:gd name="T34" fmla="*/ 2147483646 w 68"/>
              <a:gd name="T35" fmla="*/ 2147483646 h 64"/>
              <a:gd name="T36" fmla="*/ 2147483646 w 68"/>
              <a:gd name="T37" fmla="*/ 2147483646 h 64"/>
              <a:gd name="T38" fmla="*/ 2147483646 w 68"/>
              <a:gd name="T39" fmla="*/ 2147483646 h 64"/>
              <a:gd name="T40" fmla="*/ 2147483646 w 68"/>
              <a:gd name="T41" fmla="*/ 2147483646 h 64"/>
              <a:gd name="T42" fmla="*/ 2147483646 w 68"/>
              <a:gd name="T43" fmla="*/ 2147483646 h 64"/>
              <a:gd name="T44" fmla="*/ 2147483646 w 68"/>
              <a:gd name="T45" fmla="*/ 2147483646 h 64"/>
              <a:gd name="T46" fmla="*/ 2147483646 w 68"/>
              <a:gd name="T47" fmla="*/ 2147483646 h 64"/>
              <a:gd name="T48" fmla="*/ 2147483646 w 68"/>
              <a:gd name="T49" fmla="*/ 2147483646 h 64"/>
              <a:gd name="T50" fmla="*/ 2147483646 w 68"/>
              <a:gd name="T51" fmla="*/ 2147483646 h 64"/>
              <a:gd name="T52" fmla="*/ 2147483646 w 68"/>
              <a:gd name="T53" fmla="*/ 2147483646 h 64"/>
              <a:gd name="T54" fmla="*/ 2147483646 w 68"/>
              <a:gd name="T55" fmla="*/ 2147483646 h 64"/>
              <a:gd name="T56" fmla="*/ 2147483646 w 68"/>
              <a:gd name="T57" fmla="*/ 2147483646 h 64"/>
              <a:gd name="T58" fmla="*/ 2147483646 w 68"/>
              <a:gd name="T59" fmla="*/ 2147483646 h 64"/>
              <a:gd name="T60" fmla="*/ 2147483646 w 68"/>
              <a:gd name="T61" fmla="*/ 2147483646 h 64"/>
              <a:gd name="T62" fmla="*/ 2147483646 w 68"/>
              <a:gd name="T63" fmla="*/ 2147483646 h 64"/>
              <a:gd name="T64" fmla="*/ 2147483646 w 68"/>
              <a:gd name="T65" fmla="*/ 2147483646 h 64"/>
              <a:gd name="T66" fmla="*/ 2147483646 w 68"/>
              <a:gd name="T67" fmla="*/ 2147483646 h 64"/>
              <a:gd name="T68" fmla="*/ 2147483646 w 68"/>
              <a:gd name="T69" fmla="*/ 2147483646 h 64"/>
              <a:gd name="T70" fmla="*/ 2147483646 w 68"/>
              <a:gd name="T71" fmla="*/ 2147483646 h 64"/>
              <a:gd name="T72" fmla="*/ 2147483646 w 68"/>
              <a:gd name="T73" fmla="*/ 2147483646 h 64"/>
              <a:gd name="T74" fmla="*/ 2147483646 w 68"/>
              <a:gd name="T75" fmla="*/ 2147483646 h 64"/>
              <a:gd name="T76" fmla="*/ 2147483646 w 68"/>
              <a:gd name="T77" fmla="*/ 2147483646 h 64"/>
              <a:gd name="T78" fmla="*/ 2147483646 w 68"/>
              <a:gd name="T79" fmla="*/ 2147483646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a:p>
        </p:txBody>
      </p:sp>
      <p:grpSp>
        <p:nvGrpSpPr>
          <p:cNvPr id="26630" name="组合 10"/>
          <p:cNvGrpSpPr/>
          <p:nvPr/>
        </p:nvGrpSpPr>
        <p:grpSpPr bwMode="auto">
          <a:xfrm>
            <a:off x="3295712" y="2726674"/>
            <a:ext cx="5616476" cy="634300"/>
            <a:chOff x="3285731" y="2629595"/>
            <a:chExt cx="5617481" cy="634300"/>
          </a:xfrm>
        </p:grpSpPr>
        <p:sp>
          <p:nvSpPr>
            <p:cNvPr id="26631" name="六边形 28"/>
            <p:cNvSpPr>
              <a:spLocks noChangeArrowheads="1"/>
            </p:cNvSpPr>
            <p:nvPr/>
          </p:nvSpPr>
          <p:spPr bwMode="auto">
            <a:xfrm>
              <a:off x="3286184" y="2679695"/>
              <a:ext cx="5617028" cy="584200"/>
            </a:xfrm>
            <a:prstGeom prst="hexagon">
              <a:avLst>
                <a:gd name="adj" fmla="val 25017"/>
                <a:gd name="vf" fmla="val 115470"/>
              </a:avLst>
            </a:prstGeom>
            <a:noFill/>
            <a:ln w="25400">
              <a:solidFill>
                <a:srgbClr val="44A5EC"/>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26632" name="矩形 15"/>
            <p:cNvSpPr>
              <a:spLocks noChangeArrowheads="1"/>
            </p:cNvSpPr>
            <p:nvPr/>
          </p:nvSpPr>
          <p:spPr bwMode="auto">
            <a:xfrm>
              <a:off x="3285731" y="2629595"/>
              <a:ext cx="5617028"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dirty="0">
                  <a:solidFill>
                    <a:srgbClr val="29B6F6"/>
                  </a:solidFill>
                  <a:latin typeface="微软雅黑" panose="020B0503020204020204" pitchFamily="34" charset="-122"/>
                  <a:ea typeface="微软雅黑" panose="020B0503020204020204" pitchFamily="34" charset="-122"/>
                  <a:cs typeface="Roboto Black"/>
                  <a:sym typeface="YRDZST"/>
                </a:rPr>
                <a:t>微服务架构、多租户模式、前后端分离技术</a:t>
              </a:r>
              <a:endParaRPr lang="en-US" altLang="zh-CN" dirty="0">
                <a:solidFill>
                  <a:srgbClr val="30ADB8"/>
                </a:solidFill>
                <a:latin typeface="微软雅黑" panose="020B0503020204020204" pitchFamily="34" charset="-122"/>
                <a:ea typeface="微软雅黑" panose="020B0503020204020204" pitchFamily="34" charset="-122"/>
                <a:cs typeface="Roboto Black"/>
                <a:sym typeface="YRDZST"/>
              </a:endParaRPr>
            </a:p>
          </p:txBody>
        </p:sp>
      </p:grpSp>
      <p:sp>
        <p:nvSpPr>
          <p:cNvPr id="23" name="矩形 22"/>
          <p:cNvSpPr/>
          <p:nvPr/>
        </p:nvSpPr>
        <p:spPr>
          <a:xfrm>
            <a:off x="3416177" y="4880522"/>
            <a:ext cx="7971920" cy="583565"/>
          </a:xfrm>
          <a:prstGeom prst="rect">
            <a:avLst/>
          </a:prstGeom>
        </p:spPr>
        <p:txBody>
          <a:bodyPr wrap="square">
            <a:spAutoFit/>
          </a:bodyPr>
          <a:lstStyle/>
          <a:p>
            <a:r>
              <a:rPr lang="zh-CN" altLang="en-US" sz="2000" dirty="0" smtClean="0">
                <a:latin typeface="微软雅黑" panose="020B0503020204020204" pitchFamily="34" charset="-122"/>
                <a:ea typeface="微软雅黑" panose="020B0503020204020204" pitchFamily="34" charset="-122"/>
                <a:sym typeface="YRDZST"/>
              </a:rPr>
              <a:t>以 </a:t>
            </a:r>
            <a:r>
              <a:rPr lang="zh-CN" altLang="en-US" sz="3200" b="1" dirty="0">
                <a:latin typeface="微软雅黑" panose="020B0503020204020204" pitchFamily="34" charset="-122"/>
                <a:ea typeface="微软雅黑" panose="020B0503020204020204" pitchFamily="34" charset="-122"/>
                <a:sym typeface="YRDZST"/>
              </a:rPr>
              <a:t>南京大学</a:t>
            </a:r>
            <a:r>
              <a:rPr lang="zh-CN" altLang="en-US" sz="2000" b="1" dirty="0">
                <a:latin typeface="微软雅黑" panose="020B0503020204020204" pitchFamily="34" charset="-122"/>
                <a:ea typeface="微软雅黑" panose="020B0503020204020204" pitchFamily="34" charset="-122"/>
                <a:sym typeface="YRDZST"/>
              </a:rPr>
              <a:t> </a:t>
            </a:r>
            <a:r>
              <a:rPr lang="zh-CN" altLang="en-US" sz="2000" b="1" dirty="0" smtClean="0">
                <a:latin typeface="微软雅黑" panose="020B0503020204020204" pitchFamily="34" charset="-122"/>
                <a:ea typeface="微软雅黑" panose="020B0503020204020204" pitchFamily="34" charset="-122"/>
                <a:sym typeface="YRDZST"/>
              </a:rPr>
              <a:t>，</a:t>
            </a:r>
            <a:r>
              <a:rPr lang="zh-CN" altLang="en-US" sz="3200" b="1" dirty="0" smtClean="0">
                <a:latin typeface="微软雅黑" panose="020B0503020204020204" pitchFamily="34" charset="-122"/>
                <a:ea typeface="微软雅黑" panose="020B0503020204020204" pitchFamily="34" charset="-122"/>
                <a:sym typeface="YRDZST"/>
              </a:rPr>
              <a:t>中国</a:t>
            </a:r>
            <a:r>
              <a:rPr lang="zh-CN" altLang="en-US" sz="3200" b="1" dirty="0">
                <a:latin typeface="微软雅黑" panose="020B0503020204020204" pitchFamily="34" charset="-122"/>
                <a:ea typeface="微软雅黑" panose="020B0503020204020204" pitchFamily="34" charset="-122"/>
                <a:sym typeface="YRDZST"/>
              </a:rPr>
              <a:t>矿业大学</a:t>
            </a:r>
            <a:r>
              <a:rPr lang="zh-CN" altLang="en-US" sz="2000" dirty="0">
                <a:latin typeface="微软雅黑" panose="020B0503020204020204" pitchFamily="34" charset="-122"/>
                <a:ea typeface="微软雅黑" panose="020B0503020204020204" pitchFamily="34" charset="-122"/>
                <a:sym typeface="YRDZST"/>
              </a:rPr>
              <a:t>为</a:t>
            </a:r>
            <a:r>
              <a:rPr lang="zh-CN" altLang="en-US" sz="2000" dirty="0" smtClean="0">
                <a:latin typeface="微软雅黑" panose="020B0503020204020204" pitchFamily="34" charset="-122"/>
                <a:ea typeface="微软雅黑" panose="020B0503020204020204" pitchFamily="34" charset="-122"/>
                <a:sym typeface="YRDZST"/>
              </a:rPr>
              <a:t>代表</a:t>
            </a:r>
            <a:endParaRPr lang="en-US" altLang="zh-CN" sz="2000" dirty="0">
              <a:latin typeface="微软雅黑" panose="020B0503020204020204" pitchFamily="34" charset="-122"/>
              <a:ea typeface="微软雅黑" panose="020B0503020204020204" pitchFamily="34" charset="-122"/>
              <a:sym typeface="YRDZST"/>
            </a:endParaRPr>
          </a:p>
        </p:txBody>
      </p:sp>
      <p:grpSp>
        <p:nvGrpSpPr>
          <p:cNvPr id="3" name="组合 2"/>
          <p:cNvGrpSpPr/>
          <p:nvPr/>
        </p:nvGrpSpPr>
        <p:grpSpPr>
          <a:xfrm>
            <a:off x="451485" y="207169"/>
            <a:ext cx="3568330" cy="523875"/>
            <a:chOff x="3908" y="300"/>
            <a:chExt cx="5619" cy="825"/>
          </a:xfrm>
        </p:grpSpPr>
        <p:sp>
          <p:nvSpPr>
            <p:cNvPr id="4" name="文本框 3"/>
            <p:cNvSpPr txBox="1"/>
            <p:nvPr/>
          </p:nvSpPr>
          <p:spPr>
            <a:xfrm>
              <a:off x="4577" y="300"/>
              <a:ext cx="4950"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国内首家</a:t>
              </a:r>
              <a:endParaRPr lang="zh-CN" altLang="en-US" sz="2800" b="1">
                <a:solidFill>
                  <a:srgbClr val="01579B"/>
                </a:solidFill>
                <a:effectLst/>
                <a:latin typeface="+mj-ea"/>
                <a:ea typeface="+mj-ea"/>
                <a:sym typeface="+mn-ea"/>
              </a:endParaRPr>
            </a:p>
          </p:txBody>
        </p:sp>
        <p:grpSp>
          <p:nvGrpSpPr>
            <p:cNvPr id="5" name="组合 4"/>
            <p:cNvGrpSpPr/>
            <p:nvPr/>
          </p:nvGrpSpPr>
          <p:grpSpPr>
            <a:xfrm rot="16200000">
              <a:off x="5530" y="-1193"/>
              <a:ext cx="575" cy="3821"/>
              <a:chOff x="9857" y="-30607"/>
              <a:chExt cx="5896" cy="39233"/>
            </a:xfrm>
          </p:grpSpPr>
          <p:sp>
            <p:nvSpPr>
              <p:cNvPr id="6" name="等腰三角形 5"/>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 name="等腰三角形 6"/>
              <p:cNvSpPr/>
              <p:nvPr/>
            </p:nvSpPr>
            <p:spPr>
              <a:xfrm flipV="1">
                <a:off x="9857" y="3222"/>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med" advClick="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4"/>
          <p:cNvSpPr/>
          <p:nvPr/>
        </p:nvSpPr>
        <p:spPr bwMode="auto">
          <a:xfrm>
            <a:off x="1035028" y="1418048"/>
            <a:ext cx="2666781" cy="4954679"/>
          </a:xfrm>
          <a:prstGeom prst="roundRect">
            <a:avLst>
              <a:gd name="adj" fmla="val 3988"/>
            </a:avLst>
          </a:prstGeom>
          <a:solidFill>
            <a:srgbClr val="01579B"/>
          </a:solidFill>
          <a:ln>
            <a:noFill/>
          </a:ln>
          <a:effectLst>
            <a:outerShdw blurRad="355600" sx="95000" sy="9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12" name="文本框 52"/>
          <p:cNvSpPr txBox="1">
            <a:spLocks noChangeArrowheads="1"/>
          </p:cNvSpPr>
          <p:nvPr/>
        </p:nvSpPr>
        <p:spPr bwMode="auto">
          <a:xfrm>
            <a:off x="1966197" y="1713995"/>
            <a:ext cx="883028" cy="403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200" b="1" dirty="0" smtClean="0">
                <a:solidFill>
                  <a:schemeClr val="bg1"/>
                </a:solidFill>
                <a:latin typeface="微软雅黑" panose="020B0503020204020204" pitchFamily="34" charset="-122"/>
                <a:ea typeface="微软雅黑" panose="020B0503020204020204" pitchFamily="34" charset="-122"/>
              </a:rPr>
              <a:t>提升</a:t>
            </a:r>
            <a:endParaRPr lang="en-US" altLang="zh-CN" sz="32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3200" b="1" dirty="0" smtClean="0">
                <a:solidFill>
                  <a:schemeClr val="bg1"/>
                </a:solidFill>
                <a:latin typeface="微软雅黑" panose="020B0503020204020204" pitchFamily="34" charset="-122"/>
                <a:ea typeface="微软雅黑" panose="020B0503020204020204" pitchFamily="34" charset="-122"/>
              </a:rPr>
              <a:t>资源管理效率</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14" name="矩形: 圆角 4"/>
          <p:cNvSpPr/>
          <p:nvPr/>
        </p:nvSpPr>
        <p:spPr bwMode="auto">
          <a:xfrm>
            <a:off x="4694823" y="1416933"/>
            <a:ext cx="2666781" cy="4954679"/>
          </a:xfrm>
          <a:prstGeom prst="roundRect">
            <a:avLst>
              <a:gd name="adj" fmla="val 3988"/>
            </a:avLst>
          </a:prstGeom>
          <a:solidFill>
            <a:srgbClr val="8497B0"/>
          </a:solidFill>
          <a:ln>
            <a:noFill/>
          </a:ln>
          <a:effectLst>
            <a:outerShdw blurRad="355600" sx="95000" sy="9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15" name="文本框 69"/>
          <p:cNvSpPr txBox="1">
            <a:spLocks noChangeArrowheads="1"/>
          </p:cNvSpPr>
          <p:nvPr/>
        </p:nvSpPr>
        <p:spPr bwMode="auto">
          <a:xfrm>
            <a:off x="5625993" y="1713995"/>
            <a:ext cx="82853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200" b="1" dirty="0" smtClean="0">
                <a:solidFill>
                  <a:schemeClr val="bg1"/>
                </a:solidFill>
                <a:latin typeface="微软雅黑" panose="020B0503020204020204" pitchFamily="34" charset="-122"/>
                <a:ea typeface="微软雅黑" panose="020B0503020204020204" pitchFamily="34" charset="-122"/>
              </a:rPr>
              <a:t>数据创造新价值</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18" name="矩形: 圆角 28"/>
          <p:cNvSpPr/>
          <p:nvPr/>
        </p:nvSpPr>
        <p:spPr>
          <a:xfrm>
            <a:off x="8354618" y="1416933"/>
            <a:ext cx="2666999" cy="4953828"/>
          </a:xfrm>
          <a:prstGeom prst="roundRect">
            <a:avLst>
              <a:gd name="adj" fmla="val 3988"/>
            </a:avLst>
          </a:prstGeom>
          <a:solidFill>
            <a:srgbClr val="2E75B6"/>
          </a:solidFill>
          <a:ln>
            <a:noFill/>
          </a:ln>
          <a:effectLst>
            <a:outerShdw blurRad="368300" sx="103000" sy="103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文本框 18"/>
          <p:cNvSpPr txBox="1"/>
          <p:nvPr/>
        </p:nvSpPr>
        <p:spPr>
          <a:xfrm>
            <a:off x="9346516" y="1702647"/>
            <a:ext cx="680969" cy="4031873"/>
          </a:xfrm>
          <a:prstGeom prst="rect">
            <a:avLst/>
          </a:prstGeom>
          <a:noFill/>
        </p:spPr>
        <p:txBody>
          <a:bodyPr>
            <a:spAutoFit/>
          </a:bodyPr>
          <a:lstStyle/>
          <a:p>
            <a:pPr algn="ctr">
              <a:defRPr/>
            </a:pPr>
            <a:r>
              <a:rPr lang="zh-CN" altLang="en-US" sz="3200" b="1" dirty="0" smtClean="0">
                <a:solidFill>
                  <a:schemeClr val="bg1"/>
                </a:solidFill>
                <a:latin typeface="微软雅黑" panose="020B0503020204020204" pitchFamily="34" charset="-122"/>
                <a:ea typeface="微软雅黑" panose="020B0503020204020204" pitchFamily="34" charset="-122"/>
              </a:rPr>
              <a:t>数据驱动</a:t>
            </a:r>
            <a:endParaRPr lang="en-US" altLang="zh-CN" sz="3200" b="1" dirty="0" smtClean="0">
              <a:solidFill>
                <a:schemeClr val="bg1"/>
              </a:solidFill>
              <a:latin typeface="微软雅黑" panose="020B0503020204020204" pitchFamily="34" charset="-122"/>
              <a:ea typeface="微软雅黑" panose="020B0503020204020204" pitchFamily="34" charset="-122"/>
            </a:endParaRPr>
          </a:p>
          <a:p>
            <a:pPr algn="ctr">
              <a:defRPr/>
            </a:pPr>
            <a:r>
              <a:rPr lang="zh-CN" altLang="en-US" sz="3200" b="1" dirty="0" smtClean="0">
                <a:solidFill>
                  <a:schemeClr val="bg1"/>
                </a:solidFill>
                <a:latin typeface="微软雅黑" panose="020B0503020204020204" pitchFamily="34" charset="-122"/>
                <a:ea typeface="微软雅黑" panose="020B0503020204020204" pitchFamily="34" charset="-122"/>
              </a:rPr>
              <a:t>读者服务</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50850" y="202089"/>
            <a:ext cx="5919275" cy="523875"/>
            <a:chOff x="3907" y="292"/>
            <a:chExt cx="9321" cy="825"/>
          </a:xfrm>
        </p:grpSpPr>
        <p:sp>
          <p:nvSpPr>
            <p:cNvPr id="4" name="文本框 3"/>
            <p:cNvSpPr txBox="1"/>
            <p:nvPr/>
          </p:nvSpPr>
          <p:spPr>
            <a:xfrm>
              <a:off x="4584" y="292"/>
              <a:ext cx="8644"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数据驱动下的图书馆核心价值</a:t>
              </a:r>
              <a:endParaRPr lang="zh-CN" altLang="en-US" sz="2800" b="1">
                <a:solidFill>
                  <a:srgbClr val="01579B"/>
                </a:solidFill>
                <a:effectLst/>
                <a:latin typeface="+mj-ea"/>
                <a:ea typeface="+mj-ea"/>
                <a:sym typeface="+mn-ea"/>
              </a:endParaRPr>
            </a:p>
          </p:txBody>
        </p:sp>
        <p:grpSp>
          <p:nvGrpSpPr>
            <p:cNvPr id="5" name="组合 4"/>
            <p:cNvGrpSpPr/>
            <p:nvPr/>
          </p:nvGrpSpPr>
          <p:grpSpPr>
            <a:xfrm rot="16200000">
              <a:off x="8068" y="-3731"/>
              <a:ext cx="578" cy="8900"/>
              <a:chOff x="9828" y="-30607"/>
              <a:chExt cx="5925" cy="91385"/>
            </a:xfrm>
          </p:grpSpPr>
          <p:sp>
            <p:nvSpPr>
              <p:cNvPr id="6" name="等腰三角形 5"/>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 name="等腰三角形 6"/>
              <p:cNvSpPr/>
              <p:nvPr/>
            </p:nvSpPr>
            <p:spPr>
              <a:xfrm flipV="1">
                <a:off x="9828" y="55374"/>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700808"/>
            <a:ext cx="12192000" cy="3456384"/>
            <a:chOff x="0" y="1796819"/>
            <a:chExt cx="12192000" cy="3456384"/>
          </a:xfrm>
        </p:grpSpPr>
        <p:sp>
          <p:nvSpPr>
            <p:cNvPr id="4" name="矩形 3"/>
            <p:cNvSpPr/>
            <p:nvPr/>
          </p:nvSpPr>
          <p:spPr>
            <a:xfrm>
              <a:off x="0" y="1796819"/>
              <a:ext cx="12192000" cy="3456384"/>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6879BA"/>
                </a:solidFill>
              </a:endParaRPr>
            </a:p>
          </p:txBody>
        </p:sp>
        <p:sp>
          <p:nvSpPr>
            <p:cNvPr id="5" name="TextBox 11"/>
            <p:cNvSpPr txBox="1"/>
            <p:nvPr/>
          </p:nvSpPr>
          <p:spPr>
            <a:xfrm>
              <a:off x="4823322" y="2727519"/>
              <a:ext cx="6340197" cy="1015663"/>
            </a:xfrm>
            <a:prstGeom prst="rect">
              <a:avLst/>
            </a:prstGeom>
            <a:noFill/>
          </p:spPr>
          <p:txBody>
            <a:bodyPr wrap="none" rtlCol="0">
              <a:spAutoFit/>
            </a:bodyPr>
            <a:lstStyle/>
            <a:p>
              <a:pPr algn="dist"/>
              <a:r>
                <a:rPr lang="zh-CN" altLang="en-US" sz="6000" b="1" dirty="0" smtClean="0">
                  <a:solidFill>
                    <a:schemeClr val="bg1"/>
                  </a:solidFill>
                  <a:latin typeface="微软雅黑" panose="020B0503020204020204" pitchFamily="34" charset="-122"/>
                  <a:ea typeface="微软雅黑" panose="020B0503020204020204" pitchFamily="34" charset="-122"/>
                </a:rPr>
                <a:t>提升资源管理效率</a:t>
              </a:r>
              <a:endParaRPr lang="zh-CN" altLang="en-US" sz="6000" dirty="0">
                <a:solidFill>
                  <a:schemeClr val="bg1"/>
                </a:solidFill>
              </a:endParaRPr>
            </a:p>
          </p:txBody>
        </p:sp>
        <p:cxnSp>
          <p:nvCxnSpPr>
            <p:cNvPr id="6" name="直接连接符 12"/>
            <p:cNvCxnSpPr/>
            <p:nvPr/>
          </p:nvCxnSpPr>
          <p:spPr>
            <a:xfrm flipV="1">
              <a:off x="4847861" y="2180861"/>
              <a:ext cx="0" cy="256589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15"/>
            <p:cNvGrpSpPr/>
            <p:nvPr/>
          </p:nvGrpSpPr>
          <p:grpSpPr>
            <a:xfrm>
              <a:off x="2831638" y="2276876"/>
              <a:ext cx="1596233" cy="1596233"/>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9" name="椭圆 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0" name="TextBox 13"/>
            <p:cNvSpPr txBox="1"/>
            <p:nvPr/>
          </p:nvSpPr>
          <p:spPr>
            <a:xfrm>
              <a:off x="2894909" y="2859548"/>
              <a:ext cx="1550382" cy="368935"/>
            </a:xfrm>
            <a:prstGeom prst="rect">
              <a:avLst/>
            </a:prstGeom>
            <a:noFill/>
          </p:spPr>
          <p:txBody>
            <a:bodyPr wrap="square" lIns="0" tIns="0" rIns="0" bIns="0" rtlCol="0">
              <a:spAutoFit/>
            </a:bodyPr>
            <a:lstStyle/>
            <a:p>
              <a:pPr algn="ctr"/>
              <a:r>
                <a:rPr lang="en-US" altLang="zh-CN" sz="2400" b="1" dirty="0">
                  <a:solidFill>
                    <a:srgbClr val="1F4E79"/>
                  </a:solidFill>
                  <a:latin typeface="微软雅黑" panose="020B0503020204020204" pitchFamily="34" charset="-122"/>
                  <a:ea typeface="微软雅黑" panose="020B0503020204020204" pitchFamily="34" charset="-122"/>
                </a:rPr>
                <a:t>PART 01</a:t>
              </a:r>
              <a:endParaRPr lang="zh-CN" altLang="en-US" sz="2400" b="1" dirty="0">
                <a:solidFill>
                  <a:srgbClr val="193541"/>
                </a:solidFill>
                <a:latin typeface="微软雅黑" panose="020B0503020204020204" pitchFamily="34" charset="-122"/>
                <a:ea typeface="微软雅黑" panose="020B0503020204020204" pitchFamily="34" charset="-122"/>
              </a:endParaRPr>
            </a:p>
          </p:txBody>
        </p:sp>
        <p:sp>
          <p:nvSpPr>
            <p:cNvPr id="11" name="TextBox 11"/>
            <p:cNvSpPr txBox="1"/>
            <p:nvPr/>
          </p:nvSpPr>
          <p:spPr>
            <a:xfrm>
              <a:off x="5875005" y="3846275"/>
              <a:ext cx="4541628" cy="461665"/>
            </a:xfrm>
            <a:prstGeom prst="rect">
              <a:avLst/>
            </a:prstGeom>
            <a:noFill/>
          </p:spPr>
          <p:txBody>
            <a:bodyPr wrap="none" rtlCol="0">
              <a:spAutoFit/>
            </a:bodyPr>
            <a:lstStyle/>
            <a:p>
              <a:pPr algn="dist"/>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基于微服务架构的智慧服务</a:t>
              </a:r>
              <a:endParaRPr lang="zh-CN" altLang="en-US" sz="2400" dirty="0">
                <a:solidFill>
                  <a:schemeClr val="bg1"/>
                </a:solidFill>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039786" y="959093"/>
            <a:ext cx="9442171" cy="5411418"/>
          </a:xfrm>
          <a:prstGeom prst="rect">
            <a:avLst/>
          </a:prstGeom>
          <a:ln>
            <a:solidFill>
              <a:srgbClr val="40937D"/>
            </a:solidFill>
          </a:ln>
        </p:spPr>
      </p:pic>
      <p:pic>
        <p:nvPicPr>
          <p:cNvPr id="7" name="图片 6"/>
          <p:cNvPicPr>
            <a:picLocks noChangeAspect="1"/>
          </p:cNvPicPr>
          <p:nvPr/>
        </p:nvPicPr>
        <p:blipFill>
          <a:blip r:embed="rId2"/>
          <a:stretch>
            <a:fillRect/>
          </a:stretch>
        </p:blipFill>
        <p:spPr>
          <a:xfrm>
            <a:off x="2276148" y="959093"/>
            <a:ext cx="8712968" cy="5411418"/>
          </a:xfrm>
          <a:prstGeom prst="rect">
            <a:avLst/>
          </a:prstGeom>
          <a:ln w="3175">
            <a:solidFill>
              <a:schemeClr val="accent1"/>
            </a:solidFill>
          </a:ln>
        </p:spPr>
      </p:pic>
      <p:pic>
        <p:nvPicPr>
          <p:cNvPr id="2" name="图片 1"/>
          <p:cNvPicPr>
            <a:picLocks noChangeAspect="1"/>
          </p:cNvPicPr>
          <p:nvPr/>
        </p:nvPicPr>
        <p:blipFill>
          <a:blip r:embed="rId3"/>
          <a:stretch>
            <a:fillRect/>
          </a:stretch>
        </p:blipFill>
        <p:spPr>
          <a:xfrm>
            <a:off x="3903257" y="959093"/>
            <a:ext cx="7385324" cy="5411418"/>
          </a:xfrm>
          <a:prstGeom prst="rect">
            <a:avLst/>
          </a:prstGeom>
        </p:spPr>
      </p:pic>
      <p:grpSp>
        <p:nvGrpSpPr>
          <p:cNvPr id="4" name="组合 3"/>
          <p:cNvGrpSpPr/>
          <p:nvPr/>
        </p:nvGrpSpPr>
        <p:grpSpPr>
          <a:xfrm>
            <a:off x="450850" y="198279"/>
            <a:ext cx="7362432" cy="523875"/>
            <a:chOff x="3907" y="286"/>
            <a:chExt cx="11594" cy="825"/>
          </a:xfrm>
        </p:grpSpPr>
        <p:sp>
          <p:nvSpPr>
            <p:cNvPr id="5" name="文本框 4"/>
            <p:cNvSpPr txBox="1"/>
            <p:nvPr/>
          </p:nvSpPr>
          <p:spPr>
            <a:xfrm>
              <a:off x="4584" y="286"/>
              <a:ext cx="10687"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开放的、自主的、可配置的馆员服务平台</a:t>
              </a:r>
              <a:endParaRPr lang="zh-CN" altLang="en-US" sz="2800" b="1">
                <a:solidFill>
                  <a:srgbClr val="01579B"/>
                </a:solidFill>
                <a:effectLst/>
                <a:latin typeface="+mj-ea"/>
                <a:ea typeface="+mj-ea"/>
                <a:sym typeface="+mn-ea"/>
              </a:endParaRPr>
            </a:p>
          </p:txBody>
        </p:sp>
        <p:grpSp>
          <p:nvGrpSpPr>
            <p:cNvPr id="6" name="组合 5"/>
            <p:cNvGrpSpPr/>
            <p:nvPr/>
          </p:nvGrpSpPr>
          <p:grpSpPr>
            <a:xfrm rot="16200000">
              <a:off x="9415" y="-5078"/>
              <a:ext cx="577" cy="11594"/>
              <a:chOff x="9840" y="-30607"/>
              <a:chExt cx="5913" cy="119042"/>
            </a:xfrm>
          </p:grpSpPr>
          <p:sp>
            <p:nvSpPr>
              <p:cNvPr id="8" name="等腰三角形 7"/>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9" name="等腰三角形 8"/>
              <p:cNvSpPr/>
              <p:nvPr/>
            </p:nvSpPr>
            <p:spPr>
              <a:xfrm flipV="1">
                <a:off x="9840" y="83031"/>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内容占位符 4"/>
          <p:cNvGraphicFramePr/>
          <p:nvPr/>
        </p:nvGraphicFramePr>
        <p:xfrm>
          <a:off x="6673419" y="644691"/>
          <a:ext cx="5183221" cy="57606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2" name="矩形 41"/>
          <p:cNvSpPr>
            <a:spLocks noChangeArrowheads="1"/>
          </p:cNvSpPr>
          <p:nvPr/>
        </p:nvSpPr>
        <p:spPr bwMode="auto">
          <a:xfrm>
            <a:off x="431800" y="2949575"/>
            <a:ext cx="6719888"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dirty="0">
                <a:solidFill>
                  <a:srgbClr val="01579B"/>
                </a:solidFill>
                <a:latin typeface="微软雅黑" panose="020B0503020204020204" pitchFamily="34" charset="-122"/>
                <a:ea typeface="微软雅黑" panose="020B0503020204020204" pitchFamily="34" charset="-122"/>
              </a:rPr>
              <a:t>Print, Electronic and Digital Resources</a:t>
            </a:r>
            <a:endParaRPr lang="en-US" altLang="zh-CN" sz="2800" dirty="0">
              <a:solidFill>
                <a:srgbClr val="30ADB8"/>
              </a:solidFill>
              <a:latin typeface="微软雅黑" panose="020B0503020204020204" pitchFamily="34" charset="-122"/>
              <a:ea typeface="微软雅黑" panose="020B0503020204020204" pitchFamily="34" charset="-122"/>
            </a:endParaRPr>
          </a:p>
          <a:p>
            <a:r>
              <a:rPr lang="zh-CN" altLang="en-US" sz="3200" dirty="0">
                <a:latin typeface="微软雅黑" panose="020B0503020204020204" pitchFamily="34" charset="-122"/>
                <a:ea typeface="微软雅黑" panose="020B0503020204020204" pitchFamily="34" charset="-122"/>
              </a:rPr>
              <a:t>纸、电、数资源的一体化管理</a:t>
            </a:r>
            <a:endParaRPr lang="en-US" altLang="zh-CN" sz="3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450850" y="200184"/>
            <a:ext cx="3502972" cy="523875"/>
            <a:chOff x="3907" y="289"/>
            <a:chExt cx="5516" cy="825"/>
          </a:xfrm>
        </p:grpSpPr>
        <p:sp>
          <p:nvSpPr>
            <p:cNvPr id="4" name="文本框 3"/>
            <p:cNvSpPr txBox="1"/>
            <p:nvPr/>
          </p:nvSpPr>
          <p:spPr>
            <a:xfrm>
              <a:off x="4577" y="289"/>
              <a:ext cx="4410"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统一的资源管理</a:t>
              </a:r>
              <a:endParaRPr lang="zh-CN" altLang="en-US" sz="2800" b="1">
                <a:solidFill>
                  <a:srgbClr val="01579B"/>
                </a:solidFill>
                <a:effectLst/>
                <a:latin typeface="+mj-ea"/>
                <a:ea typeface="+mj-ea"/>
                <a:sym typeface="+mn-ea"/>
              </a:endParaRPr>
            </a:p>
          </p:txBody>
        </p:sp>
        <p:grpSp>
          <p:nvGrpSpPr>
            <p:cNvPr id="5" name="组合 4"/>
            <p:cNvGrpSpPr/>
            <p:nvPr/>
          </p:nvGrpSpPr>
          <p:grpSpPr>
            <a:xfrm rot="16200000">
              <a:off x="6377" y="-2046"/>
              <a:ext cx="577" cy="5516"/>
              <a:chOff x="9906" y="-30607"/>
              <a:chExt cx="5911" cy="56639"/>
            </a:xfrm>
          </p:grpSpPr>
          <p:sp>
            <p:nvSpPr>
              <p:cNvPr id="6" name="等腰三角形 5"/>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 name="等腰三角形 6"/>
              <p:cNvSpPr/>
              <p:nvPr/>
            </p:nvSpPr>
            <p:spPr>
              <a:xfrm flipV="1">
                <a:off x="9970" y="20628"/>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
        <p:nvSpPr>
          <p:cNvPr id="2" name="椭圆 1"/>
          <p:cNvSpPr/>
          <p:nvPr userDrawn="1"/>
        </p:nvSpPr>
        <p:spPr>
          <a:xfrm>
            <a:off x="6815138" y="5548313"/>
            <a:ext cx="685800" cy="685800"/>
          </a:xfrm>
          <a:prstGeom prst="ellipse">
            <a:avLst/>
          </a:prstGeom>
          <a:solidFill>
            <a:srgbClr val="10CDD9">
              <a:alpha val="100000"/>
            </a:srgbClr>
          </a:solidFill>
          <a:ln w="25400" cap="flat" cmpd="sng" algn="ctr">
            <a:solidFill>
              <a:srgbClr val="10CDD9">
                <a:alpha val="100000"/>
              </a:srgbClr>
            </a:solidFill>
            <a:prstDash val="solid"/>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1" grpId="0">
        <p:bldAsOne/>
      </p:bldGraphic>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userDrawn="1"/>
        </p:nvSpPr>
        <p:spPr>
          <a:xfrm>
            <a:off x="734786" y="3850821"/>
            <a:ext cx="11185071" cy="2585357"/>
          </a:xfrm>
          <a:prstGeom prst="rect">
            <a:avLst/>
          </a:prstGeom>
          <a:noFill/>
          <a:ln w="12700" cmpd="sng">
            <a:solidFill>
              <a:srgbClr val="D0CECE">
                <a:alpha val="100000"/>
              </a:srgbClr>
            </a:solidFill>
            <a:prstDash val="solid"/>
            <a:miter lim="800000"/>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endParaRPr>
          </a:p>
        </p:txBody>
      </p:sp>
      <p:sp>
        <p:nvSpPr>
          <p:cNvPr id="10" name="矩形 9"/>
          <p:cNvSpPr/>
          <p:nvPr userDrawn="1"/>
        </p:nvSpPr>
        <p:spPr>
          <a:xfrm>
            <a:off x="726281" y="1131094"/>
            <a:ext cx="11179969" cy="2440781"/>
          </a:xfrm>
          <a:prstGeom prst="rect">
            <a:avLst/>
          </a:prstGeom>
          <a:noFill/>
          <a:ln w="12700" cmpd="sng">
            <a:solidFill>
              <a:srgbClr val="D0CECE">
                <a:alpha val="100000"/>
              </a:srgbClr>
            </a:solidFill>
            <a:prstDash val="solid"/>
            <a:miter lim="800000"/>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endParaRPr>
          </a:p>
        </p:txBody>
      </p:sp>
      <p:grpSp>
        <p:nvGrpSpPr>
          <p:cNvPr id="6" name="组合 5"/>
          <p:cNvGrpSpPr/>
          <p:nvPr/>
        </p:nvGrpSpPr>
        <p:grpSpPr>
          <a:xfrm>
            <a:off x="450850" y="222885"/>
            <a:ext cx="3141942" cy="521970"/>
            <a:chOff x="3907" y="306"/>
            <a:chExt cx="4948" cy="822"/>
          </a:xfrm>
        </p:grpSpPr>
        <p:sp>
          <p:nvSpPr>
            <p:cNvPr id="3" name="文本框 2"/>
            <p:cNvSpPr txBox="1"/>
            <p:nvPr/>
          </p:nvSpPr>
          <p:spPr>
            <a:xfrm>
              <a:off x="4576" y="306"/>
              <a:ext cx="3654" cy="822"/>
            </a:xfrm>
            <a:prstGeom prst="rect">
              <a:avLst/>
            </a:prstGeom>
            <a:noFill/>
          </p:spPr>
          <p:txBody>
            <a:bodyPr wrap="none" rtlCol="0">
              <a:spAutoFit/>
            </a:bodyPr>
            <a:lstStyle/>
            <a:p>
              <a:pPr algn="l"/>
              <a:r>
                <a:rPr lang="zh-CN" altLang="en-US" sz="2800" b="1" dirty="0" smtClean="0">
                  <a:solidFill>
                    <a:srgbClr val="01579B"/>
                  </a:solidFill>
                  <a:latin typeface="+mj-ea"/>
                  <a:ea typeface="+mj-ea"/>
                  <a:sym typeface="+mn-ea"/>
                </a:rPr>
                <a:t>图书馆新需求</a:t>
              </a:r>
              <a:endParaRPr lang="zh-CN" altLang="en-US" sz="2800" b="1" dirty="0">
                <a:solidFill>
                  <a:srgbClr val="01579B"/>
                </a:solidFill>
                <a:effectLst/>
                <a:latin typeface="+mj-ea"/>
                <a:ea typeface="+mj-ea"/>
                <a:sym typeface="+mn-ea"/>
              </a:endParaRPr>
            </a:p>
          </p:txBody>
        </p:sp>
        <p:grpSp>
          <p:nvGrpSpPr>
            <p:cNvPr id="4" name="组合 3"/>
            <p:cNvGrpSpPr/>
            <p:nvPr/>
          </p:nvGrpSpPr>
          <p:grpSpPr>
            <a:xfrm rot="16200000">
              <a:off x="6090" y="-1752"/>
              <a:ext cx="582" cy="4948"/>
              <a:chOff x="9777" y="-30607"/>
              <a:chExt cx="5976" cy="50805"/>
            </a:xfrm>
          </p:grpSpPr>
          <p:sp>
            <p:nvSpPr>
              <p:cNvPr id="2" name="等腰三角形 1"/>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等腰三角形 4"/>
              <p:cNvSpPr/>
              <p:nvPr/>
            </p:nvSpPr>
            <p:spPr>
              <a:xfrm flipV="1">
                <a:off x="9777" y="14794"/>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
        <p:nvSpPr>
          <p:cNvPr id="13" name="矩形 12"/>
          <p:cNvSpPr/>
          <p:nvPr/>
        </p:nvSpPr>
        <p:spPr>
          <a:xfrm>
            <a:off x="4143468" y="1091071"/>
            <a:ext cx="4788716" cy="463142"/>
          </a:xfrm>
          <a:prstGeom prst="rect">
            <a:avLst/>
          </a:prstGeom>
        </p:spPr>
        <p:txBody>
          <a:bodyPr wrap="square">
            <a:noAutofit/>
          </a:bodyPr>
          <a:lstStyle/>
          <a:p>
            <a:pPr algn="just">
              <a:lnSpc>
                <a:spcPct val="150000"/>
              </a:lnSpc>
            </a:pPr>
            <a:r>
              <a:rPr lang="zh-CN" altLang="en-US" sz="2800" b="1" dirty="0">
                <a:solidFill>
                  <a:srgbClr val="333F50"/>
                </a:solidFill>
                <a:latin typeface="+mn-ea"/>
                <a:ea typeface="+mn-ea"/>
              </a:rPr>
              <a:t>一体化资源服务</a:t>
            </a:r>
            <a:endParaRPr lang="zh-CN" altLang="en-US" sz="3200" dirty="0">
              <a:solidFill>
                <a:srgbClr val="333F50"/>
              </a:solidFill>
              <a:latin typeface="+mn-ea"/>
              <a:ea typeface="+mn-ea"/>
            </a:endParaRPr>
          </a:p>
        </p:txBody>
      </p:sp>
      <p:sp>
        <p:nvSpPr>
          <p:cNvPr id="15" name="矩形 14"/>
          <p:cNvSpPr/>
          <p:nvPr/>
        </p:nvSpPr>
        <p:spPr>
          <a:xfrm>
            <a:off x="4167188" y="1910953"/>
            <a:ext cx="7346156" cy="1464469"/>
          </a:xfrm>
          <a:prstGeom prst="rect">
            <a:avLst/>
          </a:prstGeom>
        </p:spPr>
        <p:txBody>
          <a:bodyPr wrap="square">
            <a:noAutofit/>
          </a:bodyPr>
          <a:lstStyle/>
          <a:p>
            <a:pPr algn="just">
              <a:lnSpc>
                <a:spcPct val="150000"/>
              </a:lnSpc>
            </a:pPr>
            <a:r>
              <a:rPr lang="zh-CN" sz="1400" b="0" u="none">
                <a:solidFill>
                  <a:srgbClr val="262626"/>
                </a:solidFill>
                <a:latin typeface="腾祥铁山楷书简" charset="0"/>
                <a:ea typeface="腾祥铁山楷书简" charset="0"/>
              </a:rPr>
              <a:t>移动互联网技术的发展带动了电子资源需求激增，读者希望获得纸质和数字资源一体化服务的呼声越来越高，传统的图书馆文献服务系统只能满足纸质资源的管理，馆员们希望新的图书馆服务平台能够实现纸、电文献资源的统一采购，统一元数据管理和统一的资源发现服务。</a:t>
            </a:r>
            <a:endParaRPr lang="zh-CN" altLang="en-US" sz="1600" dirty="0">
              <a:solidFill>
                <a:schemeClr val="tx1">
                  <a:lumMod val="85000"/>
                  <a:lumOff val="15000"/>
                </a:schemeClr>
              </a:solidFill>
              <a:latin typeface="+mn-ea"/>
              <a:ea typeface="+mn-ea"/>
            </a:endParaRPr>
          </a:p>
        </p:txBody>
      </p:sp>
      <p:sp>
        <p:nvSpPr>
          <p:cNvPr id="7" name="矩形 6"/>
          <p:cNvSpPr/>
          <p:nvPr/>
        </p:nvSpPr>
        <p:spPr>
          <a:xfrm>
            <a:off x="4167351" y="3849171"/>
            <a:ext cx="4168280" cy="463142"/>
          </a:xfrm>
          <a:prstGeom prst="rect">
            <a:avLst/>
          </a:prstGeom>
        </p:spPr>
        <p:txBody>
          <a:bodyPr wrap="square">
            <a:noAutofit/>
          </a:bodyPr>
          <a:lstStyle/>
          <a:p>
            <a:pPr algn="just">
              <a:lnSpc>
                <a:spcPct val="150000"/>
              </a:lnSpc>
            </a:pPr>
            <a:r>
              <a:rPr lang="zh-CN" altLang="en-US" sz="2800" b="1" dirty="0">
                <a:solidFill>
                  <a:srgbClr val="333F50"/>
                </a:solidFill>
                <a:latin typeface="+mn-ea"/>
                <a:ea typeface="+mn-ea"/>
              </a:rPr>
              <a:t>智能业务模式</a:t>
            </a:r>
            <a:endParaRPr lang="zh-CN" altLang="en-US" sz="1600" dirty="0">
              <a:solidFill>
                <a:schemeClr val="tx1">
                  <a:lumMod val="85000"/>
                  <a:lumOff val="15000"/>
                </a:schemeClr>
              </a:solidFill>
              <a:latin typeface="+mn-ea"/>
              <a:ea typeface="+mn-ea"/>
            </a:endParaRPr>
          </a:p>
        </p:txBody>
      </p:sp>
      <p:sp>
        <p:nvSpPr>
          <p:cNvPr id="8" name="矩形 7"/>
          <p:cNvSpPr/>
          <p:nvPr/>
        </p:nvSpPr>
        <p:spPr>
          <a:xfrm>
            <a:off x="4167188" y="4599214"/>
            <a:ext cx="7310438" cy="1464469"/>
          </a:xfrm>
          <a:prstGeom prst="rect">
            <a:avLst/>
          </a:prstGeom>
        </p:spPr>
        <p:txBody>
          <a:bodyPr wrap="square">
            <a:noAutofit/>
          </a:bodyPr>
          <a:lstStyle/>
          <a:p>
            <a:pPr algn="just">
              <a:lnSpc>
                <a:spcPct val="150000"/>
              </a:lnSpc>
            </a:pPr>
            <a:r>
              <a:rPr lang="zh-CN" sz="1400" b="0" u="none">
                <a:solidFill>
                  <a:srgbClr val="262626"/>
                </a:solidFill>
                <a:latin typeface="腾祥铁山楷书简" charset="0"/>
                <a:ea typeface="腾祥铁山楷书简" charset="0"/>
              </a:rPr>
              <a:t>云计算、大数据等新技术的应用，不仅仅推动了图书馆服务系统技术变革，同时优化了馆员工作流程，提升工作效率。基于大数据智能化精准分析，协助馆员精确选购，合理布局馆藏；个性化阅读推荐，提升读者服务质量；智能数据分析和预测，协助馆务决策；知识仓储每周自动更新</a:t>
            </a:r>
            <a:r>
              <a:rPr lang="en-US" sz="1400" b="0" u="none">
                <a:solidFill>
                  <a:srgbClr val="262626"/>
                </a:solidFill>
                <a:latin typeface="腾祥铁山楷书简" charset="0"/>
                <a:ea typeface="腾祥铁山楷书简" charset="0"/>
              </a:rPr>
              <a:t>MARC</a:t>
            </a:r>
            <a:r>
              <a:rPr lang="zh-CN" sz="1400" b="0" u="none">
                <a:solidFill>
                  <a:srgbClr val="262626"/>
                </a:solidFill>
                <a:latin typeface="腾祥铁山楷书简" charset="0"/>
                <a:ea typeface="腾祥铁山楷书简" charset="0"/>
              </a:rPr>
              <a:t>、</a:t>
            </a:r>
            <a:r>
              <a:rPr lang="en-US" sz="1400" b="0" u="none">
                <a:solidFill>
                  <a:srgbClr val="262626"/>
                </a:solidFill>
                <a:latin typeface="腾祥铁山楷书简" charset="0"/>
                <a:ea typeface="腾祥铁山楷书简" charset="0"/>
              </a:rPr>
              <a:t>DC</a:t>
            </a:r>
            <a:r>
              <a:rPr lang="zh-CN" sz="1400" b="0" u="none">
                <a:solidFill>
                  <a:srgbClr val="262626"/>
                </a:solidFill>
                <a:latin typeface="腾祥铁山楷书简" charset="0"/>
                <a:ea typeface="腾祥铁山楷书简" charset="0"/>
              </a:rPr>
              <a:t>等元数据并同步到本馆，馆员可自动关联获取，无须人工干预。</a:t>
            </a:r>
            <a:endParaRPr lang="zh-CN" altLang="en-US" sz="1600" dirty="0">
              <a:solidFill>
                <a:schemeClr val="tx1">
                  <a:lumMod val="85000"/>
                  <a:lumOff val="15000"/>
                </a:schemeClr>
              </a:solidFill>
              <a:latin typeface="+mn-ea"/>
              <a:ea typeface="+mn-ea"/>
            </a:endParaRPr>
          </a:p>
        </p:txBody>
      </p:sp>
      <p:pic>
        <p:nvPicPr>
          <p:cNvPr id="16" name="图片 15"/>
          <p:cNvPicPr>
            <a:picLocks noChangeAspect="1"/>
          </p:cNvPicPr>
          <p:nvPr/>
        </p:nvPicPr>
        <p:blipFill>
          <a:blip r:embed="rId1"/>
          <a:stretch>
            <a:fillRect/>
          </a:stretch>
        </p:blipFill>
        <p:spPr>
          <a:xfrm>
            <a:off x="1204232" y="4150179"/>
            <a:ext cx="2775857" cy="1823357"/>
          </a:xfrm>
          <a:prstGeom prst="rect">
            <a:avLst/>
          </a:prstGeom>
        </p:spPr>
      </p:pic>
      <p:pic>
        <p:nvPicPr>
          <p:cNvPr id="17" name="图片 16"/>
          <p:cNvPicPr>
            <a:picLocks noChangeAspect="1"/>
          </p:cNvPicPr>
          <p:nvPr/>
        </p:nvPicPr>
        <p:blipFill>
          <a:blip r:embed="rId2"/>
          <a:stretch>
            <a:fillRect/>
          </a:stretch>
        </p:blipFill>
        <p:spPr>
          <a:xfrm>
            <a:off x="1197429" y="4136571"/>
            <a:ext cx="2803071" cy="1864179"/>
          </a:xfrm>
          <a:prstGeom prst="rect">
            <a:avLst/>
          </a:prstGeom>
        </p:spPr>
      </p:pic>
      <p:pic>
        <p:nvPicPr>
          <p:cNvPr id="18" name="图片 17"/>
          <p:cNvPicPr>
            <a:picLocks noChangeAspect="1"/>
          </p:cNvPicPr>
          <p:nvPr/>
        </p:nvPicPr>
        <p:blipFill>
          <a:blip r:embed="rId3"/>
          <a:stretch>
            <a:fillRect/>
          </a:stretch>
        </p:blipFill>
        <p:spPr>
          <a:xfrm>
            <a:off x="1197429" y="4150179"/>
            <a:ext cx="2816679" cy="187778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750"/>
                                        <p:tgtEl>
                                          <p:spTgt spid="13"/>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50"/>
                                        <p:tgtEl>
                                          <p:spTgt spid="15"/>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组合 35868"/>
          <p:cNvGrpSpPr/>
          <p:nvPr/>
        </p:nvGrpSpPr>
        <p:grpSpPr bwMode="auto">
          <a:xfrm>
            <a:off x="1695450" y="969169"/>
            <a:ext cx="8801100" cy="5621338"/>
            <a:chOff x="1938238" y="981824"/>
            <a:chExt cx="8802534" cy="5622367"/>
          </a:xfrm>
        </p:grpSpPr>
        <p:cxnSp>
          <p:nvCxnSpPr>
            <p:cNvPr id="35858" name="连接符: 肘形 35857"/>
            <p:cNvCxnSpPr>
              <a:stCxn id="35856" idx="3"/>
              <a:endCxn id="35859" idx="1"/>
            </p:cNvCxnSpPr>
            <p:nvPr/>
          </p:nvCxnSpPr>
          <p:spPr bwMode="auto">
            <a:xfrm flipV="1">
              <a:off x="7514446" y="4879850"/>
              <a:ext cx="1400403" cy="790720"/>
            </a:xfrm>
            <a:prstGeom prst="bentConnector3">
              <a:avLst/>
            </a:prstGeom>
            <a:solidFill>
              <a:schemeClr val="accent1"/>
            </a:solidFill>
            <a:ln w="38100" cap="flat" cmpd="sng" algn="ctr">
              <a:solidFill>
                <a:schemeClr val="bg1">
                  <a:lumMod val="75000"/>
                </a:schemeClr>
              </a:solidFill>
              <a:prstDash val="solid"/>
              <a:round/>
              <a:headEnd type="none" w="med" len="med"/>
              <a:tailEnd type="triangle"/>
            </a:ln>
            <a:effectLst/>
          </p:spPr>
        </p:cxnSp>
        <p:cxnSp>
          <p:nvCxnSpPr>
            <p:cNvPr id="27" name="直接箭头连接符 26"/>
            <p:cNvCxnSpPr>
              <a:endCxn id="35853" idx="0"/>
            </p:cNvCxnSpPr>
            <p:nvPr/>
          </p:nvCxnSpPr>
          <p:spPr bwMode="auto">
            <a:xfrm>
              <a:off x="6339505" y="1729674"/>
              <a:ext cx="0" cy="560490"/>
            </a:xfrm>
            <a:prstGeom prst="straightConnector1">
              <a:avLst/>
            </a:prstGeom>
            <a:solidFill>
              <a:schemeClr val="accent1"/>
            </a:solidFill>
            <a:ln w="38100" cap="flat" cmpd="sng" algn="ctr">
              <a:solidFill>
                <a:schemeClr val="bg1">
                  <a:lumMod val="75000"/>
                </a:schemeClr>
              </a:solidFill>
              <a:prstDash val="solid"/>
              <a:round/>
              <a:headEnd type="none" w="med" len="med"/>
              <a:tailEnd type="triangle"/>
            </a:ln>
            <a:effectLst/>
          </p:spPr>
        </p:cxnSp>
        <p:cxnSp>
          <p:nvCxnSpPr>
            <p:cNvPr id="35848" name="直接箭头连接符 35847"/>
            <p:cNvCxnSpPr>
              <a:stCxn id="35853" idx="2"/>
              <a:endCxn id="35854" idx="0"/>
            </p:cNvCxnSpPr>
            <p:nvPr/>
          </p:nvCxnSpPr>
          <p:spPr bwMode="auto">
            <a:xfrm>
              <a:off x="6339505" y="2788730"/>
              <a:ext cx="0" cy="547788"/>
            </a:xfrm>
            <a:prstGeom prst="straightConnector1">
              <a:avLst/>
            </a:prstGeom>
            <a:solidFill>
              <a:schemeClr val="accent1"/>
            </a:solidFill>
            <a:ln w="38100" cap="flat" cmpd="sng" algn="ctr">
              <a:solidFill>
                <a:schemeClr val="bg1">
                  <a:lumMod val="75000"/>
                </a:schemeClr>
              </a:solidFill>
              <a:prstDash val="solid"/>
              <a:round/>
              <a:headEnd type="none" w="med" len="med"/>
              <a:tailEnd type="triangle"/>
            </a:ln>
            <a:effectLst/>
          </p:spPr>
        </p:cxnSp>
        <p:cxnSp>
          <p:nvCxnSpPr>
            <p:cNvPr id="35850" name="直接箭头连接符 35849"/>
            <p:cNvCxnSpPr>
              <a:stCxn id="35854" idx="2"/>
              <a:endCxn id="35855" idx="0"/>
            </p:cNvCxnSpPr>
            <p:nvPr/>
          </p:nvCxnSpPr>
          <p:spPr bwMode="auto">
            <a:xfrm>
              <a:off x="6339505" y="3833496"/>
              <a:ext cx="0" cy="547788"/>
            </a:xfrm>
            <a:prstGeom prst="straightConnector1">
              <a:avLst/>
            </a:prstGeom>
            <a:solidFill>
              <a:schemeClr val="accent1"/>
            </a:solidFill>
            <a:ln w="38100" cap="flat" cmpd="sng" algn="ctr">
              <a:solidFill>
                <a:schemeClr val="bg1">
                  <a:lumMod val="75000"/>
                </a:schemeClr>
              </a:solidFill>
              <a:prstDash val="solid"/>
              <a:round/>
              <a:headEnd type="none" w="med" len="med"/>
              <a:tailEnd type="triangle"/>
            </a:ln>
            <a:effectLst/>
          </p:spPr>
        </p:cxnSp>
        <p:cxnSp>
          <p:nvCxnSpPr>
            <p:cNvPr id="35852" name="直接箭头连接符 35851"/>
            <p:cNvCxnSpPr>
              <a:endCxn id="35856" idx="0"/>
            </p:cNvCxnSpPr>
            <p:nvPr/>
          </p:nvCxnSpPr>
          <p:spPr bwMode="auto">
            <a:xfrm>
              <a:off x="6339505" y="4938598"/>
              <a:ext cx="0" cy="482688"/>
            </a:xfrm>
            <a:prstGeom prst="straightConnector1">
              <a:avLst/>
            </a:prstGeom>
            <a:solidFill>
              <a:schemeClr val="accent1"/>
            </a:solidFill>
            <a:ln w="38100" cap="flat" cmpd="sng" algn="ctr">
              <a:solidFill>
                <a:schemeClr val="bg1">
                  <a:lumMod val="75000"/>
                </a:schemeClr>
              </a:solidFill>
              <a:prstDash val="solid"/>
              <a:round/>
              <a:headEnd type="none" w="med" len="med"/>
              <a:tailEnd type="triangle"/>
            </a:ln>
            <a:effectLst/>
          </p:spPr>
        </p:cxnSp>
        <p:sp>
          <p:nvSpPr>
            <p:cNvPr id="2" name="流程图: 可选过程 8"/>
            <p:cNvSpPr>
              <a:spLocks noChangeArrowheads="1"/>
            </p:cNvSpPr>
            <p:nvPr/>
          </p:nvSpPr>
          <p:spPr bwMode="auto">
            <a:xfrm>
              <a:off x="1938238" y="981824"/>
              <a:ext cx="1499556" cy="747347"/>
            </a:xfrm>
            <a:prstGeom prst="flowChartAlternateProcess">
              <a:avLst/>
            </a:prstGeom>
            <a:solidFill>
              <a:srgbClr val="1F4E79"/>
            </a:solidFill>
            <a:ln>
              <a:noFill/>
            </a:ln>
            <a:extLst>
              <a:ext uri="{91240B29-F687-4F45-9708-019B960494DF}">
                <a14:hiddenLine xmlns:a14="http://schemas.microsoft.com/office/drawing/2010/main" w="25400">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700">
                  <a:solidFill>
                    <a:schemeClr val="bg1"/>
                  </a:solidFill>
                  <a:latin typeface="微软雅黑 Light" panose="020B0502040204020203" pitchFamily="34" charset="-122"/>
                  <a:ea typeface="微软雅黑 Light" panose="020B0502040204020203" pitchFamily="34" charset="-122"/>
                </a:rPr>
                <a:t>供应商数据创建订单</a:t>
              </a:r>
              <a:endParaRPr lang="zh-CN" altLang="en-US" sz="1700">
                <a:solidFill>
                  <a:schemeClr val="bg1"/>
                </a:solidFill>
                <a:latin typeface="微软雅黑 Light" panose="020B0502040204020203" pitchFamily="34" charset="-122"/>
                <a:ea typeface="微软雅黑 Light" panose="020B0502040204020203" pitchFamily="34" charset="-122"/>
              </a:endParaRPr>
            </a:p>
          </p:txBody>
        </p:sp>
        <p:sp>
          <p:nvSpPr>
            <p:cNvPr id="35849" name="流程图: 可选过程 27"/>
            <p:cNvSpPr>
              <a:spLocks noChangeArrowheads="1"/>
            </p:cNvSpPr>
            <p:nvPr/>
          </p:nvSpPr>
          <p:spPr bwMode="auto">
            <a:xfrm>
              <a:off x="3763983" y="984741"/>
              <a:ext cx="1499556" cy="747347"/>
            </a:xfrm>
            <a:prstGeom prst="flowChartAlternateProcess">
              <a:avLst/>
            </a:prstGeom>
            <a:solidFill>
              <a:srgbClr val="1F4E79"/>
            </a:solidFill>
            <a:ln>
              <a:noFill/>
            </a:ln>
            <a:extLst>
              <a:ext uri="{91240B29-F687-4F45-9708-019B960494DF}">
                <a14:hiddenLine xmlns:a14="http://schemas.microsoft.com/office/drawing/2010/main" w="25400">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700">
                  <a:solidFill>
                    <a:schemeClr val="bg1"/>
                  </a:solidFill>
                  <a:latin typeface="微软雅黑 Light" panose="020B0502040204020203" pitchFamily="34" charset="-122"/>
                  <a:ea typeface="微软雅黑 Light" panose="020B0502040204020203" pitchFamily="34" charset="-122"/>
                </a:rPr>
                <a:t>采选平台产生订单</a:t>
              </a:r>
              <a:endParaRPr lang="zh-CN" altLang="en-US" sz="1700">
                <a:solidFill>
                  <a:schemeClr val="bg1"/>
                </a:solidFill>
                <a:latin typeface="微软雅黑 Light" panose="020B0502040204020203" pitchFamily="34" charset="-122"/>
                <a:ea typeface="微软雅黑 Light" panose="020B0502040204020203" pitchFamily="34" charset="-122"/>
              </a:endParaRPr>
            </a:p>
          </p:txBody>
        </p:sp>
        <p:sp>
          <p:nvSpPr>
            <p:cNvPr id="3" name="流程图: 可选过程 28"/>
            <p:cNvSpPr>
              <a:spLocks noChangeArrowheads="1"/>
            </p:cNvSpPr>
            <p:nvPr/>
          </p:nvSpPr>
          <p:spPr bwMode="auto">
            <a:xfrm>
              <a:off x="5589727" y="984741"/>
              <a:ext cx="1499556" cy="747347"/>
            </a:xfrm>
            <a:prstGeom prst="flowChartAlternateProcess">
              <a:avLst/>
            </a:prstGeom>
            <a:solidFill>
              <a:srgbClr val="1F4E79"/>
            </a:solidFill>
            <a:ln>
              <a:noFill/>
            </a:ln>
            <a:extLst>
              <a:ext uri="{91240B29-F687-4F45-9708-019B960494DF}">
                <a14:hiddenLine xmlns:a14="http://schemas.microsoft.com/office/drawing/2010/main" w="25400">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700">
                  <a:solidFill>
                    <a:schemeClr val="bg1"/>
                  </a:solidFill>
                  <a:latin typeface="微软雅黑 Light" panose="020B0502040204020203" pitchFamily="34" charset="-122"/>
                  <a:ea typeface="微软雅黑 Light" panose="020B0502040204020203" pitchFamily="34" charset="-122"/>
                </a:rPr>
                <a:t>手动创建订单</a:t>
              </a:r>
              <a:endParaRPr lang="zh-CN" altLang="en-US" sz="1700">
                <a:solidFill>
                  <a:schemeClr val="bg1"/>
                </a:solidFill>
                <a:latin typeface="微软雅黑 Light" panose="020B0502040204020203" pitchFamily="34" charset="-122"/>
                <a:ea typeface="微软雅黑 Light" panose="020B0502040204020203" pitchFamily="34" charset="-122"/>
              </a:endParaRPr>
            </a:p>
          </p:txBody>
        </p:sp>
        <p:sp>
          <p:nvSpPr>
            <p:cNvPr id="35851" name="流程图: 可选过程 29"/>
            <p:cNvSpPr>
              <a:spLocks noChangeArrowheads="1"/>
            </p:cNvSpPr>
            <p:nvPr/>
          </p:nvSpPr>
          <p:spPr bwMode="auto">
            <a:xfrm>
              <a:off x="7415471" y="984741"/>
              <a:ext cx="1499556" cy="747347"/>
            </a:xfrm>
            <a:prstGeom prst="flowChartAlternateProcess">
              <a:avLst/>
            </a:prstGeom>
            <a:solidFill>
              <a:srgbClr val="1F4E79"/>
            </a:solidFill>
            <a:ln>
              <a:noFill/>
            </a:ln>
            <a:extLst>
              <a:ext uri="{91240B29-F687-4F45-9708-019B960494DF}">
                <a14:hiddenLine xmlns:a14="http://schemas.microsoft.com/office/drawing/2010/main" w="25400">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700">
                  <a:solidFill>
                    <a:schemeClr val="bg1"/>
                  </a:solidFill>
                  <a:latin typeface="微软雅黑 Light" panose="020B0502040204020203" pitchFamily="34" charset="-122"/>
                  <a:ea typeface="微软雅黑 Light" panose="020B0502040204020203" pitchFamily="34" charset="-122"/>
                </a:rPr>
                <a:t>读者采购申请</a:t>
              </a:r>
              <a:endParaRPr lang="zh-CN" altLang="en-US" sz="1700">
                <a:solidFill>
                  <a:schemeClr val="bg1"/>
                </a:solidFill>
                <a:latin typeface="微软雅黑 Light" panose="020B0502040204020203" pitchFamily="34" charset="-122"/>
                <a:ea typeface="微软雅黑 Light" panose="020B0502040204020203" pitchFamily="34" charset="-122"/>
              </a:endParaRPr>
            </a:p>
          </p:txBody>
        </p:sp>
        <p:sp>
          <p:nvSpPr>
            <p:cNvPr id="4" name="流程图: 可选过程 30"/>
            <p:cNvSpPr>
              <a:spLocks noChangeArrowheads="1"/>
            </p:cNvSpPr>
            <p:nvPr/>
          </p:nvSpPr>
          <p:spPr bwMode="auto">
            <a:xfrm>
              <a:off x="9241216" y="984741"/>
              <a:ext cx="1499556" cy="747347"/>
            </a:xfrm>
            <a:prstGeom prst="flowChartAlternateProcess">
              <a:avLst/>
            </a:prstGeom>
            <a:solidFill>
              <a:srgbClr val="1F4E79"/>
            </a:solidFill>
            <a:ln>
              <a:noFill/>
            </a:ln>
            <a:extLst>
              <a:ext uri="{91240B29-F687-4F45-9708-019B960494DF}">
                <a14:hiddenLine xmlns:a14="http://schemas.microsoft.com/office/drawing/2010/main" w="25400">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700">
                  <a:solidFill>
                    <a:schemeClr val="bg1"/>
                  </a:solidFill>
                  <a:latin typeface="微软雅黑 Light" panose="020B0502040204020203" pitchFamily="34" charset="-122"/>
                  <a:ea typeface="微软雅黑 Light" panose="020B0502040204020203" pitchFamily="34" charset="-122"/>
                </a:rPr>
                <a:t>读者驱动采购</a:t>
              </a:r>
              <a:endParaRPr lang="zh-CN" altLang="en-US" sz="1700">
                <a:solidFill>
                  <a:schemeClr val="bg1"/>
                </a:solidFill>
                <a:latin typeface="微软雅黑 Light" panose="020B0502040204020203" pitchFamily="34" charset="-122"/>
                <a:ea typeface="微软雅黑 Light" panose="020B0502040204020203" pitchFamily="34" charset="-122"/>
              </a:endParaRPr>
            </a:p>
          </p:txBody>
        </p:sp>
        <p:sp>
          <p:nvSpPr>
            <p:cNvPr id="35853" name="流程图: 可选过程 18"/>
            <p:cNvSpPr>
              <a:spLocks noChangeArrowheads="1"/>
            </p:cNvSpPr>
            <p:nvPr/>
          </p:nvSpPr>
          <p:spPr bwMode="auto">
            <a:xfrm>
              <a:off x="4632270" y="2290595"/>
              <a:ext cx="3414470" cy="498363"/>
            </a:xfrm>
            <a:prstGeom prst="flowChartAlternateProcess">
              <a:avLst/>
            </a:prstGeom>
            <a:solidFill>
              <a:srgbClr val="2E75B6"/>
            </a:solidFill>
            <a:ln w="76200">
              <a:solidFill>
                <a:srgbClr val="2E75B6"/>
              </a:solidFill>
              <a:rou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Font typeface="Arial" panose="020B0604020202020204" pitchFamily="34" charset="0"/>
                <a:buNone/>
              </a:pPr>
              <a:r>
                <a:rPr lang="zh-CN" altLang="en-US" sz="1700">
                  <a:solidFill>
                    <a:schemeClr val="bg1"/>
                  </a:solidFill>
                  <a:latin typeface="微软雅黑 Light" panose="020B0502040204020203" pitchFamily="34" charset="-122"/>
                  <a:ea typeface="微软雅黑 Light" panose="020B0502040204020203" pitchFamily="34" charset="-122"/>
                </a:rPr>
                <a:t>预订单池管理</a:t>
              </a:r>
              <a:r>
                <a:rPr lang="en-US" altLang="zh-CN" sz="1700">
                  <a:solidFill>
                    <a:schemeClr val="bg1"/>
                  </a:solidFill>
                  <a:latin typeface="微软雅黑 Light" panose="020B0502040204020203" pitchFamily="34" charset="-122"/>
                  <a:ea typeface="微软雅黑 Light" panose="020B0502040204020203" pitchFamily="34" charset="-122"/>
                </a:rPr>
                <a:t>/</a:t>
              </a:r>
              <a:r>
                <a:rPr lang="zh-CN" altLang="en-US" sz="1700">
                  <a:solidFill>
                    <a:schemeClr val="bg1"/>
                  </a:solidFill>
                  <a:latin typeface="微软雅黑 Light" panose="020B0502040204020203" pitchFamily="34" charset="-122"/>
                  <a:ea typeface="微软雅黑 Light" panose="020B0502040204020203" pitchFamily="34" charset="-122"/>
                </a:rPr>
                <a:t>查重</a:t>
              </a:r>
              <a:r>
                <a:rPr lang="en-US" altLang="zh-CN" sz="1700">
                  <a:solidFill>
                    <a:schemeClr val="bg1"/>
                  </a:solidFill>
                  <a:latin typeface="微软雅黑 Light" panose="020B0502040204020203" pitchFamily="34" charset="-122"/>
                  <a:ea typeface="微软雅黑 Light" panose="020B0502040204020203" pitchFamily="34" charset="-122"/>
                </a:rPr>
                <a:t>/</a:t>
              </a:r>
              <a:r>
                <a:rPr lang="zh-CN" altLang="en-US" sz="1700">
                  <a:solidFill>
                    <a:schemeClr val="bg1"/>
                  </a:solidFill>
                  <a:latin typeface="微软雅黑 Light" panose="020B0502040204020203" pitchFamily="34" charset="-122"/>
                  <a:ea typeface="微软雅黑 Light" panose="020B0502040204020203" pitchFamily="34" charset="-122"/>
                </a:rPr>
                <a:t>比对</a:t>
              </a:r>
              <a:r>
                <a:rPr lang="en-US" altLang="zh-CN" sz="1700">
                  <a:solidFill>
                    <a:schemeClr val="bg1"/>
                  </a:solidFill>
                  <a:latin typeface="微软雅黑 Light" panose="020B0502040204020203" pitchFamily="34" charset="-122"/>
                  <a:ea typeface="微软雅黑 Light" panose="020B0502040204020203" pitchFamily="34" charset="-122"/>
                </a:rPr>
                <a:t>/</a:t>
              </a:r>
              <a:r>
                <a:rPr lang="zh-CN" altLang="en-US" sz="1700">
                  <a:solidFill>
                    <a:schemeClr val="bg1"/>
                  </a:solidFill>
                  <a:latin typeface="微软雅黑 Light" panose="020B0502040204020203" pitchFamily="34" charset="-122"/>
                  <a:ea typeface="微软雅黑 Light" panose="020B0502040204020203" pitchFamily="34" charset="-122"/>
                </a:rPr>
                <a:t>筛选</a:t>
              </a:r>
              <a:endParaRPr lang="zh-CN" altLang="en-US" sz="1700">
                <a:solidFill>
                  <a:schemeClr val="bg1"/>
                </a:solidFill>
                <a:latin typeface="微软雅黑 Light" panose="020B0502040204020203" pitchFamily="34" charset="-122"/>
                <a:ea typeface="微软雅黑 Light" panose="020B0502040204020203" pitchFamily="34" charset="-122"/>
              </a:endParaRPr>
            </a:p>
          </p:txBody>
        </p:sp>
        <p:sp>
          <p:nvSpPr>
            <p:cNvPr id="35854" name="流程图: 可选过程 34"/>
            <p:cNvSpPr>
              <a:spLocks noChangeArrowheads="1"/>
            </p:cNvSpPr>
            <p:nvPr/>
          </p:nvSpPr>
          <p:spPr bwMode="auto">
            <a:xfrm>
              <a:off x="4962871" y="3335874"/>
              <a:ext cx="2753269" cy="498363"/>
            </a:xfrm>
            <a:prstGeom prst="flowChartAlternateProcess">
              <a:avLst/>
            </a:prstGeom>
            <a:solidFill>
              <a:srgbClr val="2E75B6"/>
            </a:solidFill>
            <a:ln w="76200">
              <a:solidFill>
                <a:srgbClr val="2E75B6"/>
              </a:solidFill>
              <a:rou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Font typeface="Arial" panose="020B0604020202020204" pitchFamily="34" charset="0"/>
                <a:buNone/>
              </a:pPr>
              <a:r>
                <a:rPr lang="zh-CN" altLang="en-US" sz="1700">
                  <a:solidFill>
                    <a:schemeClr val="bg1"/>
                  </a:solidFill>
                  <a:latin typeface="微软雅黑 Light" panose="020B0502040204020203" pitchFamily="34" charset="-122"/>
                  <a:ea typeface="微软雅黑 Light" panose="020B0502040204020203" pitchFamily="34" charset="-122"/>
                </a:rPr>
                <a:t>纸质</a:t>
              </a:r>
              <a:r>
                <a:rPr lang="en-US" altLang="zh-CN" sz="1700">
                  <a:solidFill>
                    <a:schemeClr val="bg1"/>
                  </a:solidFill>
                  <a:latin typeface="微软雅黑 Light" panose="020B0502040204020203" pitchFamily="34" charset="-122"/>
                  <a:ea typeface="微软雅黑 Light" panose="020B0502040204020203" pitchFamily="34" charset="-122"/>
                </a:rPr>
                <a:t>/</a:t>
              </a:r>
              <a:r>
                <a:rPr lang="zh-CN" altLang="en-US" sz="1700">
                  <a:solidFill>
                    <a:schemeClr val="bg1"/>
                  </a:solidFill>
                  <a:latin typeface="微软雅黑 Light" panose="020B0502040204020203" pitchFamily="34" charset="-122"/>
                  <a:ea typeface="微软雅黑 Light" panose="020B0502040204020203" pitchFamily="34" charset="-122"/>
                </a:rPr>
                <a:t>电子资源订购打包</a:t>
              </a:r>
              <a:endParaRPr lang="zh-CN" altLang="en-US" sz="1700">
                <a:solidFill>
                  <a:schemeClr val="bg1"/>
                </a:solidFill>
                <a:latin typeface="微软雅黑 Light" panose="020B0502040204020203" pitchFamily="34" charset="-122"/>
                <a:ea typeface="微软雅黑 Light" panose="020B0502040204020203" pitchFamily="34" charset="-122"/>
              </a:endParaRPr>
            </a:p>
          </p:txBody>
        </p:sp>
        <p:sp>
          <p:nvSpPr>
            <p:cNvPr id="35855" name="流程图: 可选过程 35"/>
            <p:cNvSpPr>
              <a:spLocks noChangeArrowheads="1"/>
            </p:cNvSpPr>
            <p:nvPr/>
          </p:nvSpPr>
          <p:spPr bwMode="auto">
            <a:xfrm>
              <a:off x="5164206" y="4381153"/>
              <a:ext cx="2350599" cy="498363"/>
            </a:xfrm>
            <a:prstGeom prst="flowChartAlternateProcess">
              <a:avLst/>
            </a:prstGeom>
            <a:solidFill>
              <a:srgbClr val="2E75B6"/>
            </a:solidFill>
            <a:ln w="76200">
              <a:solidFill>
                <a:srgbClr val="2E75B6"/>
              </a:solidFill>
              <a:rou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Font typeface="Arial" panose="020B0604020202020204" pitchFamily="34" charset="0"/>
                <a:buNone/>
              </a:pPr>
              <a:r>
                <a:rPr lang="zh-CN" altLang="en-US" sz="1700">
                  <a:solidFill>
                    <a:schemeClr val="bg1"/>
                  </a:solidFill>
                  <a:latin typeface="微软雅黑 Light" panose="020B0502040204020203" pitchFamily="34" charset="-122"/>
                  <a:ea typeface="微软雅黑 Light" panose="020B0502040204020203" pitchFamily="34" charset="-122"/>
                </a:rPr>
                <a:t>发订单</a:t>
              </a:r>
              <a:r>
                <a:rPr lang="en-US" altLang="zh-CN" sz="1700">
                  <a:solidFill>
                    <a:schemeClr val="bg1"/>
                  </a:solidFill>
                  <a:latin typeface="微软雅黑 Light" panose="020B0502040204020203" pitchFamily="34" charset="-122"/>
                  <a:ea typeface="微软雅黑 Light" panose="020B0502040204020203" pitchFamily="34" charset="-122"/>
                </a:rPr>
                <a:t>/</a:t>
              </a:r>
              <a:r>
                <a:rPr lang="zh-CN" altLang="en-US" sz="1700">
                  <a:solidFill>
                    <a:schemeClr val="bg1"/>
                  </a:solidFill>
                  <a:latin typeface="微软雅黑 Light" panose="020B0502040204020203" pitchFamily="34" charset="-122"/>
                  <a:ea typeface="微软雅黑 Light" panose="020B0502040204020203" pitchFamily="34" charset="-122"/>
                </a:rPr>
                <a:t>等待接收</a:t>
              </a:r>
              <a:endParaRPr lang="zh-CN" altLang="en-US" sz="1700">
                <a:solidFill>
                  <a:schemeClr val="bg1"/>
                </a:solidFill>
                <a:latin typeface="微软雅黑 Light" panose="020B0502040204020203" pitchFamily="34" charset="-122"/>
                <a:ea typeface="微软雅黑 Light" panose="020B0502040204020203" pitchFamily="34" charset="-122"/>
              </a:endParaRPr>
            </a:p>
          </p:txBody>
        </p:sp>
        <p:sp>
          <p:nvSpPr>
            <p:cNvPr id="35856" name="流程图: 可选过程 36"/>
            <p:cNvSpPr>
              <a:spLocks noChangeArrowheads="1"/>
            </p:cNvSpPr>
            <p:nvPr/>
          </p:nvSpPr>
          <p:spPr bwMode="auto">
            <a:xfrm>
              <a:off x="5164206" y="5421576"/>
              <a:ext cx="2350599" cy="498363"/>
            </a:xfrm>
            <a:prstGeom prst="flowChartAlternateProcess">
              <a:avLst/>
            </a:prstGeom>
            <a:solidFill>
              <a:srgbClr val="2E75B6"/>
            </a:solidFill>
            <a:ln w="76200">
              <a:solidFill>
                <a:srgbClr val="2E75B6"/>
              </a:solidFill>
              <a:rou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Font typeface="Arial" panose="020B0604020202020204" pitchFamily="34" charset="0"/>
                <a:buNone/>
              </a:pPr>
              <a:r>
                <a:rPr lang="zh-CN" altLang="en-US" sz="1700">
                  <a:solidFill>
                    <a:schemeClr val="bg1"/>
                  </a:solidFill>
                  <a:latin typeface="微软雅黑 Light" panose="020B0502040204020203" pitchFamily="34" charset="-122"/>
                  <a:ea typeface="微软雅黑 Light" panose="020B0502040204020203" pitchFamily="34" charset="-122"/>
                </a:rPr>
                <a:t>电子资源</a:t>
              </a:r>
              <a:r>
                <a:rPr lang="en-US" altLang="zh-CN" sz="1700">
                  <a:solidFill>
                    <a:schemeClr val="bg1"/>
                  </a:solidFill>
                  <a:latin typeface="微软雅黑 Light" panose="020B0502040204020203" pitchFamily="34" charset="-122"/>
                  <a:ea typeface="微软雅黑 Light" panose="020B0502040204020203" pitchFamily="34" charset="-122"/>
                </a:rPr>
                <a:t>/</a:t>
              </a:r>
              <a:r>
                <a:rPr lang="zh-CN" altLang="en-US" sz="1700">
                  <a:solidFill>
                    <a:schemeClr val="bg1"/>
                  </a:solidFill>
                  <a:latin typeface="微软雅黑 Light" panose="020B0502040204020203" pitchFamily="34" charset="-122"/>
                  <a:ea typeface="微软雅黑 Light" panose="020B0502040204020203" pitchFamily="34" charset="-122"/>
                </a:rPr>
                <a:t>纸质资源</a:t>
              </a:r>
              <a:endParaRPr lang="zh-CN" altLang="en-US" sz="1700">
                <a:solidFill>
                  <a:schemeClr val="bg1"/>
                </a:solidFill>
                <a:latin typeface="微软雅黑 Light" panose="020B0502040204020203" pitchFamily="34" charset="-122"/>
                <a:ea typeface="微软雅黑 Light" panose="020B0502040204020203" pitchFamily="34" charset="-122"/>
              </a:endParaRPr>
            </a:p>
          </p:txBody>
        </p:sp>
        <p:sp>
          <p:nvSpPr>
            <p:cNvPr id="35857" name="流程图: 可选过程 40"/>
            <p:cNvSpPr>
              <a:spLocks noChangeArrowheads="1"/>
            </p:cNvSpPr>
            <p:nvPr/>
          </p:nvSpPr>
          <p:spPr bwMode="auto">
            <a:xfrm>
              <a:off x="2401988" y="5285434"/>
              <a:ext cx="1499556" cy="747347"/>
            </a:xfrm>
            <a:prstGeom prst="flowChartAlternateProcess">
              <a:avLst/>
            </a:prstGeom>
            <a:solidFill>
              <a:srgbClr val="8497B0"/>
            </a:solidFill>
            <a:ln>
              <a:noFill/>
            </a:ln>
            <a:extLst>
              <a:ext uri="{91240B29-F687-4F45-9708-019B960494DF}">
                <a14:hiddenLine xmlns:a14="http://schemas.microsoft.com/office/drawing/2010/main" w="25400">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sz="1700">
                <a:solidFill>
                  <a:schemeClr val="bg1"/>
                </a:solidFill>
                <a:latin typeface="微软雅黑 Light" panose="020B0502040204020203" pitchFamily="34" charset="-122"/>
                <a:ea typeface="微软雅黑 Light" panose="020B0502040204020203" pitchFamily="34" charset="-122"/>
              </a:endParaRPr>
            </a:p>
          </p:txBody>
        </p:sp>
        <p:sp>
          <p:nvSpPr>
            <p:cNvPr id="5" name="文本框 20"/>
            <p:cNvSpPr txBox="1">
              <a:spLocks noChangeArrowheads="1"/>
            </p:cNvSpPr>
            <p:nvPr/>
          </p:nvSpPr>
          <p:spPr bwMode="auto">
            <a:xfrm>
              <a:off x="2828601" y="548609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solidFill>
                    <a:schemeClr val="bg1"/>
                  </a:solidFill>
                  <a:latin typeface="微软雅黑 Light" panose="020B0502040204020203" pitchFamily="34" charset="-122"/>
                  <a:ea typeface="微软雅黑 Light" panose="020B0502040204020203" pitchFamily="34" charset="-122"/>
                </a:rPr>
                <a:t>激活</a:t>
              </a:r>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35859" name="流程图: 可选过程 44"/>
            <p:cNvSpPr>
              <a:spLocks noChangeArrowheads="1"/>
            </p:cNvSpPr>
            <p:nvPr/>
          </p:nvSpPr>
          <p:spPr bwMode="auto">
            <a:xfrm>
              <a:off x="8915027" y="4505842"/>
              <a:ext cx="1499556" cy="747347"/>
            </a:xfrm>
            <a:prstGeom prst="flowChartAlternateProcess">
              <a:avLst/>
            </a:prstGeom>
            <a:solidFill>
              <a:srgbClr val="8497B0"/>
            </a:solidFill>
            <a:ln>
              <a:noFill/>
            </a:ln>
            <a:extLst>
              <a:ext uri="{91240B29-F687-4F45-9708-019B960494DF}">
                <a14:hiddenLine xmlns:a14="http://schemas.microsoft.com/office/drawing/2010/main" w="25400">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sz="1700">
                <a:solidFill>
                  <a:schemeClr val="bg1"/>
                </a:solidFill>
                <a:latin typeface="微软雅黑 Light" panose="020B0502040204020203" pitchFamily="34" charset="-122"/>
                <a:ea typeface="微软雅黑 Light" panose="020B0502040204020203" pitchFamily="34" charset="-122"/>
              </a:endParaRPr>
            </a:p>
          </p:txBody>
        </p:sp>
        <p:sp>
          <p:nvSpPr>
            <p:cNvPr id="35860" name="文本框 45"/>
            <p:cNvSpPr txBox="1">
              <a:spLocks noChangeArrowheads="1"/>
            </p:cNvSpPr>
            <p:nvPr/>
          </p:nvSpPr>
          <p:spPr bwMode="auto">
            <a:xfrm>
              <a:off x="9341640" y="470649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solidFill>
                    <a:schemeClr val="bg1"/>
                  </a:solidFill>
                  <a:latin typeface="微软雅黑 Light" panose="020B0502040204020203" pitchFamily="34" charset="-122"/>
                  <a:ea typeface="微软雅黑 Light" panose="020B0502040204020203" pitchFamily="34" charset="-122"/>
                </a:rPr>
                <a:t>验收</a:t>
              </a:r>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35861" name="流程图: 可选过程 46"/>
            <p:cNvSpPr>
              <a:spLocks noChangeArrowheads="1"/>
            </p:cNvSpPr>
            <p:nvPr/>
          </p:nvSpPr>
          <p:spPr bwMode="auto">
            <a:xfrm>
              <a:off x="8926754" y="5856844"/>
              <a:ext cx="1499556" cy="747347"/>
            </a:xfrm>
            <a:prstGeom prst="flowChartAlternateProcess">
              <a:avLst/>
            </a:prstGeom>
            <a:solidFill>
              <a:srgbClr val="8497B0"/>
            </a:solidFill>
            <a:ln>
              <a:noFill/>
            </a:ln>
            <a:extLst>
              <a:ext uri="{91240B29-F687-4F45-9708-019B960494DF}">
                <a14:hiddenLine xmlns:a14="http://schemas.microsoft.com/office/drawing/2010/main" w="25400">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sz="1700">
                <a:solidFill>
                  <a:schemeClr val="bg1"/>
                </a:solidFill>
                <a:latin typeface="微软雅黑 Light" panose="020B0502040204020203" pitchFamily="34" charset="-122"/>
                <a:ea typeface="微软雅黑 Light" panose="020B0502040204020203" pitchFamily="34" charset="-122"/>
              </a:endParaRPr>
            </a:p>
          </p:txBody>
        </p:sp>
        <p:sp>
          <p:nvSpPr>
            <p:cNvPr id="35862" name="文本框 47"/>
            <p:cNvSpPr txBox="1">
              <a:spLocks noChangeArrowheads="1"/>
            </p:cNvSpPr>
            <p:nvPr/>
          </p:nvSpPr>
          <p:spPr bwMode="auto">
            <a:xfrm>
              <a:off x="9353367" y="6045851"/>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solidFill>
                    <a:schemeClr val="bg1"/>
                  </a:solidFill>
                  <a:latin typeface="微软雅黑 Light" panose="020B0502040204020203" pitchFamily="34" charset="-122"/>
                  <a:ea typeface="微软雅黑 Light" panose="020B0502040204020203" pitchFamily="34" charset="-122"/>
                </a:rPr>
                <a:t>签收</a:t>
              </a:r>
              <a:endParaRPr lang="zh-CN" altLang="en-US">
                <a:solidFill>
                  <a:schemeClr val="bg1"/>
                </a:solidFill>
                <a:latin typeface="微软雅黑 Light" panose="020B0502040204020203" pitchFamily="34" charset="-122"/>
                <a:ea typeface="微软雅黑 Light" panose="020B0502040204020203" pitchFamily="34" charset="-122"/>
              </a:endParaRPr>
            </a:p>
          </p:txBody>
        </p:sp>
        <p:cxnSp>
          <p:nvCxnSpPr>
            <p:cNvPr id="6" name="直接箭头连接符 35853"/>
            <p:cNvCxnSpPr>
              <a:stCxn id="35851" idx="2"/>
            </p:cNvCxnSpPr>
            <p:nvPr/>
          </p:nvCxnSpPr>
          <p:spPr bwMode="auto">
            <a:xfrm flipH="1">
              <a:off x="3902296" y="5659455"/>
              <a:ext cx="1170178" cy="0"/>
            </a:xfrm>
            <a:prstGeom prst="straightConnector1">
              <a:avLst/>
            </a:prstGeom>
            <a:solidFill>
              <a:schemeClr val="accent1"/>
            </a:solidFill>
            <a:ln w="38100" cap="flat" cmpd="sng" algn="ctr">
              <a:solidFill>
                <a:schemeClr val="bg1">
                  <a:lumMod val="75000"/>
                </a:schemeClr>
              </a:solidFill>
              <a:prstDash val="solid"/>
              <a:round/>
              <a:headEnd type="none" w="med" len="med"/>
              <a:tailEnd type="triangle"/>
            </a:ln>
            <a:effectLst/>
          </p:spPr>
        </p:cxnSp>
        <p:sp>
          <p:nvSpPr>
            <p:cNvPr id="35864" name="文本框 35855"/>
            <p:cNvSpPr txBox="1">
              <a:spLocks noChangeArrowheads="1"/>
            </p:cNvSpPr>
            <p:nvPr/>
          </p:nvSpPr>
          <p:spPr bwMode="auto">
            <a:xfrm>
              <a:off x="6427096" y="2925509"/>
              <a:ext cx="543739"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a:latin typeface="微软雅黑 Light" panose="020B0502040204020203" pitchFamily="34" charset="-122"/>
                  <a:ea typeface="微软雅黑 Light" panose="020B0502040204020203" pitchFamily="34" charset="-122"/>
                </a:rPr>
                <a:t>订购</a:t>
              </a:r>
              <a:endParaRPr lang="zh-CN" altLang="en-US" sz="1400">
                <a:latin typeface="微软雅黑 Light" panose="020B0502040204020203" pitchFamily="34" charset="-122"/>
                <a:ea typeface="微软雅黑 Light" panose="020B0502040204020203" pitchFamily="34" charset="-122"/>
              </a:endParaRPr>
            </a:p>
          </p:txBody>
        </p:sp>
        <p:sp>
          <p:nvSpPr>
            <p:cNvPr id="35865" name="文本框 60"/>
            <p:cNvSpPr txBox="1">
              <a:spLocks noChangeArrowheads="1"/>
            </p:cNvSpPr>
            <p:nvPr/>
          </p:nvSpPr>
          <p:spPr bwMode="auto">
            <a:xfrm>
              <a:off x="6427096" y="3948455"/>
              <a:ext cx="543739"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a:latin typeface="微软雅黑 Light" panose="020B0502040204020203" pitchFamily="34" charset="-122"/>
                  <a:ea typeface="微软雅黑 Light" panose="020B0502040204020203" pitchFamily="34" charset="-122"/>
                </a:rPr>
                <a:t>打包</a:t>
              </a:r>
              <a:endParaRPr lang="zh-CN" altLang="en-US" sz="1400">
                <a:latin typeface="微软雅黑 Light" panose="020B0502040204020203" pitchFamily="34" charset="-122"/>
                <a:ea typeface="微软雅黑 Light" panose="020B0502040204020203" pitchFamily="34" charset="-122"/>
              </a:endParaRPr>
            </a:p>
          </p:txBody>
        </p:sp>
        <p:sp>
          <p:nvSpPr>
            <p:cNvPr id="35866" name="文本框 61"/>
            <p:cNvSpPr txBox="1">
              <a:spLocks noChangeArrowheads="1"/>
            </p:cNvSpPr>
            <p:nvPr/>
          </p:nvSpPr>
          <p:spPr bwMode="auto">
            <a:xfrm>
              <a:off x="6427096" y="4988556"/>
              <a:ext cx="970667"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a:latin typeface="微软雅黑 Light" panose="020B0502040204020203" pitchFamily="34" charset="-122"/>
                  <a:ea typeface="微软雅黑 Light" panose="020B0502040204020203" pitchFamily="34" charset="-122"/>
                </a:rPr>
                <a:t>接收处理</a:t>
              </a:r>
              <a:endParaRPr lang="zh-CN" altLang="en-US" sz="1400">
                <a:latin typeface="微软雅黑 Light" panose="020B0502040204020203" pitchFamily="34" charset="-122"/>
                <a:ea typeface="微软雅黑 Light" panose="020B0502040204020203" pitchFamily="34" charset="-122"/>
              </a:endParaRPr>
            </a:p>
          </p:txBody>
        </p:sp>
        <p:sp>
          <p:nvSpPr>
            <p:cNvPr id="35867" name="文本框 62"/>
            <p:cNvSpPr txBox="1">
              <a:spLocks noChangeArrowheads="1"/>
            </p:cNvSpPr>
            <p:nvPr/>
          </p:nvSpPr>
          <p:spPr bwMode="auto">
            <a:xfrm>
              <a:off x="4118391" y="5260575"/>
              <a:ext cx="970667"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a:latin typeface="微软雅黑 Light" panose="020B0502040204020203" pitchFamily="34" charset="-122"/>
                  <a:ea typeface="微软雅黑 Light" panose="020B0502040204020203" pitchFamily="34" charset="-122"/>
                </a:rPr>
                <a:t>电子资源</a:t>
              </a:r>
              <a:endParaRPr lang="zh-CN" altLang="en-US" sz="1400">
                <a:latin typeface="微软雅黑 Light" panose="020B0502040204020203" pitchFamily="34" charset="-122"/>
                <a:ea typeface="微软雅黑 Light" panose="020B0502040204020203" pitchFamily="34" charset="-122"/>
              </a:endParaRPr>
            </a:p>
          </p:txBody>
        </p:sp>
        <p:cxnSp>
          <p:nvCxnSpPr>
            <p:cNvPr id="7" name="连接符: 肘形 35859"/>
            <p:cNvCxnSpPr>
              <a:stCxn id="35851" idx="2"/>
            </p:cNvCxnSpPr>
            <p:nvPr/>
          </p:nvCxnSpPr>
          <p:spPr bwMode="auto">
            <a:xfrm>
              <a:off x="7514446" y="5670570"/>
              <a:ext cx="1411518" cy="560490"/>
            </a:xfrm>
            <a:prstGeom prst="bentConnector3">
              <a:avLst/>
            </a:prstGeom>
            <a:solidFill>
              <a:schemeClr val="accent1"/>
            </a:solidFill>
            <a:ln w="38100" cap="flat" cmpd="sng" algn="ctr">
              <a:solidFill>
                <a:schemeClr val="bg1">
                  <a:lumMod val="75000"/>
                </a:schemeClr>
              </a:solidFill>
              <a:prstDash val="solid"/>
              <a:round/>
              <a:headEnd type="none" w="med" len="med"/>
              <a:tailEnd type="triangle"/>
            </a:ln>
            <a:effectLst/>
          </p:spPr>
        </p:cxnSp>
        <p:cxnSp>
          <p:nvCxnSpPr>
            <p:cNvPr id="35863" name="连接符: 肘形 35862"/>
            <p:cNvCxnSpPr/>
            <p:nvPr/>
          </p:nvCxnSpPr>
          <p:spPr bwMode="auto">
            <a:xfrm rot="16200000" flipH="1">
              <a:off x="6337917" y="-1920583"/>
              <a:ext cx="3176" cy="7303690"/>
            </a:xfrm>
            <a:prstGeom prst="bentConnector3">
              <a:avLst>
                <a:gd name="adj1" fmla="val 7936819"/>
              </a:avLst>
            </a:prstGeom>
            <a:solidFill>
              <a:schemeClr val="accent1"/>
            </a:solidFill>
            <a:ln w="38100" cap="flat" cmpd="sng" algn="ctr">
              <a:solidFill>
                <a:schemeClr val="bg1">
                  <a:lumMod val="75000"/>
                </a:schemeClr>
              </a:solidFill>
              <a:prstDash val="solid"/>
              <a:round/>
              <a:headEnd type="none" w="med" len="med"/>
              <a:tailEnd type="none" w="med" len="med"/>
            </a:ln>
            <a:effectLst/>
          </p:spPr>
        </p:cxnSp>
        <p:cxnSp>
          <p:nvCxnSpPr>
            <p:cNvPr id="8" name="直接连接符 35864"/>
            <p:cNvCxnSpPr>
              <a:stCxn id="35851" idx="2"/>
            </p:cNvCxnSpPr>
            <p:nvPr/>
          </p:nvCxnSpPr>
          <p:spPr bwMode="auto">
            <a:xfrm>
              <a:off x="4513583" y="1732849"/>
              <a:ext cx="0" cy="24452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p:spPr>
        </p:cxnSp>
        <p:cxnSp>
          <p:nvCxnSpPr>
            <p:cNvPr id="9" name="直接连接符 35866"/>
            <p:cNvCxnSpPr>
              <a:stCxn id="35851" idx="2"/>
            </p:cNvCxnSpPr>
            <p:nvPr/>
          </p:nvCxnSpPr>
          <p:spPr bwMode="auto">
            <a:xfrm>
              <a:off x="8165427" y="1732849"/>
              <a:ext cx="0" cy="24452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p:spPr>
        </p:cxnSp>
        <p:sp>
          <p:nvSpPr>
            <p:cNvPr id="35872" name="文本框 75"/>
            <p:cNvSpPr txBox="1">
              <a:spLocks noChangeArrowheads="1"/>
            </p:cNvSpPr>
            <p:nvPr/>
          </p:nvSpPr>
          <p:spPr bwMode="auto">
            <a:xfrm>
              <a:off x="7827318" y="5078347"/>
              <a:ext cx="970667"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a:latin typeface="微软雅黑 Light" panose="020B0502040204020203" pitchFamily="34" charset="-122"/>
                  <a:ea typeface="微软雅黑 Light" panose="020B0502040204020203" pitchFamily="34" charset="-122"/>
                </a:rPr>
                <a:t>纸质图书</a:t>
              </a:r>
              <a:endParaRPr lang="zh-CN" altLang="en-US" sz="1400">
                <a:latin typeface="微软雅黑 Light" panose="020B0502040204020203" pitchFamily="34" charset="-122"/>
                <a:ea typeface="微软雅黑 Light" panose="020B0502040204020203" pitchFamily="34" charset="-122"/>
              </a:endParaRPr>
            </a:p>
          </p:txBody>
        </p:sp>
        <p:sp>
          <p:nvSpPr>
            <p:cNvPr id="35873" name="文本框 76"/>
            <p:cNvSpPr txBox="1">
              <a:spLocks noChangeArrowheads="1"/>
            </p:cNvSpPr>
            <p:nvPr/>
          </p:nvSpPr>
          <p:spPr bwMode="auto">
            <a:xfrm>
              <a:off x="7729582" y="5804196"/>
              <a:ext cx="970667"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a:latin typeface="微软雅黑 Light" panose="020B0502040204020203" pitchFamily="34" charset="-122"/>
                  <a:ea typeface="微软雅黑 Light" panose="020B0502040204020203" pitchFamily="34" charset="-122"/>
                </a:rPr>
                <a:t>纸质期刊</a:t>
              </a:r>
              <a:endParaRPr lang="zh-CN" altLang="en-US" sz="1400">
                <a:latin typeface="微软雅黑 Light" panose="020B0502040204020203" pitchFamily="34" charset="-122"/>
                <a:ea typeface="微软雅黑 Light" panose="020B0502040204020203" pitchFamily="34" charset="-122"/>
              </a:endParaRPr>
            </a:p>
          </p:txBody>
        </p:sp>
      </p:grpSp>
      <p:grpSp>
        <p:nvGrpSpPr>
          <p:cNvPr id="10" name="组合 9"/>
          <p:cNvGrpSpPr/>
          <p:nvPr/>
        </p:nvGrpSpPr>
        <p:grpSpPr>
          <a:xfrm>
            <a:off x="451485" y="202089"/>
            <a:ext cx="6275341" cy="523875"/>
            <a:chOff x="3908" y="292"/>
            <a:chExt cx="9881" cy="825"/>
          </a:xfrm>
        </p:grpSpPr>
        <p:sp>
          <p:nvSpPr>
            <p:cNvPr id="11" name="文本框 10"/>
            <p:cNvSpPr txBox="1"/>
            <p:nvPr/>
          </p:nvSpPr>
          <p:spPr>
            <a:xfrm>
              <a:off x="4584" y="292"/>
              <a:ext cx="8831"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资源管理-一体化的资源采访流程</a:t>
              </a:r>
              <a:endParaRPr lang="zh-CN" altLang="en-US" sz="2800" b="1">
                <a:solidFill>
                  <a:srgbClr val="01579B"/>
                </a:solidFill>
                <a:effectLst/>
                <a:latin typeface="+mj-ea"/>
                <a:ea typeface="+mj-ea"/>
                <a:sym typeface="+mn-ea"/>
              </a:endParaRPr>
            </a:p>
          </p:txBody>
        </p:sp>
        <p:grpSp>
          <p:nvGrpSpPr>
            <p:cNvPr id="12" name="组合 11"/>
            <p:cNvGrpSpPr/>
            <p:nvPr/>
          </p:nvGrpSpPr>
          <p:grpSpPr>
            <a:xfrm rot="16200000">
              <a:off x="8560" y="-4223"/>
              <a:ext cx="577" cy="9881"/>
              <a:chOff x="9849" y="-30607"/>
              <a:chExt cx="5904" cy="101465"/>
            </a:xfrm>
          </p:grpSpPr>
          <p:sp>
            <p:nvSpPr>
              <p:cNvPr id="13" name="等腰三角形 12"/>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4" name="等腰三角形 13"/>
              <p:cNvSpPr/>
              <p:nvPr/>
            </p:nvSpPr>
            <p:spPr>
              <a:xfrm flipV="1">
                <a:off x="9849" y="65454"/>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slow" advClick="0" advTm="3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86186\Downloads\资源预定 (1).png资源预定 (1)"/>
          <p:cNvPicPr>
            <a:picLocks noChangeAspect="1" noChangeArrowheads="1"/>
          </p:cNvPicPr>
          <p:nvPr/>
        </p:nvPicPr>
        <p:blipFill>
          <a:blip r:embed="rId1"/>
          <a:srcRect/>
          <a:stretch>
            <a:fillRect/>
          </a:stretch>
        </p:blipFill>
        <p:spPr bwMode="auto">
          <a:xfrm>
            <a:off x="326390" y="822960"/>
            <a:ext cx="9380220" cy="5863590"/>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9782787" y="821422"/>
            <a:ext cx="2202110" cy="4666376"/>
          </a:xfrm>
          <a:prstGeom prst="rect">
            <a:avLst/>
          </a:prstGeom>
          <a:ln>
            <a:noFill/>
          </a:ln>
        </p:spPr>
        <p:txBody>
          <a:bodyPr wrap="square">
            <a:no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285750" indent="-285750">
              <a:lnSpc>
                <a:spcPct val="150000"/>
              </a:lnSpc>
              <a:buFont typeface="Wingdings" panose="05000000000000000000" pitchFamily="2" charset="2"/>
              <a:buChar char="•"/>
            </a:pP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限制条件</a:t>
            </a:r>
            <a:endPar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资料采购类型</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中文图书</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西文图书</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中文期刊</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西文期刊</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电子资源库</a:t>
            </a:r>
            <a:endPar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pitchFamily="2" charset="2"/>
              <a:buChar char="•"/>
            </a:pP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扩展条件</a:t>
            </a:r>
            <a:endPar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学科</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出版社</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作者</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价格</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Font typeface="Wingdings" panose="05000000000000000000" pitchFamily="2" charset="2"/>
              <a:buChar cha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主题</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455394" y="201232"/>
            <a:ext cx="3654299" cy="523204"/>
            <a:chOff x="3907" y="292"/>
            <a:chExt cx="4987" cy="825"/>
          </a:xfrm>
        </p:grpSpPr>
        <p:sp>
          <p:nvSpPr>
            <p:cNvPr id="11" name="文本框 10"/>
            <p:cNvSpPr txBox="1"/>
            <p:nvPr/>
          </p:nvSpPr>
          <p:spPr>
            <a:xfrm>
              <a:off x="4584" y="292"/>
              <a:ext cx="3862"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多资源采购管理</a:t>
              </a:r>
              <a:endParaRPr lang="zh-CN" altLang="en-US" sz="2800" b="1">
                <a:solidFill>
                  <a:srgbClr val="01579B"/>
                </a:solidFill>
                <a:effectLst/>
                <a:latin typeface="+mj-ea"/>
                <a:ea typeface="+mj-ea"/>
                <a:sym typeface="+mn-ea"/>
              </a:endParaRPr>
            </a:p>
          </p:txBody>
        </p:sp>
        <p:grpSp>
          <p:nvGrpSpPr>
            <p:cNvPr id="12" name="组合 11"/>
            <p:cNvGrpSpPr/>
            <p:nvPr/>
          </p:nvGrpSpPr>
          <p:grpSpPr>
            <a:xfrm rot="16200000">
              <a:off x="6112" y="-1776"/>
              <a:ext cx="578" cy="4987"/>
              <a:chOff x="9831" y="-30607"/>
              <a:chExt cx="5922" cy="51216"/>
            </a:xfrm>
          </p:grpSpPr>
          <p:sp>
            <p:nvSpPr>
              <p:cNvPr id="13" name="等腰三角形 12"/>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4" name="等腰三角形 13"/>
              <p:cNvSpPr/>
              <p:nvPr/>
            </p:nvSpPr>
            <p:spPr>
              <a:xfrm flipV="1">
                <a:off x="9831" y="15205"/>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C:\Users\86186\Downloads\征订包列表 –表格 – 1.png征订包列表 –表格 – 1"/>
          <p:cNvPicPr>
            <a:picLocks noChangeAspect="1"/>
          </p:cNvPicPr>
          <p:nvPr/>
        </p:nvPicPr>
        <p:blipFill>
          <a:blip r:embed="rId1"/>
          <a:srcRect/>
          <a:stretch>
            <a:fillRect/>
          </a:stretch>
        </p:blipFill>
        <p:spPr>
          <a:xfrm>
            <a:off x="326838" y="784412"/>
            <a:ext cx="8619191" cy="5388162"/>
          </a:xfrm>
          <a:prstGeom prst="rect">
            <a:avLst/>
          </a:prstGeom>
          <a:ln>
            <a:solidFill>
              <a:srgbClr val="0078D7"/>
            </a:solidFill>
          </a:ln>
        </p:spPr>
      </p:pic>
      <p:pic>
        <p:nvPicPr>
          <p:cNvPr id="18" name="图片 17" descr="C:\Users\86186\Downloads\征订包列表 –元数据 – 1.png征订包列表 –元数据 – 1"/>
          <p:cNvPicPr>
            <a:picLocks noChangeAspect="1"/>
          </p:cNvPicPr>
          <p:nvPr/>
        </p:nvPicPr>
        <p:blipFill>
          <a:blip r:embed="rId2"/>
          <a:srcRect/>
          <a:stretch>
            <a:fillRect/>
          </a:stretch>
        </p:blipFill>
        <p:spPr bwMode="auto">
          <a:xfrm>
            <a:off x="728382" y="905809"/>
            <a:ext cx="8563162" cy="5350809"/>
          </a:xfrm>
          <a:prstGeom prst="rect">
            <a:avLst/>
          </a:prstGeom>
          <a:noFill/>
          <a:ln w="19050">
            <a:solidFill>
              <a:srgbClr val="0078D7"/>
            </a:solidFill>
            <a:miter lim="800000"/>
            <a:headEnd/>
            <a:tailEnd/>
          </a:ln>
          <a:effectLst>
            <a:outerShdw blurRad="406400" dist="38100" dir="2700000" algn="tl" rotWithShape="0">
              <a:srgbClr val="808080">
                <a:alpha val="15999"/>
              </a:srgbClr>
            </a:outerShdw>
          </a:effectLst>
          <a:extLst>
            <a:ext uri="{909E8E84-426E-40DD-AFC4-6F175D3DCCD1}">
              <a14:hiddenFill xmlns:a14="http://schemas.microsoft.com/office/drawing/2010/main">
                <a:solidFill>
                  <a:srgbClr val="FFFFFF"/>
                </a:solidFill>
              </a14:hiddenFill>
            </a:ext>
          </a:extLst>
        </p:spPr>
      </p:pic>
      <p:pic>
        <p:nvPicPr>
          <p:cNvPr id="19" name="图片 18" descr="C:\Users\86186\Downloads\征订包列表 –书目信息 – 1.png征订包列表 –书目信息 – 1"/>
          <p:cNvPicPr>
            <a:picLocks noChangeAspect="1"/>
          </p:cNvPicPr>
          <p:nvPr/>
        </p:nvPicPr>
        <p:blipFill>
          <a:blip r:embed="rId3"/>
          <a:srcRect/>
          <a:stretch>
            <a:fillRect/>
          </a:stretch>
        </p:blipFill>
        <p:spPr bwMode="auto">
          <a:xfrm>
            <a:off x="1120588" y="1111250"/>
            <a:ext cx="8348382" cy="5220074"/>
          </a:xfrm>
          <a:prstGeom prst="rect">
            <a:avLst/>
          </a:prstGeom>
          <a:noFill/>
          <a:ln w="19050">
            <a:solidFill>
              <a:srgbClr val="0078D7"/>
            </a:solidFill>
            <a:miter lim="800000"/>
            <a:headEnd/>
            <a:tailEnd/>
          </a:ln>
          <a:effectLst>
            <a:outerShdw blurRad="406400" dist="38100" dir="2700000" algn="tl" rotWithShape="0">
              <a:srgbClr val="808080">
                <a:alpha val="15999"/>
              </a:srgbClr>
            </a:outerShdw>
          </a:effectLst>
          <a:extLst>
            <a:ext uri="{909E8E84-426E-40DD-AFC4-6F175D3DCCD1}">
              <a14:hiddenFill xmlns:a14="http://schemas.microsoft.com/office/drawing/2010/main">
                <a:solidFill>
                  <a:srgbClr val="FFFFFF"/>
                </a:solidFill>
              </a14:hiddenFill>
            </a:ext>
          </a:extLst>
        </p:spPr>
      </p:pic>
      <p:sp>
        <p:nvSpPr>
          <p:cNvPr id="37" name="文本框 36"/>
          <p:cNvSpPr txBox="1">
            <a:spLocks noChangeArrowheads="1"/>
          </p:cNvSpPr>
          <p:nvPr/>
        </p:nvSpPr>
        <p:spPr bwMode="auto">
          <a:xfrm>
            <a:off x="9709911" y="524617"/>
            <a:ext cx="198014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200000"/>
              </a:lnSpc>
              <a:buFont typeface="Arial" panose="020B0604020202020204" pitchFamily="34" charset="0"/>
              <a:buChar char="•"/>
            </a:pPr>
            <a:r>
              <a:rPr lang="zh-CN" altLang="en-US" sz="1600" dirty="0" smtClean="0">
                <a:latin typeface="微软雅黑" panose="020B0503020204020204" pitchFamily="34" charset="-122"/>
                <a:ea typeface="微软雅黑" panose="020B0503020204020204" pitchFamily="34" charset="-122"/>
              </a:rPr>
              <a:t>院系协同采购</a:t>
            </a:r>
            <a:endParaRPr lang="en-US" altLang="zh-CN" sz="1600" dirty="0">
              <a:latin typeface="微软雅黑" panose="020B0503020204020204" pitchFamily="34" charset="-122"/>
              <a:ea typeface="微软雅黑" panose="020B0503020204020204" pitchFamily="34" charset="-122"/>
            </a:endParaRPr>
          </a:p>
        </p:txBody>
      </p:sp>
      <p:sp>
        <p:nvSpPr>
          <p:cNvPr id="38" name="矩形 22"/>
          <p:cNvSpPr>
            <a:spLocks noChangeArrowheads="1"/>
          </p:cNvSpPr>
          <p:nvPr/>
        </p:nvSpPr>
        <p:spPr bwMode="auto">
          <a:xfrm>
            <a:off x="9823986" y="1669066"/>
            <a:ext cx="2062162"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20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统一采购流水管理</a:t>
            </a:r>
            <a:endParaRPr lang="zh-CN" altLang="en-US" sz="1600" dirty="0">
              <a:latin typeface="微软雅黑" panose="020B0503020204020204" pitchFamily="34" charset="-122"/>
              <a:ea typeface="微软雅黑" panose="020B0503020204020204" pitchFamily="34" charset="-122"/>
            </a:endParaRPr>
          </a:p>
        </p:txBody>
      </p:sp>
      <p:sp>
        <p:nvSpPr>
          <p:cNvPr id="39" name="矩形 23"/>
          <p:cNvSpPr>
            <a:spLocks noChangeArrowheads="1"/>
          </p:cNvSpPr>
          <p:nvPr/>
        </p:nvSpPr>
        <p:spPr bwMode="auto">
          <a:xfrm>
            <a:off x="9823986" y="1093244"/>
            <a:ext cx="16351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20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多种采购来源</a:t>
            </a:r>
            <a:endParaRPr lang="en-US" altLang="zh-CN" sz="1600" dirty="0">
              <a:latin typeface="微软雅黑" panose="020B0503020204020204" pitchFamily="34" charset="-122"/>
              <a:ea typeface="微软雅黑" panose="020B0503020204020204" pitchFamily="34" charset="-122"/>
            </a:endParaRPr>
          </a:p>
        </p:txBody>
      </p:sp>
      <p:sp>
        <p:nvSpPr>
          <p:cNvPr id="40" name="矩形 24"/>
          <p:cNvSpPr>
            <a:spLocks noChangeArrowheads="1"/>
          </p:cNvSpPr>
          <p:nvPr/>
        </p:nvSpPr>
        <p:spPr bwMode="auto">
          <a:xfrm>
            <a:off x="9823986" y="4041133"/>
            <a:ext cx="20637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20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经费的专用与共享</a:t>
            </a:r>
            <a:endParaRPr lang="en-US" altLang="zh-CN" sz="1600" dirty="0">
              <a:latin typeface="微软雅黑" panose="020B0503020204020204" pitchFamily="34" charset="-122"/>
              <a:ea typeface="微软雅黑" panose="020B0503020204020204" pitchFamily="34" charset="-122"/>
            </a:endParaRPr>
          </a:p>
        </p:txBody>
      </p:sp>
      <p:sp>
        <p:nvSpPr>
          <p:cNvPr id="41" name="矩形 25"/>
          <p:cNvSpPr>
            <a:spLocks noChangeArrowheads="1"/>
          </p:cNvSpPr>
          <p:nvPr/>
        </p:nvSpPr>
        <p:spPr bwMode="auto">
          <a:xfrm>
            <a:off x="9709911" y="2285477"/>
            <a:ext cx="216217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20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供应商多重身份</a:t>
            </a:r>
            <a:endParaRPr lang="en-US" altLang="zh-CN" sz="1600" dirty="0">
              <a:latin typeface="微软雅黑" panose="020B0503020204020204" pitchFamily="34" charset="-122"/>
              <a:ea typeface="微软雅黑" panose="020B0503020204020204" pitchFamily="34" charset="-122"/>
            </a:endParaRPr>
          </a:p>
        </p:txBody>
      </p:sp>
      <p:sp>
        <p:nvSpPr>
          <p:cNvPr id="42" name="矩形 27"/>
          <p:cNvSpPr>
            <a:spLocks noChangeArrowheads="1"/>
          </p:cNvSpPr>
          <p:nvPr/>
        </p:nvSpPr>
        <p:spPr bwMode="auto">
          <a:xfrm>
            <a:off x="9823986" y="2855893"/>
            <a:ext cx="239553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20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总馆总签，院系分签</a:t>
            </a:r>
            <a:endParaRPr lang="zh-CN" altLang="en-US" sz="1600" dirty="0">
              <a:latin typeface="微软雅黑" panose="020B0503020204020204" pitchFamily="34" charset="-122"/>
              <a:ea typeface="微软雅黑" panose="020B0503020204020204" pitchFamily="34" charset="-122"/>
            </a:endParaRPr>
          </a:p>
        </p:txBody>
      </p:sp>
      <p:sp>
        <p:nvSpPr>
          <p:cNvPr id="43" name="矩形 28"/>
          <p:cNvSpPr>
            <a:spLocks noChangeArrowheads="1"/>
          </p:cNvSpPr>
          <p:nvPr/>
        </p:nvSpPr>
        <p:spPr bwMode="auto">
          <a:xfrm>
            <a:off x="9823986" y="3390467"/>
            <a:ext cx="233203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20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自动查重，关联订购</a:t>
            </a:r>
            <a:endParaRPr lang="en-US" altLang="zh-CN" sz="1600" dirty="0">
              <a:latin typeface="微软雅黑" panose="020B0503020204020204" pitchFamily="34" charset="-122"/>
              <a:ea typeface="微软雅黑" panose="020B0503020204020204" pitchFamily="34" charset="-122"/>
            </a:endParaRPr>
          </a:p>
        </p:txBody>
      </p:sp>
      <p:sp>
        <p:nvSpPr>
          <p:cNvPr id="44" name="矩形 29"/>
          <p:cNvSpPr>
            <a:spLocks noChangeArrowheads="1"/>
          </p:cNvSpPr>
          <p:nvPr/>
        </p:nvSpPr>
        <p:spPr bwMode="auto">
          <a:xfrm>
            <a:off x="9528150" y="4690212"/>
            <a:ext cx="20637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20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工作池管理</a:t>
            </a:r>
            <a:endParaRPr lang="en-US" altLang="zh-CN" sz="1600"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456127" y="201232"/>
            <a:ext cx="3608768" cy="523204"/>
            <a:chOff x="3908" y="292"/>
            <a:chExt cx="5035" cy="825"/>
          </a:xfrm>
        </p:grpSpPr>
        <p:sp>
          <p:nvSpPr>
            <p:cNvPr id="11" name="文本框 10"/>
            <p:cNvSpPr txBox="1"/>
            <p:nvPr/>
          </p:nvSpPr>
          <p:spPr>
            <a:xfrm>
              <a:off x="4584" y="292"/>
              <a:ext cx="3862"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多资源采购管理</a:t>
              </a:r>
              <a:endParaRPr lang="zh-CN" altLang="en-US" sz="2800" b="1">
                <a:solidFill>
                  <a:srgbClr val="01579B"/>
                </a:solidFill>
                <a:effectLst/>
                <a:latin typeface="+mj-ea"/>
                <a:ea typeface="+mj-ea"/>
                <a:sym typeface="+mn-ea"/>
              </a:endParaRPr>
            </a:p>
          </p:txBody>
        </p:sp>
        <p:grpSp>
          <p:nvGrpSpPr>
            <p:cNvPr id="12" name="组合 11"/>
            <p:cNvGrpSpPr/>
            <p:nvPr/>
          </p:nvGrpSpPr>
          <p:grpSpPr>
            <a:xfrm rot="16200000">
              <a:off x="6138" y="-1802"/>
              <a:ext cx="573" cy="5035"/>
              <a:chOff x="9883" y="-30607"/>
              <a:chExt cx="5870" cy="51706"/>
            </a:xfrm>
          </p:grpSpPr>
          <p:sp>
            <p:nvSpPr>
              <p:cNvPr id="13" name="等腰三角形 12"/>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4" name="等腰三角形 13"/>
              <p:cNvSpPr/>
              <p:nvPr/>
            </p:nvSpPr>
            <p:spPr>
              <a:xfrm flipV="1">
                <a:off x="9883" y="15695"/>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组合 13"/>
          <p:cNvGrpSpPr/>
          <p:nvPr/>
        </p:nvGrpSpPr>
        <p:grpSpPr bwMode="auto">
          <a:xfrm>
            <a:off x="129206" y="449263"/>
            <a:ext cx="11326194" cy="5746068"/>
            <a:chOff x="616791" y="661739"/>
            <a:chExt cx="11326077" cy="5744810"/>
          </a:xfrm>
        </p:grpSpPr>
        <p:sp>
          <p:nvSpPr>
            <p:cNvPr id="74" name="Line 21"/>
            <p:cNvSpPr>
              <a:spLocks noChangeShapeType="1"/>
            </p:cNvSpPr>
            <p:nvPr/>
          </p:nvSpPr>
          <p:spPr bwMode="auto">
            <a:xfrm flipV="1">
              <a:off x="1948071" y="2302855"/>
              <a:ext cx="0" cy="420595"/>
            </a:xfrm>
            <a:prstGeom prst="line">
              <a:avLst/>
            </a:prstGeom>
            <a:noFill/>
            <a:ln w="28575">
              <a:solidFill>
                <a:srgbClr val="1F4E79"/>
              </a:solidFill>
              <a:round/>
              <a:tailEnd type="triangle" w="med" len="med"/>
            </a:ln>
          </p:spPr>
          <p:txBody>
            <a:bodyPr lIns="121908" tIns="60954" rIns="121908" bIns="60954"/>
            <a:lstStyle/>
            <a:p>
              <a:pPr>
                <a:defRPr/>
              </a:pPr>
              <a:endParaRPr lang="zh-CN" altLang="en-US" ker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8" name="Line 21"/>
            <p:cNvSpPr>
              <a:spLocks noChangeShapeType="1"/>
            </p:cNvSpPr>
            <p:nvPr/>
          </p:nvSpPr>
          <p:spPr bwMode="auto">
            <a:xfrm flipV="1">
              <a:off x="5073827" y="2302855"/>
              <a:ext cx="0" cy="420595"/>
            </a:xfrm>
            <a:prstGeom prst="line">
              <a:avLst/>
            </a:prstGeom>
            <a:noFill/>
            <a:ln w="28575">
              <a:solidFill>
                <a:srgbClr val="9DC3E6"/>
              </a:solidFill>
              <a:round/>
              <a:tailEnd type="triangle" w="med" len="med"/>
            </a:ln>
          </p:spPr>
          <p:txBody>
            <a:bodyPr lIns="121908" tIns="60954" rIns="121908" bIns="60954"/>
            <a:lstStyle/>
            <a:p>
              <a:pPr>
                <a:defRPr/>
              </a:pPr>
              <a:endParaRPr lang="zh-CN" altLang="en-US" ker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2" name="Line 21"/>
            <p:cNvSpPr>
              <a:spLocks noChangeShapeType="1"/>
            </p:cNvSpPr>
            <p:nvPr/>
          </p:nvSpPr>
          <p:spPr bwMode="auto">
            <a:xfrm flipV="1">
              <a:off x="8180532" y="2302855"/>
              <a:ext cx="0" cy="420595"/>
            </a:xfrm>
            <a:prstGeom prst="line">
              <a:avLst/>
            </a:prstGeom>
            <a:noFill/>
            <a:ln w="28575">
              <a:solidFill>
                <a:srgbClr val="1F4E79"/>
              </a:solidFill>
              <a:round/>
              <a:tailEnd type="triangle" w="med" len="med"/>
            </a:ln>
          </p:spPr>
          <p:txBody>
            <a:bodyPr lIns="121908" tIns="60954" rIns="121908" bIns="60954"/>
            <a:lstStyle/>
            <a:p>
              <a:pPr>
                <a:defRPr/>
              </a:pPr>
              <a:endParaRPr lang="zh-CN" altLang="en-US" ker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3" name="Line 21"/>
            <p:cNvSpPr>
              <a:spLocks noChangeShapeType="1"/>
            </p:cNvSpPr>
            <p:nvPr/>
          </p:nvSpPr>
          <p:spPr bwMode="auto">
            <a:xfrm flipV="1">
              <a:off x="11252313" y="2302855"/>
              <a:ext cx="0" cy="420595"/>
            </a:xfrm>
            <a:prstGeom prst="line">
              <a:avLst/>
            </a:prstGeom>
            <a:noFill/>
            <a:ln w="28575">
              <a:solidFill>
                <a:srgbClr val="0DCAD3"/>
              </a:solidFill>
              <a:round/>
              <a:tailEnd type="triangle" w="med" len="med"/>
            </a:ln>
          </p:spPr>
          <p:txBody>
            <a:bodyPr lIns="121908" tIns="60954" rIns="121908" bIns="60954"/>
            <a:lstStyle/>
            <a:p>
              <a:pPr>
                <a:defRPr/>
              </a:pPr>
              <a:endParaRPr lang="zh-CN" altLang="en-US" ker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943" name="Rectangle 20"/>
            <p:cNvSpPr>
              <a:spLocks noChangeArrowheads="1"/>
            </p:cNvSpPr>
            <p:nvPr/>
          </p:nvSpPr>
          <p:spPr bwMode="auto">
            <a:xfrm>
              <a:off x="616791" y="1412497"/>
              <a:ext cx="2805083" cy="7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800" dirty="0">
                  <a:solidFill>
                    <a:srgbClr val="000000"/>
                  </a:solidFill>
                  <a:latin typeface="微软雅黑" panose="020B0503020204020204" pitchFamily="34" charset="-122"/>
                  <a:ea typeface="微软雅黑" panose="020B0503020204020204" pitchFamily="34" charset="-122"/>
                </a:rPr>
                <a:t>电子</a:t>
              </a:r>
              <a:r>
                <a:rPr lang="zh-CN" altLang="en-US" sz="1800" dirty="0" smtClean="0">
                  <a:solidFill>
                    <a:srgbClr val="000000"/>
                  </a:solidFill>
                  <a:latin typeface="微软雅黑" panose="020B0503020204020204" pitchFamily="34" charset="-122"/>
                  <a:ea typeface="微软雅黑" panose="020B0503020204020204" pitchFamily="34" charset="-122"/>
                </a:rPr>
                <a:t>资源库、服务一体化</a:t>
              </a:r>
              <a:r>
                <a:rPr lang="zh-CN" altLang="en-US" sz="1800" dirty="0">
                  <a:solidFill>
                    <a:srgbClr val="000000"/>
                  </a:solidFill>
                  <a:latin typeface="微软雅黑" panose="020B0503020204020204" pitchFamily="34" charset="-122"/>
                  <a:ea typeface="微软雅黑" panose="020B0503020204020204" pitchFamily="34" charset="-122"/>
                </a:rPr>
                <a:t>采购试用、激活、订购</a:t>
              </a:r>
              <a:endParaRPr lang="en-US" altLang="zh-CN" dirty="0">
                <a:solidFill>
                  <a:srgbClr val="0D0D0D"/>
                </a:solidFill>
                <a:latin typeface="微软雅黑" panose="020B0503020204020204" pitchFamily="34" charset="-122"/>
                <a:ea typeface="微软雅黑" panose="020B0503020204020204" pitchFamily="34" charset="-122"/>
              </a:endParaRPr>
            </a:p>
          </p:txBody>
        </p:sp>
        <p:sp>
          <p:nvSpPr>
            <p:cNvPr id="39944" name="Rectangle 22"/>
            <p:cNvSpPr>
              <a:spLocks noChangeArrowheads="1"/>
            </p:cNvSpPr>
            <p:nvPr/>
          </p:nvSpPr>
          <p:spPr bwMode="auto">
            <a:xfrm>
              <a:off x="10584343" y="1329221"/>
              <a:ext cx="1335939" cy="88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ts val="3000"/>
                </a:lnSpc>
              </a:pPr>
              <a:r>
                <a:rPr lang="zh-CN" altLang="en-US" dirty="0">
                  <a:solidFill>
                    <a:srgbClr val="000000"/>
                  </a:solidFill>
                  <a:latin typeface="微软雅黑" panose="020B0503020204020204" pitchFamily="34" charset="-122"/>
                  <a:ea typeface="微软雅黑" panose="020B0503020204020204" pitchFamily="34" charset="-122"/>
                </a:rPr>
                <a:t>经费</a:t>
              </a:r>
              <a:r>
                <a:rPr lang="zh-CN" altLang="en-US" dirty="0" smtClean="0">
                  <a:solidFill>
                    <a:srgbClr val="000000"/>
                  </a:solidFill>
                  <a:latin typeface="微软雅黑" panose="020B0503020204020204" pitchFamily="34" charset="-122"/>
                  <a:ea typeface="微软雅黑" panose="020B0503020204020204" pitchFamily="34" charset="-122"/>
                </a:rPr>
                <a:t>管理</a:t>
              </a:r>
              <a:endParaRPr lang="en-US" altLang="zh-CN" dirty="0" smtClean="0">
                <a:solidFill>
                  <a:srgbClr val="000000"/>
                </a:solidFill>
                <a:latin typeface="微软雅黑" panose="020B0503020204020204" pitchFamily="34" charset="-122"/>
                <a:ea typeface="微软雅黑" panose="020B0503020204020204" pitchFamily="34" charset="-122"/>
              </a:endParaRPr>
            </a:p>
            <a:p>
              <a:pPr algn="ctr">
                <a:lnSpc>
                  <a:spcPts val="3000"/>
                </a:lnSpc>
              </a:pPr>
              <a:r>
                <a:rPr lang="zh-CN" altLang="en-US" dirty="0" smtClean="0">
                  <a:solidFill>
                    <a:srgbClr val="000000"/>
                  </a:solidFill>
                  <a:latin typeface="微软雅黑" panose="020B0503020204020204" pitchFamily="34" charset="-122"/>
                  <a:ea typeface="微软雅黑" panose="020B0503020204020204" pitchFamily="34" charset="-122"/>
                </a:rPr>
                <a:t>到期预警</a:t>
              </a:r>
              <a:endParaRPr lang="zh-CN" altLang="en-US" dirty="0">
                <a:solidFill>
                  <a:srgbClr val="30ADB8"/>
                </a:solidFill>
                <a:latin typeface="微软雅黑" panose="020B0503020204020204" pitchFamily="34" charset="-122"/>
                <a:ea typeface="微软雅黑" panose="020B0503020204020204" pitchFamily="34" charset="-122"/>
              </a:endParaRPr>
            </a:p>
          </p:txBody>
        </p:sp>
        <p:sp>
          <p:nvSpPr>
            <p:cNvPr id="39945" name="Rectangle 24"/>
            <p:cNvSpPr>
              <a:spLocks noChangeArrowheads="1"/>
            </p:cNvSpPr>
            <p:nvPr/>
          </p:nvSpPr>
          <p:spPr bwMode="auto">
            <a:xfrm>
              <a:off x="2200399" y="4957796"/>
              <a:ext cx="2557463" cy="1448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800" dirty="0">
                  <a:latin typeface="微软雅黑" panose="020B0503020204020204" pitchFamily="34" charset="-122"/>
                  <a:ea typeface="微软雅黑" panose="020B0503020204020204" pitchFamily="34" charset="-122"/>
                </a:rPr>
                <a:t>提供资源介绍，资源库列表，学科分类，馆员评分，双一流院校购买情况等</a:t>
              </a:r>
              <a:endParaRPr lang="en-US" altLang="zh-CN" dirty="0">
                <a:latin typeface="微软雅黑" panose="020B0503020204020204" pitchFamily="34" charset="-122"/>
                <a:ea typeface="微软雅黑" panose="020B0503020204020204" pitchFamily="34" charset="-122"/>
              </a:endParaRPr>
            </a:p>
          </p:txBody>
        </p:sp>
        <p:sp>
          <p:nvSpPr>
            <p:cNvPr id="39946" name="Rectangle 26"/>
            <p:cNvSpPr>
              <a:spLocks noChangeArrowheads="1"/>
            </p:cNvSpPr>
            <p:nvPr/>
          </p:nvSpPr>
          <p:spPr bwMode="auto">
            <a:xfrm>
              <a:off x="4048354" y="1045915"/>
              <a:ext cx="19939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ts val="3000"/>
                </a:lnSpc>
              </a:pPr>
              <a:r>
                <a:rPr lang="zh-CN" altLang="en-US" dirty="0">
                  <a:latin typeface="微软雅黑" panose="020B0503020204020204" pitchFamily="34" charset="-122"/>
                  <a:ea typeface="微软雅黑" panose="020B0503020204020204" pitchFamily="34" charset="-122"/>
                </a:rPr>
                <a:t>可支持</a:t>
              </a:r>
              <a:endParaRPr lang="en-US" altLang="zh-CN" dirty="0">
                <a:latin typeface="微软雅黑" panose="020B0503020204020204" pitchFamily="34" charset="-122"/>
                <a:ea typeface="微软雅黑" panose="020B0503020204020204" pitchFamily="34" charset="-122"/>
              </a:endParaRPr>
            </a:p>
            <a:p>
              <a:pPr algn="ctr">
                <a:lnSpc>
                  <a:spcPts val="3000"/>
                </a:lnSpc>
              </a:pPr>
              <a:r>
                <a:rPr lang="zh-CN" altLang="en-US" dirty="0">
                  <a:latin typeface="微软雅黑" panose="020B0503020204020204" pitchFamily="34" charset="-122"/>
                  <a:ea typeface="微软雅黑" panose="020B0503020204020204" pitchFamily="34" charset="-122"/>
                </a:rPr>
                <a:t>永久性服务</a:t>
              </a:r>
              <a:endParaRPr lang="en-US" altLang="zh-CN" dirty="0">
                <a:latin typeface="微软雅黑" panose="020B0503020204020204" pitchFamily="34" charset="-122"/>
                <a:ea typeface="微软雅黑" panose="020B0503020204020204" pitchFamily="34" charset="-122"/>
              </a:endParaRPr>
            </a:p>
            <a:p>
              <a:pPr algn="ctr">
                <a:lnSpc>
                  <a:spcPts val="3000"/>
                </a:lnSpc>
              </a:pPr>
              <a:r>
                <a:rPr lang="zh-CN" altLang="en-US" dirty="0">
                  <a:latin typeface="微软雅黑" panose="020B0503020204020204" pitchFamily="34" charset="-122"/>
                  <a:ea typeface="微软雅黑" panose="020B0503020204020204" pitchFamily="34" charset="-122"/>
                </a:rPr>
                <a:t>连续性服务</a:t>
              </a:r>
              <a:endParaRPr lang="en-US" altLang="zh-CN" dirty="0">
                <a:latin typeface="微软雅黑" panose="020B0503020204020204" pitchFamily="34" charset="-122"/>
                <a:ea typeface="微软雅黑" panose="020B0503020204020204" pitchFamily="34" charset="-122"/>
              </a:endParaRPr>
            </a:p>
          </p:txBody>
        </p:sp>
        <p:sp>
          <p:nvSpPr>
            <p:cNvPr id="80" name="Line 27"/>
            <p:cNvSpPr>
              <a:spLocks noChangeShapeType="1"/>
            </p:cNvSpPr>
            <p:nvPr/>
          </p:nvSpPr>
          <p:spPr bwMode="auto">
            <a:xfrm flipV="1">
              <a:off x="3503805" y="4637555"/>
              <a:ext cx="0" cy="285687"/>
            </a:xfrm>
            <a:prstGeom prst="line">
              <a:avLst/>
            </a:prstGeom>
            <a:noFill/>
            <a:ln w="28575">
              <a:solidFill>
                <a:srgbClr val="2E75B6"/>
              </a:solidFill>
              <a:round/>
              <a:headEnd type="triangle" w="med" len="med"/>
            </a:ln>
          </p:spPr>
          <p:txBody>
            <a:bodyPr lIns="121908" tIns="60954" rIns="121908" bIns="60954"/>
            <a:lstStyle/>
            <a:p>
              <a:pPr>
                <a:defRPr/>
              </a:pPr>
              <a:endParaRPr lang="zh-CN" altLang="en-US" ker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948" name="Rectangle 28"/>
            <p:cNvSpPr>
              <a:spLocks noChangeArrowheads="1"/>
            </p:cNvSpPr>
            <p:nvPr/>
          </p:nvSpPr>
          <p:spPr bwMode="auto">
            <a:xfrm>
              <a:off x="5590629" y="4957796"/>
              <a:ext cx="2200275" cy="85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ts val="3000"/>
                </a:lnSpc>
              </a:pPr>
              <a:r>
                <a:rPr lang="zh-CN" altLang="en-US">
                  <a:latin typeface="微软雅黑" panose="020B0503020204020204" pitchFamily="34" charset="-122"/>
                  <a:ea typeface="微软雅黑" panose="020B0503020204020204" pitchFamily="34" charset="-122"/>
                </a:rPr>
                <a:t>多币种结算，实时计算远期汇率</a:t>
              </a:r>
              <a:endParaRPr lang="zh-CN" altLang="en-US">
                <a:latin typeface="微软雅黑" panose="020B0503020204020204" pitchFamily="34" charset="-122"/>
                <a:ea typeface="微软雅黑" panose="020B0503020204020204" pitchFamily="34" charset="-122"/>
              </a:endParaRPr>
            </a:p>
          </p:txBody>
        </p:sp>
        <p:sp>
          <p:nvSpPr>
            <p:cNvPr id="39949" name="Rectangle 30"/>
            <p:cNvSpPr>
              <a:spLocks noChangeArrowheads="1"/>
            </p:cNvSpPr>
            <p:nvPr/>
          </p:nvSpPr>
          <p:spPr bwMode="auto">
            <a:xfrm>
              <a:off x="8632212" y="4957796"/>
              <a:ext cx="2190750" cy="85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ts val="3000"/>
                </a:lnSpc>
              </a:pPr>
              <a:r>
                <a:rPr lang="zh-CN" altLang="en-US">
                  <a:latin typeface="微软雅黑" panose="020B0503020204020204" pitchFamily="34" charset="-122"/>
                  <a:ea typeface="微软雅黑" panose="020B0503020204020204" pitchFamily="34" charset="-122"/>
                </a:rPr>
                <a:t>试用、专家评审、读者评价</a:t>
              </a:r>
              <a:endParaRPr lang="en-US" altLang="zh-CN">
                <a:latin typeface="微软雅黑" panose="020B0503020204020204" pitchFamily="34" charset="-122"/>
                <a:ea typeface="微软雅黑" panose="020B0503020204020204" pitchFamily="34" charset="-122"/>
              </a:endParaRPr>
            </a:p>
          </p:txBody>
        </p:sp>
        <p:sp>
          <p:nvSpPr>
            <p:cNvPr id="85" name="Freeform 39"/>
            <p:cNvSpPr/>
            <p:nvPr/>
          </p:nvSpPr>
          <p:spPr bwMode="auto">
            <a:xfrm>
              <a:off x="2375105" y="5251784"/>
              <a:ext cx="31750" cy="1587"/>
            </a:xfrm>
            <a:custGeom>
              <a:avLst/>
              <a:gdLst>
                <a:gd name="T0" fmla="*/ 23813 w 12"/>
                <a:gd name="T1" fmla="*/ 0 h 1587"/>
                <a:gd name="T2" fmla="*/ 0 w 12"/>
                <a:gd name="T3" fmla="*/ 0 h 1587"/>
                <a:gd name="T4" fmla="*/ 23813 w 12"/>
                <a:gd name="T5" fmla="*/ 0 h 1587"/>
                <a:gd name="T6" fmla="*/ 23813 w 12"/>
                <a:gd name="T7" fmla="*/ 0 h 1587"/>
                <a:gd name="T8" fmla="*/ 0 60000 65536"/>
                <a:gd name="T9" fmla="*/ 0 60000 65536"/>
                <a:gd name="T10" fmla="*/ 0 60000 65536"/>
                <a:gd name="T11" fmla="*/ 0 60000 65536"/>
                <a:gd name="T12" fmla="*/ 0 w 12"/>
                <a:gd name="T13" fmla="*/ 0 h 1587"/>
                <a:gd name="T14" fmla="*/ 12 w 12"/>
                <a:gd name="T15" fmla="*/ 1587 h 1587"/>
              </a:gdLst>
              <a:ahLst/>
              <a:cxnLst>
                <a:cxn ang="T8">
                  <a:pos x="T0" y="T1"/>
                </a:cxn>
                <a:cxn ang="T9">
                  <a:pos x="T2" y="T3"/>
                </a:cxn>
                <a:cxn ang="T10">
                  <a:pos x="T4" y="T5"/>
                </a:cxn>
                <a:cxn ang="T11">
                  <a:pos x="T6" y="T7"/>
                </a:cxn>
              </a:cxnLst>
              <a:rect l="T12" t="T13" r="T14" b="T15"/>
              <a:pathLst>
                <a:path w="12" h="1587">
                  <a:moveTo>
                    <a:pt x="12" y="0"/>
                  </a:moveTo>
                  <a:lnTo>
                    <a:pt x="0" y="0"/>
                  </a:lnTo>
                  <a:lnTo>
                    <a:pt x="12" y="0"/>
                  </a:lnTo>
                  <a:close/>
                </a:path>
              </a:pathLst>
            </a:custGeom>
            <a:solidFill>
              <a:srgbClr val="020202"/>
            </a:solidFill>
            <a:ln>
              <a:noFill/>
            </a:ln>
          </p:spPr>
          <p:txBody>
            <a:bodyPr lIns="121908" tIns="60954" rIns="121908" bIns="60954"/>
            <a:lstStyle/>
            <a:p>
              <a:pPr>
                <a:defRPr/>
              </a:pPr>
              <a:endParaRPr lang="zh-CN" altLang="en-US" ker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951" name="Rectangle 26"/>
            <p:cNvSpPr>
              <a:spLocks noChangeArrowheads="1"/>
            </p:cNvSpPr>
            <p:nvPr/>
          </p:nvSpPr>
          <p:spPr bwMode="auto">
            <a:xfrm>
              <a:off x="7170985" y="661739"/>
              <a:ext cx="2247900" cy="165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000"/>
                </a:lnSpc>
              </a:pPr>
              <a:r>
                <a:rPr lang="zh-CN" altLang="zh-CN">
                  <a:latin typeface="微软雅黑" panose="020B0503020204020204" pitchFamily="34" charset="-122"/>
                  <a:ea typeface="微软雅黑" panose="020B0503020204020204" pitchFamily="34" charset="-122"/>
                </a:rPr>
                <a:t>支</a:t>
              </a:r>
              <a:r>
                <a:rPr lang="zh-CN" altLang="zh-CN">
                  <a:solidFill>
                    <a:srgbClr val="000000"/>
                  </a:solidFill>
                  <a:latin typeface="微软雅黑" panose="020B0503020204020204" pitchFamily="34" charset="-122"/>
                  <a:ea typeface="微软雅黑" panose="020B0503020204020204" pitchFamily="34" charset="-122"/>
                </a:rPr>
                <a:t>持</a:t>
              </a:r>
              <a:r>
                <a:rPr lang="en-US" altLang="zh-CN">
                  <a:solidFill>
                    <a:srgbClr val="000000"/>
                  </a:solidFill>
                  <a:latin typeface="微软雅黑" panose="020B0503020204020204" pitchFamily="34" charset="-122"/>
                  <a:ea typeface="微软雅黑" panose="020B0503020204020204" pitchFamily="34" charset="-122"/>
                </a:rPr>
                <a:t>ONIX-PL</a:t>
              </a:r>
              <a:r>
                <a:rPr lang="zh-CN" altLang="zh-CN">
                  <a:solidFill>
                    <a:srgbClr val="000000"/>
                  </a:solidFill>
                  <a:latin typeface="微软雅黑" panose="020B0503020204020204" pitchFamily="34" charset="-122"/>
                  <a:ea typeface="微软雅黑" panose="020B0503020204020204" pitchFamily="34" charset="-122"/>
                </a:rPr>
                <a:t>格式规范，编辑、管理用户许可，手动编辑或上传许可文件</a:t>
              </a:r>
              <a:endParaRPr lang="zh-CN" altLang="zh-CN">
                <a:latin typeface="微软雅黑" panose="020B0503020204020204" pitchFamily="34" charset="-122"/>
                <a:ea typeface="微软雅黑" panose="020B0503020204020204" pitchFamily="34" charset="-122"/>
              </a:endParaRPr>
            </a:p>
          </p:txBody>
        </p:sp>
        <p:sp>
          <p:nvSpPr>
            <p:cNvPr id="39952" name="箭头: 五边形 7"/>
            <p:cNvSpPr>
              <a:spLocks noChangeArrowheads="1"/>
            </p:cNvSpPr>
            <p:nvPr/>
          </p:nvSpPr>
          <p:spPr bwMode="auto">
            <a:xfrm rot="-5400000">
              <a:off x="1082893" y="2740542"/>
              <a:ext cx="1730676" cy="1335942"/>
            </a:xfrm>
            <a:prstGeom prst="homePlate">
              <a:avLst>
                <a:gd name="adj" fmla="val 28938"/>
              </a:avLst>
            </a:prstGeom>
            <a:solidFill>
              <a:srgbClr val="1F4E79"/>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39953" name="箭头: 五边形 67"/>
            <p:cNvSpPr>
              <a:spLocks noChangeArrowheads="1"/>
            </p:cNvSpPr>
            <p:nvPr/>
          </p:nvSpPr>
          <p:spPr bwMode="auto">
            <a:xfrm rot="5400000">
              <a:off x="2648045" y="3145659"/>
              <a:ext cx="1730676" cy="1335942"/>
            </a:xfrm>
            <a:prstGeom prst="homePlate">
              <a:avLst>
                <a:gd name="adj" fmla="val 28938"/>
              </a:avLst>
            </a:prstGeom>
            <a:solidFill>
              <a:srgbClr val="2E75B6"/>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39954" name="箭头: 五边形 68"/>
            <p:cNvSpPr>
              <a:spLocks noChangeArrowheads="1"/>
            </p:cNvSpPr>
            <p:nvPr/>
          </p:nvSpPr>
          <p:spPr bwMode="auto">
            <a:xfrm rot="-5400000">
              <a:off x="4208312" y="2740543"/>
              <a:ext cx="1730676" cy="1335942"/>
            </a:xfrm>
            <a:prstGeom prst="homePlate">
              <a:avLst>
                <a:gd name="adj" fmla="val 28938"/>
              </a:avLst>
            </a:prstGeom>
            <a:solidFill>
              <a:srgbClr val="9DC3E6"/>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39955" name="箭头: 五边形 69"/>
            <p:cNvSpPr>
              <a:spLocks noChangeArrowheads="1"/>
            </p:cNvSpPr>
            <p:nvPr/>
          </p:nvSpPr>
          <p:spPr bwMode="auto">
            <a:xfrm rot="5400000">
              <a:off x="5798622" y="3145658"/>
              <a:ext cx="1730676" cy="1335942"/>
            </a:xfrm>
            <a:prstGeom prst="homePlate">
              <a:avLst>
                <a:gd name="adj" fmla="val 28938"/>
              </a:avLst>
            </a:prstGeom>
            <a:solidFill>
              <a:srgbClr val="8497B0"/>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39956" name="箭头: 五边形 85"/>
            <p:cNvSpPr>
              <a:spLocks noChangeArrowheads="1"/>
            </p:cNvSpPr>
            <p:nvPr/>
          </p:nvSpPr>
          <p:spPr bwMode="auto">
            <a:xfrm rot="-5400000">
              <a:off x="7315413" y="2740542"/>
              <a:ext cx="1730676" cy="1335942"/>
            </a:xfrm>
            <a:prstGeom prst="homePlate">
              <a:avLst>
                <a:gd name="adj" fmla="val 28938"/>
              </a:avLst>
            </a:prstGeom>
            <a:solidFill>
              <a:srgbClr val="1F4E79"/>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39957" name="箭头: 五边形 89"/>
            <p:cNvSpPr>
              <a:spLocks noChangeArrowheads="1"/>
            </p:cNvSpPr>
            <p:nvPr/>
          </p:nvSpPr>
          <p:spPr bwMode="auto">
            <a:xfrm rot="5400000">
              <a:off x="8859069" y="3145659"/>
              <a:ext cx="1730676" cy="1335942"/>
            </a:xfrm>
            <a:prstGeom prst="homePlate">
              <a:avLst>
                <a:gd name="adj" fmla="val 28938"/>
              </a:avLst>
            </a:prstGeom>
            <a:solidFill>
              <a:srgbClr val="2E75B6"/>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39958" name="箭头: 五边形 90"/>
            <p:cNvSpPr>
              <a:spLocks noChangeArrowheads="1"/>
            </p:cNvSpPr>
            <p:nvPr/>
          </p:nvSpPr>
          <p:spPr bwMode="auto">
            <a:xfrm rot="-5400000">
              <a:off x="10409559" y="2740542"/>
              <a:ext cx="1730676" cy="1335942"/>
            </a:xfrm>
            <a:prstGeom prst="homePlate">
              <a:avLst>
                <a:gd name="adj" fmla="val 28938"/>
              </a:avLst>
            </a:prstGeom>
            <a:solidFill>
              <a:srgbClr val="9DC3E6"/>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39959" name="文本框 8"/>
            <p:cNvSpPr txBox="1">
              <a:spLocks noChangeArrowheads="1"/>
            </p:cNvSpPr>
            <p:nvPr/>
          </p:nvSpPr>
          <p:spPr bwMode="auto">
            <a:xfrm>
              <a:off x="1599418" y="3186394"/>
              <a:ext cx="697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600">
                  <a:solidFill>
                    <a:schemeClr val="bg1"/>
                  </a:solidFill>
                </a:rPr>
                <a:t>01</a:t>
              </a:r>
              <a:endParaRPr lang="zh-CN" altLang="en-US" sz="3600">
                <a:solidFill>
                  <a:schemeClr val="bg1"/>
                </a:solidFill>
              </a:endParaRPr>
            </a:p>
          </p:txBody>
        </p:sp>
        <p:sp>
          <p:nvSpPr>
            <p:cNvPr id="39960" name="文本框 94"/>
            <p:cNvSpPr txBox="1">
              <a:spLocks noChangeArrowheads="1"/>
            </p:cNvSpPr>
            <p:nvPr/>
          </p:nvSpPr>
          <p:spPr bwMode="auto">
            <a:xfrm>
              <a:off x="3164570" y="3344661"/>
              <a:ext cx="697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600">
                  <a:solidFill>
                    <a:schemeClr val="bg1"/>
                  </a:solidFill>
                </a:rPr>
                <a:t>02</a:t>
              </a:r>
              <a:endParaRPr lang="zh-CN" altLang="en-US" sz="3600">
                <a:solidFill>
                  <a:schemeClr val="bg1"/>
                </a:solidFill>
              </a:endParaRPr>
            </a:p>
          </p:txBody>
        </p:sp>
        <p:sp>
          <p:nvSpPr>
            <p:cNvPr id="39961" name="文本框 95"/>
            <p:cNvSpPr txBox="1">
              <a:spLocks noChangeArrowheads="1"/>
            </p:cNvSpPr>
            <p:nvPr/>
          </p:nvSpPr>
          <p:spPr bwMode="auto">
            <a:xfrm>
              <a:off x="4724837" y="3186394"/>
              <a:ext cx="697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600">
                  <a:solidFill>
                    <a:schemeClr val="bg1"/>
                  </a:solidFill>
                </a:rPr>
                <a:t>03</a:t>
              </a:r>
              <a:endParaRPr lang="en-US" altLang="zh-CN" sz="3600">
                <a:solidFill>
                  <a:schemeClr val="bg1"/>
                </a:solidFill>
              </a:endParaRPr>
            </a:p>
          </p:txBody>
        </p:sp>
        <p:sp>
          <p:nvSpPr>
            <p:cNvPr id="39962" name="文本框 99"/>
            <p:cNvSpPr txBox="1">
              <a:spLocks noChangeArrowheads="1"/>
            </p:cNvSpPr>
            <p:nvPr/>
          </p:nvSpPr>
          <p:spPr bwMode="auto">
            <a:xfrm>
              <a:off x="6285103" y="3344661"/>
              <a:ext cx="697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600" dirty="0">
                  <a:solidFill>
                    <a:schemeClr val="bg1"/>
                  </a:solidFill>
                </a:rPr>
                <a:t>04</a:t>
              </a:r>
              <a:endParaRPr lang="en-US" altLang="zh-CN" sz="3600" dirty="0">
                <a:solidFill>
                  <a:schemeClr val="bg1"/>
                </a:solidFill>
              </a:endParaRPr>
            </a:p>
          </p:txBody>
        </p:sp>
        <p:sp>
          <p:nvSpPr>
            <p:cNvPr id="39963" name="文本框 100"/>
            <p:cNvSpPr txBox="1">
              <a:spLocks noChangeArrowheads="1"/>
            </p:cNvSpPr>
            <p:nvPr/>
          </p:nvSpPr>
          <p:spPr bwMode="auto">
            <a:xfrm flipH="1">
              <a:off x="7794195" y="3186394"/>
              <a:ext cx="773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600">
                  <a:solidFill>
                    <a:schemeClr val="bg1"/>
                  </a:solidFill>
                </a:rPr>
                <a:t>05</a:t>
              </a:r>
              <a:endParaRPr lang="zh-CN" altLang="en-US" sz="3600">
                <a:solidFill>
                  <a:schemeClr val="bg1"/>
                </a:solidFill>
              </a:endParaRPr>
            </a:p>
          </p:txBody>
        </p:sp>
        <p:sp>
          <p:nvSpPr>
            <p:cNvPr id="39964" name="文本框 101"/>
            <p:cNvSpPr txBox="1">
              <a:spLocks noChangeArrowheads="1"/>
            </p:cNvSpPr>
            <p:nvPr/>
          </p:nvSpPr>
          <p:spPr bwMode="auto">
            <a:xfrm>
              <a:off x="9357942" y="3344661"/>
              <a:ext cx="7329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600">
                  <a:solidFill>
                    <a:schemeClr val="bg1"/>
                  </a:solidFill>
                </a:rPr>
                <a:t>06</a:t>
              </a:r>
              <a:endParaRPr lang="zh-CN" altLang="en-US" sz="3600">
                <a:solidFill>
                  <a:schemeClr val="bg1"/>
                </a:solidFill>
              </a:endParaRPr>
            </a:p>
          </p:txBody>
        </p:sp>
        <p:sp>
          <p:nvSpPr>
            <p:cNvPr id="39965" name="文本框 106"/>
            <p:cNvSpPr txBox="1">
              <a:spLocks noChangeArrowheads="1"/>
            </p:cNvSpPr>
            <p:nvPr/>
          </p:nvSpPr>
          <p:spPr bwMode="auto">
            <a:xfrm>
              <a:off x="10896829" y="3186394"/>
              <a:ext cx="7561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600">
                  <a:solidFill>
                    <a:schemeClr val="bg1"/>
                  </a:solidFill>
                </a:rPr>
                <a:t>07</a:t>
              </a:r>
              <a:endParaRPr lang="zh-CN" altLang="en-US" sz="3600">
                <a:solidFill>
                  <a:schemeClr val="bg1"/>
                </a:solidFill>
              </a:endParaRPr>
            </a:p>
          </p:txBody>
        </p:sp>
        <p:sp>
          <p:nvSpPr>
            <p:cNvPr id="115" name="Line 27"/>
            <p:cNvSpPr>
              <a:spLocks noChangeShapeType="1"/>
            </p:cNvSpPr>
            <p:nvPr/>
          </p:nvSpPr>
          <p:spPr bwMode="auto">
            <a:xfrm flipV="1">
              <a:off x="6664485" y="4637555"/>
              <a:ext cx="0" cy="285687"/>
            </a:xfrm>
            <a:prstGeom prst="line">
              <a:avLst/>
            </a:prstGeom>
            <a:noFill/>
            <a:ln w="28575">
              <a:solidFill>
                <a:srgbClr val="8497B0"/>
              </a:solidFill>
              <a:round/>
              <a:headEnd type="triangle" w="med" len="med"/>
            </a:ln>
          </p:spPr>
          <p:txBody>
            <a:bodyPr lIns="121908" tIns="60954" rIns="121908" bIns="60954"/>
            <a:lstStyle/>
            <a:p>
              <a:pPr>
                <a:defRPr/>
              </a:pPr>
              <a:endParaRPr lang="zh-CN" altLang="en-US" ker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8" name="Line 27"/>
            <p:cNvSpPr>
              <a:spLocks noChangeShapeType="1"/>
            </p:cNvSpPr>
            <p:nvPr/>
          </p:nvSpPr>
          <p:spPr bwMode="auto">
            <a:xfrm flipV="1">
              <a:off x="9717216" y="4637555"/>
              <a:ext cx="0" cy="285687"/>
            </a:xfrm>
            <a:prstGeom prst="line">
              <a:avLst/>
            </a:prstGeom>
            <a:noFill/>
            <a:ln w="28575">
              <a:solidFill>
                <a:srgbClr val="2E75B6"/>
              </a:solidFill>
              <a:round/>
              <a:headEnd type="triangle" w="med" len="med"/>
            </a:ln>
          </p:spPr>
          <p:txBody>
            <a:bodyPr lIns="121908" tIns="60954" rIns="121908" bIns="60954"/>
            <a:lstStyle/>
            <a:p>
              <a:pPr>
                <a:defRPr/>
              </a:pPr>
              <a:endParaRPr lang="zh-CN" altLang="en-US" ker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456127" y="201232"/>
            <a:ext cx="3300211" cy="523204"/>
            <a:chOff x="3907" y="289"/>
            <a:chExt cx="8273" cy="825"/>
          </a:xfrm>
        </p:grpSpPr>
        <p:sp>
          <p:nvSpPr>
            <p:cNvPr id="11" name="文本框 10"/>
            <p:cNvSpPr txBox="1"/>
            <p:nvPr/>
          </p:nvSpPr>
          <p:spPr>
            <a:xfrm>
              <a:off x="4577" y="289"/>
              <a:ext cx="7603"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电子资源库采购</a:t>
              </a:r>
              <a:endParaRPr lang="zh-CN" altLang="en-US" sz="2800" b="1">
                <a:solidFill>
                  <a:srgbClr val="01579B"/>
                </a:solidFill>
                <a:effectLst/>
                <a:latin typeface="+mj-ea"/>
                <a:ea typeface="+mj-ea"/>
                <a:sym typeface="+mn-ea"/>
              </a:endParaRPr>
            </a:p>
          </p:txBody>
        </p:sp>
        <p:grpSp>
          <p:nvGrpSpPr>
            <p:cNvPr id="12" name="组合 11"/>
            <p:cNvGrpSpPr/>
            <p:nvPr/>
          </p:nvGrpSpPr>
          <p:grpSpPr>
            <a:xfrm rot="16200000">
              <a:off x="7584" y="-3253"/>
              <a:ext cx="576" cy="7930"/>
              <a:chOff x="9906" y="-30607"/>
              <a:chExt cx="5898" cy="81434"/>
            </a:xfrm>
          </p:grpSpPr>
          <p:sp>
            <p:nvSpPr>
              <p:cNvPr id="13" name="等腰三角形 12"/>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4" name="等腰三角形 13"/>
              <p:cNvSpPr/>
              <p:nvPr/>
            </p:nvSpPr>
            <p:spPr>
              <a:xfrm flipV="1">
                <a:off x="9957" y="45423"/>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slow" advClick="0" advTm="3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C:\Users\86186\Downloads\中央资源列表 – 1 副本.png中央资源列表 – 1 副本"/>
          <p:cNvPicPr>
            <a:picLocks noChangeAspect="1"/>
          </p:cNvPicPr>
          <p:nvPr/>
        </p:nvPicPr>
        <p:blipFill>
          <a:blip r:embed="rId1"/>
          <a:srcRect/>
          <a:stretch>
            <a:fillRect/>
          </a:stretch>
        </p:blipFill>
        <p:spPr>
          <a:xfrm>
            <a:off x="300051" y="881135"/>
            <a:ext cx="8651240" cy="5407025"/>
          </a:xfrm>
          <a:prstGeom prst="rect">
            <a:avLst/>
          </a:prstGeom>
          <a:ln w="12700">
            <a:solidFill>
              <a:srgbClr val="48AEB9"/>
            </a:solidFill>
          </a:ln>
        </p:spPr>
      </p:pic>
      <p:pic>
        <p:nvPicPr>
          <p:cNvPr id="20" name="图片 19" descr="C:\Users\86186\Desktop\编辑资源库-资源列表.jpg编辑资源库-资源列表"/>
          <p:cNvPicPr>
            <a:picLocks noChangeAspect="1"/>
          </p:cNvPicPr>
          <p:nvPr/>
        </p:nvPicPr>
        <p:blipFill>
          <a:blip r:embed="rId2"/>
          <a:srcRect/>
          <a:stretch>
            <a:fillRect/>
          </a:stretch>
        </p:blipFill>
        <p:spPr>
          <a:xfrm>
            <a:off x="404902" y="919303"/>
            <a:ext cx="8545830" cy="5341620"/>
          </a:xfrm>
          <a:prstGeom prst="rect">
            <a:avLst/>
          </a:prstGeom>
          <a:ln w="12700">
            <a:solidFill>
              <a:srgbClr val="48AEB9"/>
            </a:solidFill>
          </a:ln>
        </p:spPr>
      </p:pic>
      <p:pic>
        <p:nvPicPr>
          <p:cNvPr id="21" name="图片 20" descr="C:\Users\86186\Downloads\资源属性编辑.png资源属性编辑"/>
          <p:cNvPicPr>
            <a:picLocks noChangeAspect="1"/>
          </p:cNvPicPr>
          <p:nvPr/>
        </p:nvPicPr>
        <p:blipFill>
          <a:blip r:embed="rId3"/>
          <a:srcRect/>
          <a:stretch>
            <a:fillRect/>
          </a:stretch>
        </p:blipFill>
        <p:spPr>
          <a:xfrm>
            <a:off x="517329" y="938304"/>
            <a:ext cx="8557895" cy="5349240"/>
          </a:xfrm>
          <a:prstGeom prst="rect">
            <a:avLst/>
          </a:prstGeom>
          <a:ln w="12700">
            <a:solidFill>
              <a:srgbClr val="48AEB9"/>
            </a:solidFill>
          </a:ln>
        </p:spPr>
      </p:pic>
      <p:pic>
        <p:nvPicPr>
          <p:cNvPr id="22" name="图片 21" descr="C:\Users\86186\Downloads\SUSHI服务器管理 (1).pngSUSHI服务器管理 (1)"/>
          <p:cNvPicPr>
            <a:picLocks noChangeAspect="1"/>
          </p:cNvPicPr>
          <p:nvPr/>
        </p:nvPicPr>
        <p:blipFill>
          <a:blip r:embed="rId4"/>
          <a:srcRect/>
          <a:stretch>
            <a:fillRect/>
          </a:stretch>
        </p:blipFill>
        <p:spPr>
          <a:xfrm>
            <a:off x="623741" y="947843"/>
            <a:ext cx="8662670" cy="5414645"/>
          </a:xfrm>
          <a:prstGeom prst="rect">
            <a:avLst/>
          </a:prstGeom>
          <a:ln w="12700">
            <a:solidFill>
              <a:srgbClr val="48AEB9"/>
            </a:solidFill>
          </a:ln>
        </p:spPr>
      </p:pic>
      <p:grpSp>
        <p:nvGrpSpPr>
          <p:cNvPr id="10" name="组合 9"/>
          <p:cNvGrpSpPr/>
          <p:nvPr/>
        </p:nvGrpSpPr>
        <p:grpSpPr>
          <a:xfrm>
            <a:off x="450850" y="200184"/>
            <a:ext cx="5587899" cy="523875"/>
            <a:chOff x="3907" y="289"/>
            <a:chExt cx="8798" cy="825"/>
          </a:xfrm>
        </p:grpSpPr>
        <p:sp>
          <p:nvSpPr>
            <p:cNvPr id="2" name="文本框 1"/>
            <p:cNvSpPr txBox="1"/>
            <p:nvPr/>
          </p:nvSpPr>
          <p:spPr>
            <a:xfrm>
              <a:off x="4577" y="289"/>
              <a:ext cx="7603"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完整的电子资源生命周期管理</a:t>
              </a:r>
              <a:endParaRPr lang="zh-CN" altLang="en-US" sz="2800" b="1">
                <a:solidFill>
                  <a:srgbClr val="01579B"/>
                </a:solidFill>
                <a:effectLst/>
                <a:latin typeface="+mj-ea"/>
                <a:ea typeface="+mj-ea"/>
                <a:sym typeface="+mn-ea"/>
              </a:endParaRPr>
            </a:p>
          </p:txBody>
        </p:sp>
        <p:grpSp>
          <p:nvGrpSpPr>
            <p:cNvPr id="3" name="组合 2"/>
            <p:cNvGrpSpPr/>
            <p:nvPr/>
          </p:nvGrpSpPr>
          <p:grpSpPr>
            <a:xfrm rot="16200000">
              <a:off x="8018" y="-3687"/>
              <a:ext cx="576" cy="8798"/>
              <a:chOff x="9906" y="-30607"/>
              <a:chExt cx="5898" cy="90348"/>
            </a:xfrm>
          </p:grpSpPr>
          <p:sp>
            <p:nvSpPr>
              <p:cNvPr id="4" name="等腰三角形 3"/>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等腰三角形 4"/>
              <p:cNvSpPr/>
              <p:nvPr/>
            </p:nvSpPr>
            <p:spPr>
              <a:xfrm flipV="1">
                <a:off x="9957" y="54337"/>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
        <p:nvSpPr>
          <p:cNvPr id="27" name="文本框 26"/>
          <p:cNvSpPr txBox="1"/>
          <p:nvPr/>
        </p:nvSpPr>
        <p:spPr>
          <a:xfrm>
            <a:off x="9382570" y="979206"/>
            <a:ext cx="2652757" cy="5403435"/>
          </a:xfrm>
          <a:prstGeom prst="rect">
            <a:avLst/>
          </a:prstGeom>
        </p:spPr>
        <p:txBody>
          <a:bodyPr wrap="square">
            <a:noAutofit/>
          </a:bodyPr>
          <a:lstStyle>
            <a:defPPr>
              <a:defRPr lang="zh-CN"/>
            </a:defPPr>
            <a:lvl1pPr marL="285750" indent="-285750">
              <a:lnSpc>
                <a:spcPct val="170000"/>
              </a:lnSpc>
              <a:buFont typeface="Wingdings" panose="05000000000000000000" pitchFamily="2" charset="2"/>
              <a:buChar char="Ø"/>
              <a:defRPr sz="1700">
                <a:latin typeface="微软雅黑" panose="020B0503020204020204" pitchFamily="34" charset="-122"/>
                <a:ea typeface="微软雅黑" panose="020B0503020204020204" pitchFamily="34" charset="-122"/>
              </a:defRPr>
            </a:lvl1pPr>
          </a:lstStyle>
          <a:p>
            <a:r>
              <a:rPr lang="zh-CN" altLang="en-US" dirty="0" smtClean="0"/>
              <a:t>基于</a:t>
            </a:r>
            <a:r>
              <a:rPr lang="zh-CN" altLang="en-US" dirty="0"/>
              <a:t>中央知识库</a:t>
            </a:r>
            <a:endParaRPr lang="zh-CN" altLang="en-US" dirty="0"/>
          </a:p>
          <a:p>
            <a:r>
              <a:rPr lang="zh-CN" altLang="en-US" b="1" dirty="0"/>
              <a:t>采购</a:t>
            </a:r>
            <a:r>
              <a:rPr lang="zh-CN" altLang="en-US" dirty="0"/>
              <a:t>（合同、付款、发票</a:t>
            </a:r>
            <a:r>
              <a:rPr lang="zh-CN" altLang="en-US" dirty="0" smtClean="0"/>
              <a:t>、服务期限</a:t>
            </a:r>
            <a:r>
              <a:rPr lang="zh-CN" altLang="en-US" dirty="0"/>
              <a:t>等）</a:t>
            </a:r>
            <a:endParaRPr lang="zh-CN" altLang="en-US" dirty="0"/>
          </a:p>
          <a:p>
            <a:r>
              <a:rPr lang="zh-CN" altLang="en-US" b="1" dirty="0"/>
              <a:t>试用</a:t>
            </a:r>
            <a:r>
              <a:rPr lang="zh-CN" altLang="en-US" dirty="0"/>
              <a:t>（专家评审、用户评价）</a:t>
            </a:r>
            <a:endParaRPr lang="zh-CN" altLang="en-US" dirty="0"/>
          </a:p>
          <a:p>
            <a:r>
              <a:rPr lang="zh-CN" altLang="en-US" b="1" dirty="0"/>
              <a:t>配置</a:t>
            </a:r>
            <a:r>
              <a:rPr lang="zh-CN" altLang="en-US" dirty="0"/>
              <a:t>（激活、</a:t>
            </a:r>
            <a:r>
              <a:rPr lang="en-US" altLang="zh-CN" dirty="0"/>
              <a:t>SUSHI</a:t>
            </a:r>
            <a:r>
              <a:rPr lang="zh-CN" altLang="en-US" dirty="0"/>
              <a:t>、许可协议等）</a:t>
            </a:r>
            <a:endParaRPr lang="zh-CN" altLang="en-US" dirty="0"/>
          </a:p>
          <a:p>
            <a:r>
              <a:rPr lang="zh-CN" altLang="en-US" dirty="0"/>
              <a:t>续订、统计分析</a:t>
            </a:r>
            <a:r>
              <a:rPr lang="zh-CN" altLang="en-US" dirty="0" smtClean="0"/>
              <a:t>、链接</a:t>
            </a:r>
            <a:r>
              <a:rPr lang="zh-CN" altLang="en-US" dirty="0"/>
              <a:t>解析等生命周期管理</a:t>
            </a:r>
            <a:r>
              <a:rPr lang="zh-CN" altLang="en-US"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86186\Downloads\资源库异常监测 副本.png资源库异常监测 副本"/>
          <p:cNvPicPr>
            <a:picLocks noChangeAspect="1" noChangeArrowheads="1"/>
          </p:cNvPicPr>
          <p:nvPr/>
        </p:nvPicPr>
        <p:blipFill>
          <a:blip r:embed="rId1"/>
          <a:srcRect/>
          <a:stretch>
            <a:fillRect/>
          </a:stretch>
        </p:blipFill>
        <p:spPr bwMode="auto">
          <a:xfrm>
            <a:off x="452438" y="1023962"/>
            <a:ext cx="7844155" cy="49028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uploader.shimo.im/f/la56um4wuuPN9r2n.png!orig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4589" y="382780"/>
            <a:ext cx="3453925" cy="60354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uploader.shimo.im/f/0IQtkaLhdyKNzQP9.png!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4490" y="382270"/>
            <a:ext cx="3579495" cy="636587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450850" y="200184"/>
            <a:ext cx="5254454" cy="523875"/>
            <a:chOff x="3907" y="289"/>
            <a:chExt cx="8273" cy="825"/>
          </a:xfrm>
        </p:grpSpPr>
        <p:sp>
          <p:nvSpPr>
            <p:cNvPr id="3" name="文本框 2"/>
            <p:cNvSpPr txBox="1"/>
            <p:nvPr/>
          </p:nvSpPr>
          <p:spPr>
            <a:xfrm>
              <a:off x="4577" y="289"/>
              <a:ext cx="7603"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电子资源监控</a:t>
              </a:r>
              <a:endParaRPr lang="zh-CN" altLang="en-US" sz="2800" b="1">
                <a:solidFill>
                  <a:srgbClr val="01579B"/>
                </a:solidFill>
                <a:effectLst/>
                <a:latin typeface="+mj-ea"/>
                <a:ea typeface="+mj-ea"/>
                <a:sym typeface="+mn-ea"/>
              </a:endParaRPr>
            </a:p>
          </p:txBody>
        </p:sp>
        <p:grpSp>
          <p:nvGrpSpPr>
            <p:cNvPr id="4" name="组合 3"/>
            <p:cNvGrpSpPr/>
            <p:nvPr/>
          </p:nvGrpSpPr>
          <p:grpSpPr>
            <a:xfrm rot="16200000">
              <a:off x="6140" y="-1809"/>
              <a:ext cx="576" cy="5041"/>
              <a:chOff x="9906" y="-30607"/>
              <a:chExt cx="5899" cy="51770"/>
            </a:xfrm>
          </p:grpSpPr>
          <p:sp>
            <p:nvSpPr>
              <p:cNvPr id="5" name="等腰三角形 4"/>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等腰三角形 5"/>
              <p:cNvSpPr/>
              <p:nvPr/>
            </p:nvSpPr>
            <p:spPr>
              <a:xfrm flipV="1">
                <a:off x="9958" y="15759"/>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slow"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724" y="845678"/>
            <a:ext cx="9186729" cy="5741706"/>
          </a:xfrm>
          <a:prstGeom prst="rect">
            <a:avLst/>
          </a:prstGeom>
        </p:spPr>
      </p:pic>
      <p:grpSp>
        <p:nvGrpSpPr>
          <p:cNvPr id="10" name="组合 9"/>
          <p:cNvGrpSpPr/>
          <p:nvPr/>
        </p:nvGrpSpPr>
        <p:grpSpPr>
          <a:xfrm>
            <a:off x="451485" y="200184"/>
            <a:ext cx="5253819" cy="523875"/>
            <a:chOff x="3908" y="289"/>
            <a:chExt cx="8272" cy="825"/>
          </a:xfrm>
        </p:grpSpPr>
        <p:sp>
          <p:nvSpPr>
            <p:cNvPr id="3" name="文本框 2"/>
            <p:cNvSpPr txBox="1"/>
            <p:nvPr/>
          </p:nvSpPr>
          <p:spPr>
            <a:xfrm>
              <a:off x="4577" y="289"/>
              <a:ext cx="7603"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一体化资源管理</a:t>
              </a:r>
              <a:endParaRPr lang="zh-CN" altLang="en-US" sz="2800" b="1">
                <a:solidFill>
                  <a:srgbClr val="01579B"/>
                </a:solidFill>
                <a:effectLst/>
                <a:latin typeface="+mj-ea"/>
                <a:ea typeface="+mj-ea"/>
                <a:sym typeface="+mn-ea"/>
              </a:endParaRPr>
            </a:p>
          </p:txBody>
        </p:sp>
        <p:grpSp>
          <p:nvGrpSpPr>
            <p:cNvPr id="4" name="组合 3"/>
            <p:cNvGrpSpPr/>
            <p:nvPr/>
          </p:nvGrpSpPr>
          <p:grpSpPr>
            <a:xfrm rot="16200000">
              <a:off x="6398" y="-2075"/>
              <a:ext cx="585" cy="5565"/>
              <a:chOff x="9906" y="-30607"/>
              <a:chExt cx="5982" cy="57147"/>
            </a:xfrm>
          </p:grpSpPr>
          <p:sp>
            <p:nvSpPr>
              <p:cNvPr id="5" name="等腰三角形 4"/>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等腰三角形 5"/>
              <p:cNvSpPr/>
              <p:nvPr/>
            </p:nvSpPr>
            <p:spPr>
              <a:xfrm flipV="1">
                <a:off x="10041" y="21136"/>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pic>
        <p:nvPicPr>
          <p:cNvPr id="7" name="图片 6"/>
          <p:cNvPicPr>
            <a:picLocks noChangeAspect="1"/>
          </p:cNvPicPr>
          <p:nvPr/>
        </p:nvPicPr>
        <p:blipFill>
          <a:blip r:embed="rId2"/>
          <a:stretch>
            <a:fillRect/>
          </a:stretch>
        </p:blipFill>
        <p:spPr>
          <a:xfrm>
            <a:off x="124626" y="854579"/>
            <a:ext cx="9142220" cy="5715000"/>
          </a:xfrm>
          <a:prstGeom prst="rect">
            <a:avLst/>
          </a:prstGeom>
        </p:spPr>
      </p:pic>
      <p:sp>
        <p:nvSpPr>
          <p:cNvPr id="2" name="文本框 1"/>
          <p:cNvSpPr txBox="1"/>
          <p:nvPr/>
        </p:nvSpPr>
        <p:spPr>
          <a:xfrm>
            <a:off x="9293551" y="854579"/>
            <a:ext cx="2893107" cy="5519159"/>
          </a:xfrm>
          <a:prstGeom prst="rect">
            <a:avLst/>
          </a:prstGeom>
          <a:noFill/>
        </p:spPr>
        <p:txBody>
          <a:bodyPr wrap="square" rtlCol="0" anchor="t">
            <a:noAutofit/>
          </a:bodyPr>
          <a:lstStyle/>
          <a:p>
            <a:pPr marL="285750" indent="-285750">
              <a:lnSpc>
                <a:spcPct val="17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sym typeface="+mn-ea"/>
              </a:rPr>
              <a:t>遵循各种元数据标准和规范</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Ø"/>
            </a:pPr>
            <a:r>
              <a:rPr lang="en-US" altLang="zh-CN" sz="1400" dirty="0" smtClean="0">
                <a:latin typeface="微软雅黑" panose="020B0503020204020204" pitchFamily="34" charset="-122"/>
                <a:ea typeface="微软雅黑" panose="020B0503020204020204" pitchFamily="34" charset="-122"/>
                <a:sym typeface="+mn-ea"/>
              </a:rPr>
              <a:t>CNMARC、USMARC</a:t>
            </a:r>
            <a:r>
              <a:rPr lang="zh-CN" altLang="en-US" sz="1400" dirty="0" smtClean="0">
                <a:latin typeface="微软雅黑" panose="020B0503020204020204" pitchFamily="34" charset="-122"/>
                <a:ea typeface="微软雅黑" panose="020B0503020204020204" pitchFamily="34" charset="-122"/>
                <a:sym typeface="+mn-ea"/>
              </a:rPr>
              <a:t>、</a:t>
            </a:r>
            <a:r>
              <a:rPr lang="en-US" altLang="zh-CN" sz="1400" dirty="0" smtClean="0">
                <a:latin typeface="微软雅黑" panose="020B0503020204020204" pitchFamily="34" charset="-122"/>
                <a:ea typeface="微软雅黑" panose="020B0503020204020204" pitchFamily="34" charset="-122"/>
                <a:sym typeface="+mn-ea"/>
              </a:rPr>
              <a:t>DC</a:t>
            </a:r>
            <a:r>
              <a:rPr lang="zh-CN" altLang="en-US" sz="1400" dirty="0" smtClean="0">
                <a:latin typeface="微软雅黑" panose="020B0503020204020204" pitchFamily="34" charset="-122"/>
                <a:ea typeface="微软雅黑" panose="020B0503020204020204" pitchFamily="34" charset="-122"/>
                <a:sym typeface="+mn-ea"/>
              </a:rPr>
              <a:t>等</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Ø"/>
            </a:pPr>
            <a:r>
              <a:rPr lang="en-US" altLang="zh-CN" sz="1400" dirty="0" smtClean="0">
                <a:latin typeface="微软雅黑" panose="020B0503020204020204" pitchFamily="34" charset="-122"/>
                <a:ea typeface="微软雅黑" panose="020B0503020204020204" pitchFamily="34" charset="-122"/>
                <a:sym typeface="+mn-ea"/>
              </a:rPr>
              <a:t>UNICODE</a:t>
            </a:r>
            <a:r>
              <a:rPr lang="zh-CN" altLang="zh-CN" sz="1400" dirty="0">
                <a:latin typeface="微软雅黑" panose="020B0503020204020204" pitchFamily="34" charset="-122"/>
                <a:ea typeface="微软雅黑" panose="020B0503020204020204" pitchFamily="34" charset="-122"/>
                <a:sym typeface="+mn-ea"/>
              </a:rPr>
              <a:t>、</a:t>
            </a:r>
            <a:r>
              <a:rPr lang="en-US" altLang="zh-CN" sz="1400" dirty="0" smtClean="0">
                <a:latin typeface="微软雅黑" panose="020B0503020204020204" pitchFamily="34" charset="-122"/>
                <a:ea typeface="微软雅黑" panose="020B0503020204020204" pitchFamily="34" charset="-122"/>
                <a:sym typeface="+mn-ea"/>
              </a:rPr>
              <a:t>UTF-8</a:t>
            </a:r>
            <a:r>
              <a:rPr lang="zh-CN" altLang="en-US" sz="1400" dirty="0" smtClean="0">
                <a:latin typeface="微软雅黑" panose="020B0503020204020204" pitchFamily="34" charset="-122"/>
                <a:ea typeface="微软雅黑" panose="020B0503020204020204" pitchFamily="34" charset="-122"/>
                <a:sym typeface="+mn-ea"/>
              </a:rPr>
              <a:t>、</a:t>
            </a:r>
            <a:r>
              <a:rPr lang="en-US" altLang="zh-CN" sz="1400" dirty="0" smtClean="0">
                <a:latin typeface="微软雅黑" panose="020B0503020204020204" pitchFamily="34" charset="-122"/>
                <a:ea typeface="微软雅黑" panose="020B0503020204020204" pitchFamily="34" charset="-122"/>
                <a:sym typeface="+mn-ea"/>
              </a:rPr>
              <a:t>GBK</a:t>
            </a:r>
            <a:r>
              <a:rPr lang="zh-CN" altLang="zh-CN" sz="1400" dirty="0" smtClean="0">
                <a:latin typeface="微软雅黑" panose="020B0503020204020204" pitchFamily="34" charset="-122"/>
                <a:ea typeface="微软雅黑" panose="020B0503020204020204" pitchFamily="34" charset="-122"/>
                <a:sym typeface="+mn-ea"/>
              </a:rPr>
              <a:t>字符集</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Ø"/>
            </a:pPr>
            <a:r>
              <a:rPr lang="en-US" altLang="zh-CN" sz="1400" dirty="0" smtClean="0">
                <a:latin typeface="微软雅黑" panose="020B0503020204020204" pitchFamily="34" charset="-122"/>
                <a:ea typeface="微软雅黑" panose="020B0503020204020204" pitchFamily="34" charset="-122"/>
                <a:sym typeface="+mn-ea"/>
              </a:rPr>
              <a:t>USMARC</a:t>
            </a:r>
            <a:r>
              <a:rPr lang="zh-CN" altLang="zh-CN" sz="1400" dirty="0" smtClean="0">
                <a:latin typeface="微软雅黑" panose="020B0503020204020204" pitchFamily="34" charset="-122"/>
                <a:ea typeface="微软雅黑" panose="020B0503020204020204" pitchFamily="34" charset="-122"/>
                <a:sym typeface="+mn-ea"/>
              </a:rPr>
              <a:t>的</a:t>
            </a:r>
            <a:r>
              <a:rPr lang="zh-CN" altLang="en-US" sz="1400" dirty="0" smtClean="0">
                <a:latin typeface="微软雅黑" panose="020B0503020204020204" pitchFamily="34" charset="-122"/>
                <a:ea typeface="微软雅黑" panose="020B0503020204020204" pitchFamily="34" charset="-122"/>
                <a:sym typeface="+mn-ea"/>
              </a:rPr>
              <a:t>关联数据</a:t>
            </a:r>
            <a:r>
              <a:rPr lang="zh-CN" altLang="zh-CN" sz="1400" dirty="0" smtClean="0">
                <a:latin typeface="微软雅黑" panose="020B0503020204020204" pitchFamily="34" charset="-122"/>
                <a:ea typeface="微软雅黑" panose="020B0503020204020204" pitchFamily="34" charset="-122"/>
                <a:sym typeface="+mn-ea"/>
              </a:rPr>
              <a:t>展现</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sym typeface="+mn-ea"/>
              </a:rPr>
              <a:t>支持固定字段编辑</a:t>
            </a:r>
            <a:endParaRPr lang="en-US" altLang="zh-CN" sz="1400" dirty="0">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sym typeface="+mn-ea"/>
              </a:rPr>
              <a:t>简繁互换，相应</a:t>
            </a:r>
            <a:r>
              <a:rPr lang="zh-CN" altLang="en-US" sz="1400" dirty="0">
                <a:latin typeface="微软雅黑" panose="020B0503020204020204" pitchFamily="34" charset="-122"/>
                <a:ea typeface="微软雅黑" panose="020B0503020204020204" pitchFamily="34" charset="-122"/>
                <a:sym typeface="+mn-ea"/>
              </a:rPr>
              <a:t>字段自动</a:t>
            </a:r>
            <a:r>
              <a:rPr lang="zh-CN" altLang="en-US" sz="1400" dirty="0" smtClean="0">
                <a:latin typeface="微软雅黑" panose="020B0503020204020204" pitchFamily="34" charset="-122"/>
                <a:ea typeface="微软雅黑" panose="020B0503020204020204" pitchFamily="34" charset="-122"/>
                <a:sym typeface="+mn-ea"/>
              </a:rPr>
              <a:t>生成</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sym typeface="+mn-ea"/>
              </a:rPr>
              <a:t>元数据</a:t>
            </a:r>
            <a:r>
              <a:rPr lang="en-US" altLang="zh-CN" sz="1400" dirty="0">
                <a:latin typeface="微软雅黑" panose="020B0503020204020204" pitchFamily="34" charset="-122"/>
                <a:ea typeface="微软雅黑" panose="020B0503020204020204" pitchFamily="34" charset="-122"/>
                <a:sym typeface="+mn-ea"/>
              </a:rPr>
              <a:t>分屏编辑</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sym typeface="+mn-ea"/>
              </a:rPr>
              <a:t>元数据</a:t>
            </a:r>
            <a:r>
              <a:rPr lang="en-US" altLang="zh-CN" sz="1400" dirty="0" err="1" smtClean="0">
                <a:latin typeface="微软雅黑" panose="020B0503020204020204" pitchFamily="34" charset="-122"/>
                <a:ea typeface="微软雅黑" panose="020B0503020204020204" pitchFamily="34" charset="-122"/>
                <a:sym typeface="+mn-ea"/>
              </a:rPr>
              <a:t>合并与拆分</a:t>
            </a:r>
            <a:endParaRPr lang="en-US" altLang="zh-CN" sz="1400" dirty="0">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Ø"/>
            </a:pPr>
            <a:r>
              <a:rPr lang="zh-CN" altLang="zh-CN" sz="1400" dirty="0" smtClean="0">
                <a:latin typeface="微软雅黑" panose="020B0503020204020204" pitchFamily="34" charset="-122"/>
                <a:ea typeface="微软雅黑" panose="020B0503020204020204" pitchFamily="34" charset="-122"/>
                <a:sym typeface="+mn-ea"/>
              </a:rPr>
              <a:t>本地</a:t>
            </a:r>
            <a:r>
              <a:rPr lang="zh-CN" altLang="zh-CN" sz="1400" dirty="0">
                <a:latin typeface="微软雅黑" panose="020B0503020204020204" pitchFamily="34" charset="-122"/>
                <a:ea typeface="微软雅黑" panose="020B0503020204020204" pitchFamily="34" charset="-122"/>
                <a:sym typeface="+mn-ea"/>
              </a:rPr>
              <a:t>检索和联机</a:t>
            </a:r>
            <a:r>
              <a:rPr lang="zh-CN" altLang="zh-CN" sz="1400" dirty="0" smtClean="0">
                <a:latin typeface="微软雅黑" panose="020B0503020204020204" pitchFamily="34" charset="-122"/>
                <a:ea typeface="微软雅黑" panose="020B0503020204020204" pitchFamily="34" charset="-122"/>
                <a:sym typeface="+mn-ea"/>
              </a:rPr>
              <a:t>检</a:t>
            </a:r>
            <a:r>
              <a:rPr lang="zh-CN" altLang="zh-CN" sz="1800" dirty="0" smtClean="0">
                <a:latin typeface="微软雅黑" panose="020B0503020204020204" pitchFamily="34" charset="-122"/>
                <a:ea typeface="微软雅黑" panose="020B0503020204020204" pitchFamily="34" charset="-122"/>
                <a:sym typeface="+mn-ea"/>
              </a:rPr>
              <a:t>索</a:t>
            </a:r>
            <a:endParaRPr lang="en-US" altLang="zh-CN" sz="1800" dirty="0" smtClean="0">
              <a:latin typeface="微软雅黑" panose="020B0503020204020204" pitchFamily="34" charset="-122"/>
              <a:ea typeface="微软雅黑" panose="020B0503020204020204" pitchFamily="34" charset="-122"/>
            </a:endParaRPr>
          </a:p>
          <a:p>
            <a:pPr marL="285750" indent="-285750">
              <a:lnSpc>
                <a:spcPct val="17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sym typeface="+mn-ea"/>
              </a:rPr>
              <a:t>纸质、电子和数字馆藏</a:t>
            </a: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 descr="D:\SVN内容\新风格\LSP第三版\02资源管理\新建元数据\新建元数据.png新建元数据"/>
          <p:cNvPicPr>
            <a:picLocks noChangeAspect="1"/>
          </p:cNvPicPr>
          <p:nvPr/>
        </p:nvPicPr>
        <p:blipFill>
          <a:blip r:embed="rId1"/>
          <a:srcRect/>
          <a:stretch>
            <a:fillRect/>
          </a:stretch>
        </p:blipFill>
        <p:spPr bwMode="auto">
          <a:xfrm>
            <a:off x="867932" y="872383"/>
            <a:ext cx="10450794" cy="5901939"/>
          </a:xfrm>
          <a:prstGeom prst="rect">
            <a:avLst/>
          </a:prstGeom>
          <a:noFill/>
          <a:ln w="12700">
            <a:solidFill>
              <a:schemeClr val="accent1">
                <a:lumMod val="75000"/>
                <a:lumOff val="25000"/>
              </a:schemeClr>
            </a:solidFill>
            <a:miter lim="800000"/>
            <a:headEnd/>
            <a:tailEnd/>
          </a:ln>
          <a:effectLst>
            <a:outerShdw blurRad="254000" dist="38100" dir="5400000" algn="t" rotWithShape="0">
              <a:srgbClr val="0D0D0D">
                <a:alpha val="9998"/>
              </a:srgbClr>
            </a:outerShdw>
          </a:effectLst>
          <a:extLst>
            <a:ext uri="{909E8E84-426E-40DD-AFC4-6F175D3DCCD1}">
              <a14:hiddenFill xmlns:a14="http://schemas.microsoft.com/office/drawing/2010/main">
                <a:solidFill>
                  <a:srgbClr val="FFFFFF"/>
                </a:solidFill>
              </a14:hiddenFill>
            </a:ext>
          </a:extLst>
        </p:spPr>
      </p:pic>
      <p:pic>
        <p:nvPicPr>
          <p:cNvPr id="18" name="图片 1" descr="C:\Users\86186\Downloads\元数据规则配置DCTERMS.png元数据规则配置DCTERMS"/>
          <p:cNvPicPr>
            <a:picLocks noChangeAspect="1"/>
          </p:cNvPicPr>
          <p:nvPr/>
        </p:nvPicPr>
        <p:blipFill>
          <a:blip r:embed="rId2"/>
          <a:srcRect/>
          <a:stretch>
            <a:fillRect/>
          </a:stretch>
        </p:blipFill>
        <p:spPr bwMode="auto">
          <a:xfrm>
            <a:off x="872383" y="881285"/>
            <a:ext cx="10432991" cy="5884136"/>
          </a:xfrm>
          <a:prstGeom prst="rect">
            <a:avLst/>
          </a:prstGeom>
          <a:noFill/>
          <a:ln w="12700">
            <a:solidFill>
              <a:schemeClr val="accent1">
                <a:lumMod val="75000"/>
                <a:lumOff val="25000"/>
              </a:schemeClr>
            </a:solidFill>
            <a:miter lim="800000"/>
            <a:headEnd/>
            <a:tailEnd/>
          </a:ln>
          <a:effectLst>
            <a:outerShdw blurRad="254000" dist="38100" dir="5400000" algn="t" rotWithShape="0">
              <a:srgbClr val="0D0D0D">
                <a:alpha val="9998"/>
              </a:srgbClr>
            </a:outerShdw>
          </a:effectLst>
          <a:extLst>
            <a:ext uri="{909E8E84-426E-40DD-AFC4-6F175D3DCCD1}">
              <a14:hiddenFill xmlns:a14="http://schemas.microsoft.com/office/drawing/2010/main">
                <a:solidFill>
                  <a:srgbClr val="FFFFFF"/>
                </a:solidFill>
              </a14:hiddenFill>
            </a:ext>
          </a:extLst>
        </p:spPr>
      </p:pic>
      <p:pic>
        <p:nvPicPr>
          <p:cNvPr id="19" name="图片 2" descr="D:\SVN内容\新风格\LSP第三版\02资源管理\参数配置\元数据规则配置-CNMARC.png元数据规则配置-CNMARC"/>
          <p:cNvPicPr>
            <a:picLocks noChangeAspect="1"/>
          </p:cNvPicPr>
          <p:nvPr/>
        </p:nvPicPr>
        <p:blipFill>
          <a:blip r:embed="rId3"/>
          <a:srcRect/>
          <a:stretch>
            <a:fillRect/>
          </a:stretch>
        </p:blipFill>
        <p:spPr bwMode="auto">
          <a:xfrm>
            <a:off x="872383" y="881285"/>
            <a:ext cx="10432991" cy="5901939"/>
          </a:xfrm>
          <a:prstGeom prst="rect">
            <a:avLst/>
          </a:prstGeom>
          <a:noFill/>
          <a:ln w="12700">
            <a:solidFill>
              <a:schemeClr val="accent1">
                <a:lumMod val="75000"/>
                <a:lumOff val="25000"/>
              </a:schemeClr>
            </a:solidFill>
            <a:miter lim="800000"/>
            <a:headEnd/>
            <a:tailEnd/>
          </a:ln>
          <a:effectLst>
            <a:outerShdw blurRad="254000" dist="38100" dir="5400000" algn="t" rotWithShape="0">
              <a:srgbClr val="0D0D0D">
                <a:alpha val="9998"/>
              </a:srgbClr>
            </a:outerShdw>
          </a:effectLst>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450850" y="200184"/>
            <a:ext cx="5254454" cy="523875"/>
            <a:chOff x="3907" y="289"/>
            <a:chExt cx="8273" cy="825"/>
          </a:xfrm>
        </p:grpSpPr>
        <p:sp>
          <p:nvSpPr>
            <p:cNvPr id="3" name="文本框 2"/>
            <p:cNvSpPr txBox="1"/>
            <p:nvPr/>
          </p:nvSpPr>
          <p:spPr>
            <a:xfrm>
              <a:off x="4577" y="289"/>
              <a:ext cx="7603"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支持多种元数据规范</a:t>
              </a:r>
              <a:endParaRPr lang="zh-CN" altLang="en-US" sz="2800" b="1">
                <a:solidFill>
                  <a:srgbClr val="01579B"/>
                </a:solidFill>
                <a:effectLst/>
                <a:latin typeface="+mj-ea"/>
                <a:ea typeface="+mj-ea"/>
                <a:sym typeface="+mn-ea"/>
              </a:endParaRPr>
            </a:p>
          </p:txBody>
        </p:sp>
        <p:grpSp>
          <p:nvGrpSpPr>
            <p:cNvPr id="4" name="组合 3"/>
            <p:cNvGrpSpPr/>
            <p:nvPr/>
          </p:nvGrpSpPr>
          <p:grpSpPr>
            <a:xfrm rot="16200000">
              <a:off x="6928" y="-2596"/>
              <a:ext cx="576" cy="6616"/>
              <a:chOff x="9906" y="-30607"/>
              <a:chExt cx="5895" cy="67942"/>
            </a:xfrm>
          </p:grpSpPr>
          <p:sp>
            <p:nvSpPr>
              <p:cNvPr id="5" name="等腰三角形 4"/>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等腰三角形 5"/>
              <p:cNvSpPr/>
              <p:nvPr/>
            </p:nvSpPr>
            <p:spPr>
              <a:xfrm flipV="1">
                <a:off x="9954" y="31931"/>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38"/>
          <p:cNvSpPr>
            <a:spLocks noChangeArrowheads="1"/>
          </p:cNvSpPr>
          <p:nvPr/>
        </p:nvSpPr>
        <p:spPr bwMode="auto">
          <a:xfrm>
            <a:off x="560294" y="1596838"/>
            <a:ext cx="2437279" cy="81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统一的账号管理</a:t>
            </a:r>
            <a:endParaRPr lang="en-US" altLang="zh-CN" dirty="0">
              <a:latin typeface="微软雅黑" panose="020B0503020204020204" pitchFamily="34" charset="-122"/>
              <a:ea typeface="微软雅黑" panose="020B0503020204020204" pitchFamily="34" charset="-122"/>
            </a:endParaRPr>
          </a:p>
          <a:p>
            <a:pPr eaLnBrk="1" hangingPunct="1">
              <a:lnSpc>
                <a:spcPct val="13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读者借阅辅助证管理</a:t>
            </a:r>
            <a:endParaRPr lang="zh-CN" altLang="en-US" dirty="0">
              <a:latin typeface="微软雅黑" panose="020B0503020204020204" pitchFamily="34" charset="-122"/>
              <a:ea typeface="微软雅黑" panose="020B0503020204020204" pitchFamily="34" charset="-122"/>
            </a:endParaRPr>
          </a:p>
        </p:txBody>
      </p:sp>
      <p:sp>
        <p:nvSpPr>
          <p:cNvPr id="16" name="矩形 39"/>
          <p:cNvSpPr>
            <a:spLocks noChangeArrowheads="1"/>
          </p:cNvSpPr>
          <p:nvPr/>
        </p:nvSpPr>
        <p:spPr bwMode="auto">
          <a:xfrm>
            <a:off x="560294" y="2754779"/>
            <a:ext cx="2437279" cy="81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统一的行为、费用管理</a:t>
            </a:r>
            <a:endParaRPr lang="zh-CN" altLang="en-US" dirty="0">
              <a:latin typeface="微软雅黑" panose="020B0503020204020204" pitchFamily="34" charset="-122"/>
              <a:ea typeface="微软雅黑" panose="020B0503020204020204" pitchFamily="34" charset="-122"/>
            </a:endParaRPr>
          </a:p>
          <a:p>
            <a:pPr eaLnBrk="1" hangingPunct="1">
              <a:lnSpc>
                <a:spcPct val="13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读者积分</a:t>
            </a:r>
            <a:endParaRPr lang="zh-CN" altLang="en-US" dirty="0">
              <a:latin typeface="微软雅黑" panose="020B0503020204020204" pitchFamily="34" charset="-122"/>
              <a:ea typeface="微软雅黑" panose="020B0503020204020204" pitchFamily="34" charset="-122"/>
            </a:endParaRPr>
          </a:p>
        </p:txBody>
      </p:sp>
      <p:pic>
        <p:nvPicPr>
          <p:cNvPr id="17" name="图片 42" descr="C:\Users\86186\Downloads\基本信息.png基本信息"/>
          <p:cNvPicPr>
            <a:picLocks noChangeAspect="1"/>
          </p:cNvPicPr>
          <p:nvPr/>
        </p:nvPicPr>
        <p:blipFill>
          <a:blip r:embed="rId1"/>
          <a:srcRect/>
          <a:stretch>
            <a:fillRect/>
          </a:stretch>
        </p:blipFill>
        <p:spPr bwMode="auto">
          <a:xfrm>
            <a:off x="3067225" y="1004931"/>
            <a:ext cx="8895826" cy="5723739"/>
          </a:xfrm>
          <a:prstGeom prst="rect">
            <a:avLst/>
          </a:prstGeom>
          <a:noFill/>
          <a:ln w="9525">
            <a:solidFill>
              <a:srgbClr val="0078D7"/>
            </a:solidFill>
            <a:miter lim="800000"/>
            <a:headEnd/>
            <a:tailEnd/>
          </a:ln>
          <a:extLst>
            <a:ext uri="{909E8E84-426E-40DD-AFC4-6F175D3DCCD1}">
              <a14:hiddenFill xmlns:a14="http://schemas.microsoft.com/office/drawing/2010/main">
                <a:solidFill>
                  <a:srgbClr val="FFFFFF"/>
                </a:solidFill>
              </a14:hiddenFill>
            </a:ext>
          </a:extLst>
        </p:spPr>
      </p:pic>
      <p:sp>
        <p:nvSpPr>
          <p:cNvPr id="18" name="矩形 41"/>
          <p:cNvSpPr>
            <a:spLocks noChangeArrowheads="1"/>
          </p:cNvSpPr>
          <p:nvPr/>
        </p:nvSpPr>
        <p:spPr bwMode="auto">
          <a:xfrm>
            <a:off x="560294" y="3875368"/>
            <a:ext cx="2437279" cy="102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7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读者请求</a:t>
            </a:r>
            <a:endParaRPr lang="en-US" altLang="zh-CN" dirty="0">
              <a:latin typeface="微软雅黑" panose="020B0503020204020204" pitchFamily="34" charset="-122"/>
              <a:ea typeface="微软雅黑" panose="020B0503020204020204" pitchFamily="34" charset="-122"/>
            </a:endParaRPr>
          </a:p>
          <a:p>
            <a:pPr eaLnBrk="1" hangingPunct="1">
              <a:lnSpc>
                <a:spcPct val="17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读者阅览</a:t>
            </a:r>
            <a:endParaRPr lang="zh-CN" altLang="en-US" dirty="0">
              <a:latin typeface="微软雅黑" panose="020B0503020204020204" pitchFamily="34" charset="-122"/>
              <a:ea typeface="微软雅黑" panose="020B0503020204020204" pitchFamily="34" charset="-122"/>
            </a:endParaRPr>
          </a:p>
        </p:txBody>
      </p:sp>
      <p:pic>
        <p:nvPicPr>
          <p:cNvPr id="19" name="图片 18" descr="C:\Users\86186\Downloads\积分管理_看图王.png积分管理_看图王"/>
          <p:cNvPicPr>
            <a:picLocks noChangeAspect="1"/>
          </p:cNvPicPr>
          <p:nvPr/>
        </p:nvPicPr>
        <p:blipFill>
          <a:blip r:embed="rId2"/>
          <a:srcRect/>
          <a:stretch>
            <a:fillRect/>
          </a:stretch>
        </p:blipFill>
        <p:spPr bwMode="auto">
          <a:xfrm>
            <a:off x="3071594" y="2272018"/>
            <a:ext cx="8887087" cy="4509083"/>
          </a:xfrm>
          <a:prstGeom prst="rect">
            <a:avLst/>
          </a:prstGeom>
          <a:noFill/>
          <a:ln w="9525">
            <a:solidFill>
              <a:srgbClr val="0078D7"/>
            </a:solidFill>
            <a:miter lim="800000"/>
            <a:headEnd/>
            <a:tailEnd/>
          </a:ln>
          <a:extLst>
            <a:ext uri="{909E8E84-426E-40DD-AFC4-6F175D3DCCD1}">
              <a14:hiddenFill xmlns:a14="http://schemas.microsoft.com/office/drawing/2010/main">
                <a:solidFill>
                  <a:srgbClr val="FFFFFF"/>
                </a:solidFill>
              </a14:hiddenFill>
            </a:ext>
          </a:extLst>
        </p:spPr>
      </p:pic>
      <p:pic>
        <p:nvPicPr>
          <p:cNvPr id="20" name="图片 19" descr="C:\Users\86186\Downloads\读者请求管理.png读者请求管理"/>
          <p:cNvPicPr>
            <a:picLocks noChangeAspect="1"/>
          </p:cNvPicPr>
          <p:nvPr/>
        </p:nvPicPr>
        <p:blipFill>
          <a:blip r:embed="rId3"/>
          <a:srcRect/>
          <a:stretch>
            <a:fillRect/>
          </a:stretch>
        </p:blipFill>
        <p:spPr bwMode="auto">
          <a:xfrm>
            <a:off x="3075963" y="1004931"/>
            <a:ext cx="8895826" cy="5758693"/>
          </a:xfrm>
          <a:prstGeom prst="rect">
            <a:avLst/>
          </a:prstGeom>
          <a:noFill/>
          <a:ln w="9525">
            <a:solidFill>
              <a:srgbClr val="0078D7"/>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450850" y="200184"/>
            <a:ext cx="5254454" cy="523875"/>
            <a:chOff x="3907" y="289"/>
            <a:chExt cx="8273" cy="825"/>
          </a:xfrm>
        </p:grpSpPr>
        <p:sp>
          <p:nvSpPr>
            <p:cNvPr id="3" name="文本框 2"/>
            <p:cNvSpPr txBox="1"/>
            <p:nvPr/>
          </p:nvSpPr>
          <p:spPr>
            <a:xfrm>
              <a:off x="4577" y="289"/>
              <a:ext cx="7603" cy="825"/>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读者及行为数据管理</a:t>
              </a:r>
              <a:endParaRPr lang="zh-CN" altLang="en-US" sz="2800" b="1">
                <a:solidFill>
                  <a:srgbClr val="01579B"/>
                </a:solidFill>
                <a:effectLst/>
                <a:latin typeface="+mj-ea"/>
                <a:ea typeface="+mj-ea"/>
                <a:sym typeface="+mn-ea"/>
              </a:endParaRPr>
            </a:p>
          </p:txBody>
        </p:sp>
        <p:grpSp>
          <p:nvGrpSpPr>
            <p:cNvPr id="4" name="组合 3"/>
            <p:cNvGrpSpPr/>
            <p:nvPr/>
          </p:nvGrpSpPr>
          <p:grpSpPr>
            <a:xfrm rot="16200000">
              <a:off x="6928" y="-2596"/>
              <a:ext cx="576" cy="6616"/>
              <a:chOff x="9906" y="-30607"/>
              <a:chExt cx="5895" cy="67942"/>
            </a:xfrm>
          </p:grpSpPr>
          <p:sp>
            <p:nvSpPr>
              <p:cNvPr id="5" name="等腰三角形 4"/>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等腰三角形 5"/>
              <p:cNvSpPr/>
              <p:nvPr/>
            </p:nvSpPr>
            <p:spPr>
              <a:xfrm flipV="1">
                <a:off x="9954" y="31931"/>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C:\Users\86186\Downloads\读者请求管理.png读者请求管理"/>
          <p:cNvPicPr>
            <a:picLocks noChangeAspect="1"/>
          </p:cNvPicPr>
          <p:nvPr/>
        </p:nvPicPr>
        <p:blipFill>
          <a:blip r:embed="rId1"/>
          <a:srcRect/>
          <a:stretch>
            <a:fillRect/>
          </a:stretch>
        </p:blipFill>
        <p:spPr>
          <a:xfrm>
            <a:off x="699083" y="795206"/>
            <a:ext cx="10870734" cy="5881032"/>
          </a:xfrm>
          <a:prstGeom prst="rect">
            <a:avLst/>
          </a:prstGeom>
          <a:ln>
            <a:solidFill>
              <a:srgbClr val="0078D7"/>
            </a:solidFill>
          </a:ln>
        </p:spPr>
      </p:pic>
      <p:grpSp>
        <p:nvGrpSpPr>
          <p:cNvPr id="10" name="组合 9"/>
          <p:cNvGrpSpPr/>
          <p:nvPr/>
        </p:nvGrpSpPr>
        <p:grpSpPr>
          <a:xfrm>
            <a:off x="451485" y="196374"/>
            <a:ext cx="3377001" cy="522605"/>
            <a:chOff x="3908" y="283"/>
            <a:chExt cx="5317" cy="823"/>
          </a:xfrm>
        </p:grpSpPr>
        <p:sp>
          <p:nvSpPr>
            <p:cNvPr id="3" name="文本框 2"/>
            <p:cNvSpPr txBox="1"/>
            <p:nvPr/>
          </p:nvSpPr>
          <p:spPr>
            <a:xfrm>
              <a:off x="4579" y="283"/>
              <a:ext cx="4646"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读者请求监视</a:t>
              </a:r>
              <a:endParaRPr lang="zh-CN" altLang="en-US" sz="2800" b="1">
                <a:solidFill>
                  <a:srgbClr val="01579B"/>
                </a:solidFill>
                <a:effectLst/>
                <a:latin typeface="+mj-ea"/>
                <a:ea typeface="+mj-ea"/>
                <a:sym typeface="+mn-ea"/>
              </a:endParaRPr>
            </a:p>
          </p:txBody>
        </p:sp>
        <p:grpSp>
          <p:nvGrpSpPr>
            <p:cNvPr id="4" name="组合 3"/>
            <p:cNvGrpSpPr/>
            <p:nvPr/>
          </p:nvGrpSpPr>
          <p:grpSpPr>
            <a:xfrm rot="16200000">
              <a:off x="6088" y="-1751"/>
              <a:ext cx="572" cy="4933"/>
              <a:chOff x="9895" y="-30607"/>
              <a:chExt cx="5858" cy="50654"/>
            </a:xfrm>
          </p:grpSpPr>
          <p:sp>
            <p:nvSpPr>
              <p:cNvPr id="5" name="等腰三角形 4"/>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等腰三角形 5"/>
              <p:cNvSpPr/>
              <p:nvPr/>
            </p:nvSpPr>
            <p:spPr>
              <a:xfrm flipV="1">
                <a:off x="9895" y="14643"/>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9"/>
          <p:cNvSpPr/>
          <p:nvPr/>
        </p:nvSpPr>
        <p:spPr>
          <a:xfrm>
            <a:off x="228013" y="1241312"/>
            <a:ext cx="3850532" cy="3911330"/>
          </a:xfrm>
          <a:prstGeom prst="rect">
            <a:avLst/>
          </a:prstGeom>
          <a:solidFill>
            <a:srgbClr val="2E75B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dirty="0">
              <a:latin typeface="+mn-ea"/>
            </a:endParaRPr>
          </a:p>
        </p:txBody>
      </p:sp>
      <p:grpSp>
        <p:nvGrpSpPr>
          <p:cNvPr id="6" name="组合 5"/>
          <p:cNvGrpSpPr/>
          <p:nvPr/>
        </p:nvGrpSpPr>
        <p:grpSpPr>
          <a:xfrm>
            <a:off x="450850" y="222885"/>
            <a:ext cx="3141942" cy="521970"/>
            <a:chOff x="3907" y="306"/>
            <a:chExt cx="4948" cy="822"/>
          </a:xfrm>
        </p:grpSpPr>
        <p:sp>
          <p:nvSpPr>
            <p:cNvPr id="3" name="文本框 2"/>
            <p:cNvSpPr txBox="1"/>
            <p:nvPr/>
          </p:nvSpPr>
          <p:spPr>
            <a:xfrm>
              <a:off x="4576" y="306"/>
              <a:ext cx="3654" cy="822"/>
            </a:xfrm>
            <a:prstGeom prst="rect">
              <a:avLst/>
            </a:prstGeom>
            <a:noFill/>
          </p:spPr>
          <p:txBody>
            <a:bodyPr wrap="none" rtlCol="0">
              <a:spAutoFit/>
            </a:bodyPr>
            <a:lstStyle/>
            <a:p>
              <a:pPr algn="l"/>
              <a:r>
                <a:rPr lang="zh-CN" altLang="en-US" sz="2800" b="1" dirty="0" smtClean="0">
                  <a:solidFill>
                    <a:srgbClr val="01579B"/>
                  </a:solidFill>
                  <a:latin typeface="+mj-ea"/>
                  <a:ea typeface="+mj-ea"/>
                  <a:sym typeface="+mn-ea"/>
                </a:rPr>
                <a:t>图书馆新需求</a:t>
              </a:r>
              <a:endParaRPr lang="zh-CN" altLang="en-US" sz="2800" b="1" dirty="0">
                <a:solidFill>
                  <a:srgbClr val="01579B"/>
                </a:solidFill>
                <a:effectLst/>
                <a:latin typeface="+mj-ea"/>
                <a:ea typeface="+mj-ea"/>
                <a:sym typeface="+mn-ea"/>
              </a:endParaRPr>
            </a:p>
          </p:txBody>
        </p:sp>
        <p:grpSp>
          <p:nvGrpSpPr>
            <p:cNvPr id="4" name="组合 3"/>
            <p:cNvGrpSpPr/>
            <p:nvPr/>
          </p:nvGrpSpPr>
          <p:grpSpPr>
            <a:xfrm rot="16200000">
              <a:off x="6090" y="-1752"/>
              <a:ext cx="582" cy="4948"/>
              <a:chOff x="9777" y="-30607"/>
              <a:chExt cx="5976" cy="50805"/>
            </a:xfrm>
          </p:grpSpPr>
          <p:sp>
            <p:nvSpPr>
              <p:cNvPr id="2" name="等腰三角形 1"/>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等腰三角形 4"/>
              <p:cNvSpPr/>
              <p:nvPr/>
            </p:nvSpPr>
            <p:spPr>
              <a:xfrm flipV="1">
                <a:off x="9777" y="14794"/>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grpSp>
        <p:nvGrpSpPr>
          <p:cNvPr id="14" name="Group 3"/>
          <p:cNvGrpSpPr/>
          <p:nvPr/>
        </p:nvGrpSpPr>
        <p:grpSpPr>
          <a:xfrm>
            <a:off x="7285570" y="1119695"/>
            <a:ext cx="4656146" cy="4032926"/>
            <a:chOff x="6635608" y="983871"/>
            <a:chExt cx="3302587" cy="3436034"/>
          </a:xfrm>
        </p:grpSpPr>
        <p:sp>
          <p:nvSpPr>
            <p:cNvPr id="16" name="Rectangle 9"/>
            <p:cNvSpPr/>
            <p:nvPr/>
          </p:nvSpPr>
          <p:spPr>
            <a:xfrm>
              <a:off x="7207027" y="1087470"/>
              <a:ext cx="2731168" cy="3332435"/>
            </a:xfrm>
            <a:prstGeom prst="rect">
              <a:avLst/>
            </a:prstGeom>
            <a:solidFill>
              <a:srgbClr val="2E75B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dirty="0">
                <a:latin typeface="+mn-ea"/>
              </a:endParaRPr>
            </a:p>
          </p:txBody>
        </p:sp>
        <p:sp>
          <p:nvSpPr>
            <p:cNvPr id="17" name="Text Placeholder 4"/>
            <p:cNvSpPr txBox="1"/>
            <p:nvPr/>
          </p:nvSpPr>
          <p:spPr>
            <a:xfrm>
              <a:off x="7336398" y="983871"/>
              <a:ext cx="2537112" cy="3332435"/>
            </a:xfrm>
            <a:prstGeom prst="rect">
              <a:avLst/>
            </a:prstGeom>
          </p:spPr>
          <p:txBody>
            <a:bodyPr>
              <a:noAutofit/>
            </a:bodyPr>
            <a:lstStyle>
              <a:lvl1pPr marL="0" indent="0" algn="just" defTabSz="685800" rtl="0" eaLnBrk="1" latinLnBrk="0" hangingPunct="1">
                <a:lnSpc>
                  <a:spcPct val="100000"/>
                </a:lnSpc>
                <a:spcBef>
                  <a:spcPts val="0"/>
                </a:spcBef>
                <a:buFont typeface="Arial" panose="020B0604020202020204" pitchFamily="34" charset="0"/>
                <a:buNone/>
                <a:defRPr sz="1000" b="0" kern="1200">
                  <a:solidFill>
                    <a:schemeClr val="tx2"/>
                  </a:solidFill>
                  <a:latin typeface="+mj-lt"/>
                  <a:ea typeface="+mn-ea"/>
                  <a:cs typeface="+mn-cs"/>
                </a:defRPr>
              </a:lvl1pPr>
              <a:lvl2pPr marL="0" indent="0" algn="l" defTabSz="685800" rtl="0" eaLnBrk="1" latinLnBrk="0" hangingPunct="1">
                <a:lnSpc>
                  <a:spcPct val="90000"/>
                </a:lnSpc>
                <a:spcBef>
                  <a:spcPts val="0"/>
                </a:spcBef>
                <a:buFont typeface="Arial" panose="020B0604020202020204" pitchFamily="34" charset="0"/>
                <a:buNone/>
                <a:defRPr sz="11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endParaRPr lang="en-US" sz="1400" spc="50" dirty="0">
                <a:solidFill>
                  <a:srgbClr val="FFFFFF"/>
                </a:solidFill>
                <a:latin typeface="+mn-ea"/>
              </a:endParaRPr>
            </a:p>
            <a:p>
              <a:pPr>
                <a:lnSpc>
                  <a:spcPct val="100000"/>
                </a:lnSpc>
              </a:pPr>
              <a:endParaRPr lang="en-US" sz="1400" spc="50" dirty="0">
                <a:solidFill>
                  <a:srgbClr val="FFFFFF"/>
                </a:solidFill>
                <a:latin typeface="+mn-ea"/>
              </a:endParaRPr>
            </a:p>
            <a:p>
              <a:pPr>
                <a:lnSpc>
                  <a:spcPct val="100000"/>
                </a:lnSpc>
              </a:pPr>
              <a:endParaRPr lang="en-US" sz="1400" spc="50" dirty="0">
                <a:solidFill>
                  <a:srgbClr val="FFFFFF"/>
                </a:solidFill>
                <a:latin typeface="+mn-ea"/>
              </a:endParaRPr>
            </a:p>
            <a:p>
              <a:pPr>
                <a:lnSpc>
                  <a:spcPct val="100000"/>
                </a:lnSpc>
              </a:pPr>
              <a:endParaRPr lang="en-US" sz="1400" spc="50" dirty="0">
                <a:solidFill>
                  <a:srgbClr val="FFFFFF"/>
                </a:solidFill>
                <a:latin typeface="+mn-ea"/>
              </a:endParaRPr>
            </a:p>
            <a:p>
              <a:pPr>
                <a:lnSpc>
                  <a:spcPct val="100000"/>
                </a:lnSpc>
              </a:pPr>
              <a:endParaRPr lang="en-US" sz="1400" spc="50" dirty="0">
                <a:solidFill>
                  <a:srgbClr val="FFFFFF"/>
                </a:solidFill>
                <a:latin typeface="+mn-ea"/>
              </a:endParaRPr>
            </a:p>
            <a:p>
              <a:pPr>
                <a:lnSpc>
                  <a:spcPct val="100000"/>
                </a:lnSpc>
              </a:pPr>
              <a:endParaRPr lang="en-US" altLang="zh-CN" sz="1400" spc="50" dirty="0">
                <a:solidFill>
                  <a:srgbClr val="FFFFFF"/>
                </a:solidFill>
                <a:latin typeface="+mn-ea"/>
              </a:endParaRPr>
            </a:p>
            <a:p>
              <a:pPr>
                <a:lnSpc>
                  <a:spcPct val="100000"/>
                </a:lnSpc>
              </a:pPr>
              <a:r>
                <a:rPr lang="zh-CN" sz="1400" spc="50">
                  <a:solidFill>
                    <a:srgbClr val="FFFFFF"/>
                  </a:solidFill>
                  <a:latin typeface="腾祥铁山楷书简" charset="0"/>
                  <a:ea typeface="腾祥铁山楷书简" charset="0"/>
                  <a:sym typeface="+mn-ea"/>
                </a:rPr>
                <a:t>在新需求推动下，图书馆与出版社、书商、资源提供商、电商、物流等需要更深入的整合，实现业务对接、数据共建共享。新平台需要建立开放的生态系统，可扩展的开发者平台，通过</a:t>
              </a:r>
              <a:r>
                <a:rPr lang="en-US" sz="1400" spc="50">
                  <a:solidFill>
                    <a:srgbClr val="FFFFFF"/>
                  </a:solidFill>
                  <a:latin typeface="腾祥铁山楷书简" charset="0"/>
                  <a:ea typeface="腾祥铁山楷书简" charset="0"/>
                  <a:sym typeface="+mn-ea"/>
                </a:rPr>
                <a:t>OAuth</a:t>
              </a:r>
              <a:r>
                <a:rPr lang="zh-CN" sz="1400" spc="50">
                  <a:solidFill>
                    <a:srgbClr val="FFFFFF"/>
                  </a:solidFill>
                  <a:latin typeface="腾祥铁山楷书简" charset="0"/>
                  <a:ea typeface="腾祥铁山楷书简" charset="0"/>
                  <a:sym typeface="+mn-ea"/>
                </a:rPr>
                <a:t>协议提供丰富的</a:t>
              </a:r>
              <a:r>
                <a:rPr lang="en-US" sz="1400" spc="50">
                  <a:solidFill>
                    <a:srgbClr val="FFFFFF"/>
                  </a:solidFill>
                  <a:latin typeface="腾祥铁山楷书简" charset="0"/>
                  <a:ea typeface="腾祥铁山楷书简" charset="0"/>
                  <a:sym typeface="+mn-ea"/>
                </a:rPr>
                <a:t>API</a:t>
              </a:r>
              <a:r>
                <a:rPr lang="zh-CN" sz="1400" spc="50">
                  <a:solidFill>
                    <a:srgbClr val="FFFFFF"/>
                  </a:solidFill>
                  <a:latin typeface="腾祥铁山楷书简" charset="0"/>
                  <a:ea typeface="腾祥铁山楷书简" charset="0"/>
                  <a:sym typeface="+mn-ea"/>
                </a:rPr>
                <a:t>，连接上游（出版社、资源商）、中游（书商、第三方服务商），到最终用户，降低成本、提高效率、完善服务体系。</a:t>
              </a:r>
              <a:endParaRPr lang="en-US" altLang="zh-CN" sz="1400" spc="50" dirty="0">
                <a:solidFill>
                  <a:srgbClr val="FFFFFF"/>
                </a:solidFill>
                <a:latin typeface="+mn-ea"/>
              </a:endParaRPr>
            </a:p>
          </p:txBody>
        </p:sp>
        <p:sp>
          <p:nvSpPr>
            <p:cNvPr id="19" name="Freeform 217"/>
            <p:cNvSpPr>
              <a:spLocks noEditPoints="1"/>
            </p:cNvSpPr>
            <p:nvPr/>
          </p:nvSpPr>
          <p:spPr bwMode="auto">
            <a:xfrm>
              <a:off x="6635608" y="1449468"/>
              <a:ext cx="487185" cy="501655"/>
            </a:xfrm>
            <a:custGeom>
              <a:avLst/>
              <a:gdLst>
                <a:gd name="T0" fmla="*/ 26 w 43"/>
                <a:gd name="T1" fmla="*/ 29 h 44"/>
                <a:gd name="T2" fmla="*/ 41 w 43"/>
                <a:gd name="T3" fmla="*/ 3 h 44"/>
                <a:gd name="T4" fmla="*/ 41 w 43"/>
                <a:gd name="T5" fmla="*/ 2 h 44"/>
                <a:gd name="T6" fmla="*/ 40 w 43"/>
                <a:gd name="T7" fmla="*/ 2 h 44"/>
                <a:gd name="T8" fmla="*/ 15 w 43"/>
                <a:gd name="T9" fmla="*/ 17 h 44"/>
                <a:gd name="T10" fmla="*/ 1 w 43"/>
                <a:gd name="T11" fmla="*/ 29 h 44"/>
                <a:gd name="T12" fmla="*/ 3 w 43"/>
                <a:gd name="T13" fmla="*/ 31 h 44"/>
                <a:gd name="T14" fmla="*/ 8 w 43"/>
                <a:gd name="T15" fmla="*/ 30 h 44"/>
                <a:gd name="T16" fmla="*/ 14 w 43"/>
                <a:gd name="T17" fmla="*/ 36 h 44"/>
                <a:gd name="T18" fmla="*/ 13 w 43"/>
                <a:gd name="T19" fmla="*/ 41 h 44"/>
                <a:gd name="T20" fmla="*/ 15 w 43"/>
                <a:gd name="T21" fmla="*/ 43 h 44"/>
                <a:gd name="T22" fmla="*/ 26 w 43"/>
                <a:gd name="T23" fmla="*/ 29 h 44"/>
                <a:gd name="T24" fmla="*/ 29 w 43"/>
                <a:gd name="T25" fmla="*/ 15 h 44"/>
                <a:gd name="T26" fmla="*/ 29 w 43"/>
                <a:gd name="T27" fmla="*/ 10 h 44"/>
                <a:gd name="T28" fmla="*/ 34 w 43"/>
                <a:gd name="T29" fmla="*/ 10 h 44"/>
                <a:gd name="T30" fmla="*/ 34 w 43"/>
                <a:gd name="T31" fmla="*/ 15 h 44"/>
                <a:gd name="T32" fmla="*/ 29 w 43"/>
                <a:gd name="T33"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4">
                  <a:moveTo>
                    <a:pt x="26" y="29"/>
                  </a:moveTo>
                  <a:cubicBezTo>
                    <a:pt x="26" y="29"/>
                    <a:pt x="43" y="17"/>
                    <a:pt x="41" y="3"/>
                  </a:cubicBezTo>
                  <a:cubicBezTo>
                    <a:pt x="41" y="3"/>
                    <a:pt x="41" y="3"/>
                    <a:pt x="41" y="2"/>
                  </a:cubicBezTo>
                  <a:cubicBezTo>
                    <a:pt x="41" y="2"/>
                    <a:pt x="41" y="2"/>
                    <a:pt x="40" y="2"/>
                  </a:cubicBezTo>
                  <a:cubicBezTo>
                    <a:pt x="27" y="0"/>
                    <a:pt x="15" y="17"/>
                    <a:pt x="15" y="17"/>
                  </a:cubicBezTo>
                  <a:cubicBezTo>
                    <a:pt x="5" y="16"/>
                    <a:pt x="6" y="18"/>
                    <a:pt x="1" y="29"/>
                  </a:cubicBezTo>
                  <a:cubicBezTo>
                    <a:pt x="0" y="31"/>
                    <a:pt x="2" y="32"/>
                    <a:pt x="3" y="31"/>
                  </a:cubicBezTo>
                  <a:cubicBezTo>
                    <a:pt x="5" y="31"/>
                    <a:pt x="8" y="30"/>
                    <a:pt x="8" y="30"/>
                  </a:cubicBezTo>
                  <a:cubicBezTo>
                    <a:pt x="14" y="36"/>
                    <a:pt x="14" y="36"/>
                    <a:pt x="14" y="36"/>
                  </a:cubicBezTo>
                  <a:cubicBezTo>
                    <a:pt x="14" y="36"/>
                    <a:pt x="13" y="39"/>
                    <a:pt x="13" y="41"/>
                  </a:cubicBezTo>
                  <a:cubicBezTo>
                    <a:pt x="12" y="42"/>
                    <a:pt x="13" y="44"/>
                    <a:pt x="15" y="43"/>
                  </a:cubicBezTo>
                  <a:cubicBezTo>
                    <a:pt x="26" y="38"/>
                    <a:pt x="28" y="39"/>
                    <a:pt x="26" y="29"/>
                  </a:cubicBezTo>
                  <a:close/>
                  <a:moveTo>
                    <a:pt x="29" y="15"/>
                  </a:moveTo>
                  <a:cubicBezTo>
                    <a:pt x="27" y="13"/>
                    <a:pt x="27" y="11"/>
                    <a:pt x="29" y="10"/>
                  </a:cubicBezTo>
                  <a:cubicBezTo>
                    <a:pt x="30" y="8"/>
                    <a:pt x="32" y="8"/>
                    <a:pt x="34" y="10"/>
                  </a:cubicBezTo>
                  <a:cubicBezTo>
                    <a:pt x="35" y="11"/>
                    <a:pt x="35" y="13"/>
                    <a:pt x="34" y="15"/>
                  </a:cubicBezTo>
                  <a:cubicBezTo>
                    <a:pt x="32" y="16"/>
                    <a:pt x="30" y="16"/>
                    <a:pt x="29" y="1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050" dirty="0">
                <a:solidFill>
                  <a:schemeClr val="bg1"/>
                </a:solidFill>
                <a:latin typeface="+mn-ea"/>
              </a:endParaRPr>
            </a:p>
          </p:txBody>
        </p:sp>
        <p:sp>
          <p:nvSpPr>
            <p:cNvPr id="20" name="TextBox 15"/>
            <p:cNvSpPr txBox="1"/>
            <p:nvPr/>
          </p:nvSpPr>
          <p:spPr>
            <a:xfrm>
              <a:off x="7332909" y="1368114"/>
              <a:ext cx="1210588" cy="339759"/>
            </a:xfrm>
            <a:prstGeom prst="rect">
              <a:avLst/>
            </a:prstGeom>
            <a:noFill/>
          </p:spPr>
          <p:txBody>
            <a:bodyPr wrap="square" rtlCol="0">
              <a:spAutoFit/>
            </a:bodyPr>
            <a:lstStyle/>
            <a:p>
              <a:r>
                <a:rPr lang="zh-CN" sz="2000" b="1">
                  <a:solidFill>
                    <a:srgbClr val="FFFFFF"/>
                  </a:solidFill>
                  <a:latin typeface="Calibri" panose="020F0502020204030204" pitchFamily="34" charset="0"/>
                  <a:ea typeface="腾祥铁山楷书简" charset="0"/>
                  <a:sym typeface="+mn-ea"/>
                </a:rPr>
                <a:t>构建新生态</a:t>
              </a:r>
              <a:endParaRPr lang="en-US" sz="2000" b="1" dirty="0">
                <a:solidFill>
                  <a:srgbClr val="FFFFFF"/>
                </a:solidFill>
                <a:latin typeface="+mn-ea"/>
              </a:endParaRPr>
            </a:p>
          </p:txBody>
        </p:sp>
      </p:grpSp>
      <p:sp>
        <p:nvSpPr>
          <p:cNvPr id="22" name="Text Placeholder 4"/>
          <p:cNvSpPr txBox="1"/>
          <p:nvPr/>
        </p:nvSpPr>
        <p:spPr>
          <a:xfrm>
            <a:off x="384916" y="1241312"/>
            <a:ext cx="3576942" cy="3911330"/>
          </a:xfrm>
          <a:prstGeom prst="rect">
            <a:avLst/>
          </a:prstGeom>
        </p:spPr>
        <p:txBody>
          <a:bodyPr>
            <a:noAutofit/>
          </a:bodyPr>
          <a:lstStyle>
            <a:lvl1pPr marL="0" indent="0" algn="just" defTabSz="685800" rtl="0" eaLnBrk="1" latinLnBrk="0" hangingPunct="1">
              <a:lnSpc>
                <a:spcPct val="100000"/>
              </a:lnSpc>
              <a:spcBef>
                <a:spcPts val="0"/>
              </a:spcBef>
              <a:buFont typeface="Arial" panose="020B0604020202020204" pitchFamily="34" charset="0"/>
              <a:buNone/>
              <a:defRPr sz="1000" b="0" kern="1200">
                <a:solidFill>
                  <a:schemeClr val="tx2"/>
                </a:solidFill>
                <a:latin typeface="+mj-lt"/>
                <a:ea typeface="+mn-ea"/>
                <a:cs typeface="+mn-cs"/>
              </a:defRPr>
            </a:lvl1pPr>
            <a:lvl2pPr marL="0" indent="0" algn="l" defTabSz="685800" rtl="0" eaLnBrk="1" latinLnBrk="0" hangingPunct="1">
              <a:lnSpc>
                <a:spcPct val="90000"/>
              </a:lnSpc>
              <a:spcBef>
                <a:spcPts val="0"/>
              </a:spcBef>
              <a:buFont typeface="Arial" panose="020B0604020202020204" pitchFamily="34" charset="0"/>
              <a:buNone/>
              <a:defRPr sz="11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endParaRPr lang="en-US" sz="1400" spc="50" dirty="0">
              <a:solidFill>
                <a:srgbClr val="FFFFFF"/>
              </a:solidFill>
              <a:latin typeface="+mn-ea"/>
            </a:endParaRPr>
          </a:p>
          <a:p>
            <a:pPr>
              <a:lnSpc>
                <a:spcPct val="100000"/>
              </a:lnSpc>
            </a:pPr>
            <a:endParaRPr lang="en-US" sz="1400" spc="50" dirty="0">
              <a:solidFill>
                <a:srgbClr val="FFFFFF"/>
              </a:solidFill>
              <a:latin typeface="+mn-ea"/>
            </a:endParaRPr>
          </a:p>
          <a:p>
            <a:pPr>
              <a:lnSpc>
                <a:spcPct val="100000"/>
              </a:lnSpc>
            </a:pPr>
            <a:endParaRPr lang="en-US" sz="1400" spc="50" dirty="0">
              <a:solidFill>
                <a:srgbClr val="FFFFFF"/>
              </a:solidFill>
              <a:latin typeface="+mn-ea"/>
            </a:endParaRPr>
          </a:p>
          <a:p>
            <a:pPr>
              <a:lnSpc>
                <a:spcPct val="100000"/>
              </a:lnSpc>
            </a:pPr>
            <a:endParaRPr lang="en-US" sz="1400" spc="50" dirty="0">
              <a:solidFill>
                <a:srgbClr val="FFFFFF"/>
              </a:solidFill>
              <a:latin typeface="+mn-ea"/>
            </a:endParaRPr>
          </a:p>
          <a:p>
            <a:pPr>
              <a:lnSpc>
                <a:spcPct val="100000"/>
              </a:lnSpc>
            </a:pPr>
            <a:endParaRPr lang="en-US" sz="1400" spc="50" dirty="0">
              <a:solidFill>
                <a:srgbClr val="FFFFFF"/>
              </a:solidFill>
              <a:latin typeface="+mn-ea"/>
            </a:endParaRPr>
          </a:p>
          <a:p>
            <a:pPr>
              <a:lnSpc>
                <a:spcPct val="100000"/>
              </a:lnSpc>
            </a:pPr>
            <a:endParaRPr lang="en-US" altLang="zh-CN" sz="1400" spc="50" dirty="0">
              <a:solidFill>
                <a:srgbClr val="FFFFFF"/>
              </a:solidFill>
              <a:latin typeface="+mn-ea"/>
            </a:endParaRPr>
          </a:p>
          <a:p>
            <a:pPr>
              <a:lnSpc>
                <a:spcPct val="100000"/>
              </a:lnSpc>
            </a:pPr>
            <a:r>
              <a:rPr lang="zh-CN" sz="1400">
                <a:solidFill>
                  <a:srgbClr val="FFFFFF"/>
                </a:solidFill>
                <a:latin typeface="腾祥铁山楷书简" charset="0"/>
                <a:ea typeface="腾祥铁山楷书简" charset="0"/>
                <a:sym typeface="+mn-ea"/>
              </a:rPr>
              <a:t>现有自动化系统技术架构已非常落后，系统臃肿、稳定性差，增加了维护和升级的困难。全新技术架构通过</a:t>
            </a:r>
            <a:r>
              <a:rPr lang="en-US" sz="1400">
                <a:solidFill>
                  <a:srgbClr val="FFFFFF"/>
                </a:solidFill>
                <a:latin typeface="腾祥铁山楷书简" charset="0"/>
                <a:ea typeface="腾祥铁山楷书简" charset="0"/>
                <a:sym typeface="+mn-ea"/>
              </a:rPr>
              <a:t>SOA</a:t>
            </a:r>
            <a:r>
              <a:rPr lang="zh-CN" sz="1400">
                <a:solidFill>
                  <a:srgbClr val="FFFFFF"/>
                </a:solidFill>
                <a:latin typeface="腾祥铁山楷书简" charset="0"/>
                <a:ea typeface="腾祥铁山楷书简" charset="0"/>
                <a:sym typeface="+mn-ea"/>
              </a:rPr>
              <a:t>组件模式，实现多产品服务的统一管理，支持多租户，订阅型服务，易部署、易管理，易维护，降低服务成本（减少图书馆硬件存储投入成本，降低图书馆系统运维要求），同时提升馆员工作效率，提高读者阅读体验。</a:t>
            </a:r>
            <a:endParaRPr lang="en-US" altLang="zh-CN" sz="1400" spc="50" dirty="0">
              <a:solidFill>
                <a:srgbClr val="FFFFFF"/>
              </a:solidFill>
              <a:latin typeface="+mn-ea"/>
            </a:endParaRPr>
          </a:p>
        </p:txBody>
      </p:sp>
      <p:sp>
        <p:nvSpPr>
          <p:cNvPr id="23" name="TextBox 15"/>
          <p:cNvSpPr txBox="1"/>
          <p:nvPr/>
        </p:nvSpPr>
        <p:spPr>
          <a:xfrm>
            <a:off x="440785" y="1661809"/>
            <a:ext cx="1722606" cy="709309"/>
          </a:xfrm>
          <a:prstGeom prst="rect">
            <a:avLst/>
          </a:prstGeom>
          <a:noFill/>
        </p:spPr>
        <p:txBody>
          <a:bodyPr wrap="square" rtlCol="0">
            <a:noAutofit/>
          </a:bodyPr>
          <a:lstStyle/>
          <a:p>
            <a:r>
              <a:rPr lang="zh-CN" sz="2000" b="1">
                <a:solidFill>
                  <a:srgbClr val="FFFFFF"/>
                </a:solidFill>
                <a:latin typeface="Calibri" panose="020F0502020204030204" pitchFamily="34" charset="0"/>
                <a:ea typeface="腾祥铁山楷书简" charset="0"/>
                <a:sym typeface="+mn-ea"/>
              </a:rPr>
              <a:t>全新技术架构</a:t>
            </a:r>
            <a:endParaRPr lang="en-US" sz="2000" b="1" dirty="0">
              <a:solidFill>
                <a:srgbClr val="FFFFFF"/>
              </a:solidFill>
              <a:latin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C:\Users\86186\Downloads\机构参数 – 基本参数.png机构参数 – 基本参数"/>
          <p:cNvPicPr>
            <a:picLocks noChangeAspect="1"/>
          </p:cNvPicPr>
          <p:nvPr/>
        </p:nvPicPr>
        <p:blipFill>
          <a:blip r:embed="rId1"/>
          <a:srcRect/>
          <a:stretch>
            <a:fillRect/>
          </a:stretch>
        </p:blipFill>
        <p:spPr>
          <a:xfrm>
            <a:off x="2673991" y="852007"/>
            <a:ext cx="8799702" cy="5505275"/>
          </a:xfrm>
          <a:prstGeom prst="rect">
            <a:avLst/>
          </a:prstGeom>
          <a:ln>
            <a:solidFill>
              <a:schemeClr val="accent1">
                <a:lumMod val="50000"/>
                <a:lumOff val="50000"/>
              </a:schemeClr>
            </a:solidFill>
          </a:ln>
        </p:spPr>
        <p:style>
          <a:lnRef idx="2">
            <a:schemeClr val="accent5"/>
          </a:lnRef>
          <a:fillRef idx="1">
            <a:schemeClr val="lt1"/>
          </a:fillRef>
          <a:effectRef idx="0">
            <a:schemeClr val="accent5"/>
          </a:effectRef>
          <a:fontRef idx="minor">
            <a:schemeClr val="dk1"/>
          </a:fontRef>
        </p:style>
      </p:pic>
      <p:grpSp>
        <p:nvGrpSpPr>
          <p:cNvPr id="22" name="组合 21"/>
          <p:cNvGrpSpPr/>
          <p:nvPr/>
        </p:nvGrpSpPr>
        <p:grpSpPr bwMode="auto">
          <a:xfrm>
            <a:off x="2682729" y="856376"/>
            <a:ext cx="8799702" cy="5662569"/>
            <a:chOff x="2293516" y="-2339381"/>
            <a:chExt cx="8693088" cy="5434047"/>
          </a:xfrm>
        </p:grpSpPr>
        <p:pic>
          <p:nvPicPr>
            <p:cNvPr id="23" name="图片 15" descr="C:\Users\86186\Downloads\本馆参数-基本参数.png本馆参数-基本参数"/>
            <p:cNvPicPr>
              <a:picLocks noChangeAspect="1"/>
            </p:cNvPicPr>
            <p:nvPr/>
          </p:nvPicPr>
          <p:blipFill>
            <a:blip r:embed="rId2"/>
            <a:srcRect/>
            <a:stretch>
              <a:fillRect/>
            </a:stretch>
          </p:blipFill>
          <p:spPr bwMode="auto">
            <a:xfrm>
              <a:off x="2293516" y="-2339381"/>
              <a:ext cx="8693088" cy="5434047"/>
            </a:xfrm>
            <a:prstGeom prst="rect">
              <a:avLst/>
            </a:prstGeom>
            <a:noFill/>
            <a:ln w="25400">
              <a:solidFill>
                <a:schemeClr val="accent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4" name="矩形 23"/>
            <p:cNvSpPr/>
            <p:nvPr/>
          </p:nvSpPr>
          <p:spPr bwMode="auto">
            <a:xfrm>
              <a:off x="9440590" y="-1574389"/>
              <a:ext cx="685374" cy="659529"/>
            </a:xfrm>
            <a:prstGeom prst="rect">
              <a:avLst/>
            </a:prstGeom>
            <a:solidFill>
              <a:schemeClr val="bg1"/>
            </a:solidFill>
            <a:ln w="25400">
              <a:solidFill>
                <a:schemeClr val="accent1">
                  <a:lumMod val="50000"/>
                  <a:lumOff val="50000"/>
                </a:schemeClr>
              </a:solid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algn="ctr">
                <a:defRPr/>
              </a:pPr>
              <a:endParaRPr lang="zh-CN" altLang="en-US">
                <a:cs typeface="+mn-ea"/>
                <a:sym typeface="+mn-lt"/>
              </a:endParaRPr>
            </a:p>
          </p:txBody>
        </p:sp>
        <p:pic>
          <p:nvPicPr>
            <p:cNvPr id="25" name="图片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0884" y="-1574800"/>
              <a:ext cx="525481" cy="635821"/>
            </a:xfrm>
            <a:prstGeom prst="rect">
              <a:avLst/>
            </a:prstGeom>
            <a:noFill/>
            <a:ln w="25400">
              <a:solidFill>
                <a:schemeClr val="accent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grpSp>
      <p:pic>
        <p:nvPicPr>
          <p:cNvPr id="26" name="图片 25" descr="C:\Users\86186\Downloads\编辑工作台-业务馆藏地.png编辑工作台-业务馆藏地"/>
          <p:cNvPicPr>
            <a:picLocks noChangeAspect="1"/>
          </p:cNvPicPr>
          <p:nvPr/>
        </p:nvPicPr>
        <p:blipFill rotWithShape="1">
          <a:blip r:embed="rId4"/>
          <a:srcRect/>
          <a:stretch>
            <a:fillRect/>
          </a:stretch>
        </p:blipFill>
        <p:spPr>
          <a:xfrm>
            <a:off x="2673991" y="821422"/>
            <a:ext cx="9105550" cy="5688784"/>
          </a:xfrm>
          <a:prstGeom prst="rect">
            <a:avLst/>
          </a:prstGeom>
          <a:ln>
            <a:solidFill>
              <a:schemeClr val="accent1">
                <a:lumMod val="50000"/>
                <a:lumOff val="50000"/>
              </a:schemeClr>
            </a:solidFill>
          </a:ln>
        </p:spPr>
        <p:style>
          <a:lnRef idx="2">
            <a:schemeClr val="accent5"/>
          </a:lnRef>
          <a:fillRef idx="1">
            <a:schemeClr val="lt1"/>
          </a:fillRef>
          <a:effectRef idx="0">
            <a:schemeClr val="accent5"/>
          </a:effectRef>
          <a:fontRef idx="minor">
            <a:schemeClr val="dk1"/>
          </a:fontRef>
        </p:style>
      </p:pic>
      <p:sp>
        <p:nvSpPr>
          <p:cNvPr id="35" name="标题 1"/>
          <p:cNvSpPr txBox="1"/>
          <p:nvPr/>
        </p:nvSpPr>
        <p:spPr bwMode="auto">
          <a:xfrm>
            <a:off x="445665" y="1398165"/>
            <a:ext cx="2158417" cy="440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lgn="l" eaLnBrk="1" hangingPunct="1">
              <a:lnSpc>
                <a:spcPct val="200000"/>
              </a:lnSpc>
              <a:buChar char="•"/>
            </a:pPr>
            <a:r>
              <a:rPr lang="zh-CN" altLang="en-US" sz="2000" dirty="0">
                <a:latin typeface="微软雅黑" panose="020B0503020204020204" pitchFamily="34" charset="-122"/>
                <a:ea typeface="微软雅黑" panose="020B0503020204020204" pitchFamily="34" charset="-122"/>
              </a:rPr>
              <a:t>完善的配置项</a:t>
            </a:r>
            <a:endParaRPr lang="zh-CN" altLang="en-US" sz="2000" dirty="0">
              <a:latin typeface="微软雅黑" panose="020B0503020204020204" pitchFamily="34" charset="-122"/>
              <a:ea typeface="微软雅黑" panose="020B0503020204020204" pitchFamily="34" charset="-122"/>
            </a:endParaRPr>
          </a:p>
          <a:p>
            <a:pPr marL="342900" indent="-342900" algn="l" eaLnBrk="1" hangingPunct="1">
              <a:lnSpc>
                <a:spcPct val="200000"/>
              </a:lnSpc>
              <a:buChar char="•"/>
            </a:pPr>
            <a:r>
              <a:rPr lang="zh-CN" altLang="en-US" sz="2000" dirty="0">
                <a:latin typeface="微软雅黑" panose="020B0503020204020204" pitchFamily="34" charset="-122"/>
                <a:ea typeface="微软雅黑" panose="020B0503020204020204" pitchFamily="34" charset="-122"/>
              </a:rPr>
              <a:t>机构参数</a:t>
            </a:r>
            <a:endParaRPr lang="zh-CN" altLang="en-US" sz="2000" dirty="0">
              <a:latin typeface="微软雅黑" panose="020B0503020204020204" pitchFamily="34" charset="-122"/>
              <a:ea typeface="微软雅黑" panose="020B0503020204020204" pitchFamily="34" charset="-122"/>
            </a:endParaRPr>
          </a:p>
          <a:p>
            <a:pPr marL="342900" indent="-342900" algn="l" eaLnBrk="1" hangingPunct="1">
              <a:lnSpc>
                <a:spcPct val="200000"/>
              </a:lnSpc>
              <a:buChar char="•"/>
            </a:pPr>
            <a:r>
              <a:rPr lang="zh-CN" altLang="en-US" sz="2000" dirty="0">
                <a:latin typeface="微软雅黑" panose="020B0503020204020204" pitchFamily="34" charset="-122"/>
                <a:ea typeface="微软雅黑" panose="020B0503020204020204" pitchFamily="34" charset="-122"/>
              </a:rPr>
              <a:t>本馆参数</a:t>
            </a:r>
            <a:endParaRPr lang="zh-CN" altLang="en-US" sz="2000" dirty="0">
              <a:latin typeface="微软雅黑" panose="020B0503020204020204" pitchFamily="34" charset="-122"/>
              <a:ea typeface="微软雅黑" panose="020B0503020204020204" pitchFamily="34" charset="-122"/>
            </a:endParaRPr>
          </a:p>
          <a:p>
            <a:pPr marL="342900" indent="-342900" algn="l" eaLnBrk="1" hangingPunct="1">
              <a:lnSpc>
                <a:spcPct val="200000"/>
              </a:lnSpc>
              <a:buChar char="•"/>
            </a:pPr>
            <a:r>
              <a:rPr lang="zh-CN" altLang="en-US" sz="2000" dirty="0">
                <a:latin typeface="微软雅黑" panose="020B0503020204020204" pitchFamily="34" charset="-122"/>
                <a:ea typeface="微软雅黑" panose="020B0503020204020204" pitchFamily="34" charset="-122"/>
              </a:rPr>
              <a:t>工作台参数</a:t>
            </a:r>
            <a:endParaRPr lang="zh-CN" altLang="en-US" sz="2000" dirty="0">
              <a:latin typeface="微软雅黑" panose="020B0503020204020204" pitchFamily="34" charset="-122"/>
              <a:ea typeface="微软雅黑" panose="020B0503020204020204" pitchFamily="34" charset="-122"/>
            </a:endParaRPr>
          </a:p>
          <a:p>
            <a:pPr marL="342900" indent="-342900" algn="l" eaLnBrk="1" hangingPunct="1">
              <a:lnSpc>
                <a:spcPct val="200000"/>
              </a:lnSpc>
              <a:buChar char="•"/>
            </a:pPr>
            <a:r>
              <a:rPr lang="zh-CN" altLang="en-US" sz="2000" dirty="0">
                <a:latin typeface="微软雅黑" panose="020B0503020204020204" pitchFamily="34" charset="-122"/>
                <a:ea typeface="微软雅黑" panose="020B0503020204020204" pitchFamily="34" charset="-122"/>
              </a:rPr>
              <a:t>个人偏好设置</a:t>
            </a:r>
            <a:endParaRPr lang="zh-CN" altLang="en-US" sz="2000" dirty="0">
              <a:latin typeface="微软雅黑" panose="020B0503020204020204" pitchFamily="34" charset="-122"/>
              <a:ea typeface="微软雅黑" panose="020B0503020204020204" pitchFamily="34" charset="-122"/>
            </a:endParaRPr>
          </a:p>
          <a:p>
            <a:pPr marL="342900" indent="-342900" algn="l" eaLnBrk="1" hangingPunct="1">
              <a:lnSpc>
                <a:spcPct val="200000"/>
              </a:lnSpc>
              <a:buChar char="•"/>
            </a:pPr>
            <a:r>
              <a:rPr lang="zh-CN" altLang="en-US" sz="2000" dirty="0">
                <a:latin typeface="微软雅黑" panose="020B0503020204020204" pitchFamily="34" charset="-122"/>
                <a:ea typeface="微软雅黑" panose="020B0503020204020204" pitchFamily="34" charset="-122"/>
              </a:rPr>
              <a:t>角色权限</a:t>
            </a:r>
            <a:endParaRPr lang="zh-CN" altLang="en-US" sz="2000" dirty="0">
              <a:latin typeface="微软雅黑" panose="020B0503020204020204" pitchFamily="34" charset="-122"/>
              <a:ea typeface="微软雅黑" panose="020B0503020204020204" pitchFamily="34" charset="-122"/>
            </a:endParaRPr>
          </a:p>
        </p:txBody>
      </p:sp>
      <p:pic>
        <p:nvPicPr>
          <p:cNvPr id="2" name="图片 1" descr="C:\Users\86186\Downloads\编辑工作台-业务馆藏地.png编辑工作台-业务馆藏地"/>
          <p:cNvPicPr>
            <a:picLocks noChangeAspect="1"/>
          </p:cNvPicPr>
          <p:nvPr/>
        </p:nvPicPr>
        <p:blipFill rotWithShape="1">
          <a:blip r:embed="rId5"/>
          <a:srcRect/>
          <a:stretch>
            <a:fillRect/>
          </a:stretch>
        </p:blipFill>
        <p:spPr>
          <a:xfrm>
            <a:off x="2678360" y="825791"/>
            <a:ext cx="8065665" cy="5881032"/>
          </a:xfrm>
          <a:prstGeom prst="rect">
            <a:avLst/>
          </a:prstGeom>
          <a:ln>
            <a:solidFill>
              <a:schemeClr val="accent1">
                <a:lumMod val="50000"/>
                <a:lumOff val="50000"/>
              </a:schemeClr>
            </a:solidFill>
          </a:ln>
        </p:spPr>
        <p:style>
          <a:lnRef idx="2">
            <a:schemeClr val="accent5"/>
          </a:lnRef>
          <a:fillRef idx="1">
            <a:schemeClr val="lt1"/>
          </a:fillRef>
          <a:effectRef idx="0">
            <a:schemeClr val="accent5"/>
          </a:effectRef>
          <a:fontRef idx="minor">
            <a:schemeClr val="dk1"/>
          </a:fontRef>
        </p:style>
      </p:pic>
      <p:pic>
        <p:nvPicPr>
          <p:cNvPr id="28" name="图片 27" descr="C:\Users\86186\Downloads\角色详情-资源管理.png角色详情-资源管理"/>
          <p:cNvPicPr>
            <a:picLocks noChangeAspect="1"/>
          </p:cNvPicPr>
          <p:nvPr/>
        </p:nvPicPr>
        <p:blipFill rotWithShape="1">
          <a:blip r:embed="rId6"/>
          <a:srcRect/>
          <a:stretch>
            <a:fillRect/>
          </a:stretch>
        </p:blipFill>
        <p:spPr>
          <a:xfrm>
            <a:off x="2682729" y="830161"/>
            <a:ext cx="9315275" cy="5915986"/>
          </a:xfrm>
          <a:prstGeom prst="rect">
            <a:avLst/>
          </a:prstGeom>
          <a:ln>
            <a:solidFill>
              <a:schemeClr val="accent1">
                <a:lumMod val="50000"/>
                <a:lumOff val="50000"/>
              </a:schemeClr>
            </a:solidFill>
          </a:ln>
        </p:spPr>
        <p:style>
          <a:lnRef idx="2">
            <a:schemeClr val="accent5"/>
          </a:lnRef>
          <a:fillRef idx="1">
            <a:schemeClr val="lt1"/>
          </a:fillRef>
          <a:effectRef idx="0">
            <a:schemeClr val="accent5"/>
          </a:effectRef>
          <a:fontRef idx="minor">
            <a:schemeClr val="dk1"/>
          </a:fontRef>
        </p:style>
      </p:pic>
      <p:grpSp>
        <p:nvGrpSpPr>
          <p:cNvPr id="10" name="组合 9"/>
          <p:cNvGrpSpPr/>
          <p:nvPr/>
        </p:nvGrpSpPr>
        <p:grpSpPr>
          <a:xfrm>
            <a:off x="450850" y="196374"/>
            <a:ext cx="3459633" cy="522605"/>
            <a:chOff x="3907" y="283"/>
            <a:chExt cx="5447" cy="823"/>
          </a:xfrm>
        </p:grpSpPr>
        <p:sp>
          <p:nvSpPr>
            <p:cNvPr id="4" name="文本框 3"/>
            <p:cNvSpPr txBox="1"/>
            <p:nvPr/>
          </p:nvSpPr>
          <p:spPr>
            <a:xfrm>
              <a:off x="4579" y="283"/>
              <a:ext cx="4646"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完善的工作参数</a:t>
              </a:r>
              <a:endParaRPr lang="zh-CN" altLang="en-US" sz="2800" b="1">
                <a:solidFill>
                  <a:srgbClr val="01579B"/>
                </a:solidFill>
                <a:effectLst/>
                <a:latin typeface="+mj-ea"/>
                <a:ea typeface="+mj-ea"/>
                <a:sym typeface="+mn-ea"/>
              </a:endParaRPr>
            </a:p>
          </p:txBody>
        </p:sp>
        <p:grpSp>
          <p:nvGrpSpPr>
            <p:cNvPr id="5" name="组合 4"/>
            <p:cNvGrpSpPr/>
            <p:nvPr/>
          </p:nvGrpSpPr>
          <p:grpSpPr>
            <a:xfrm rot="16200000">
              <a:off x="6331" y="-2023"/>
              <a:ext cx="600" cy="5447"/>
              <a:chOff x="9906" y="-30607"/>
              <a:chExt cx="6147" cy="55933"/>
            </a:xfrm>
          </p:grpSpPr>
          <p:sp>
            <p:nvSpPr>
              <p:cNvPr id="6" name="等腰三角形 5"/>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 name="等腰三角形 6"/>
              <p:cNvSpPr/>
              <p:nvPr/>
            </p:nvSpPr>
            <p:spPr>
              <a:xfrm flipV="1">
                <a:off x="10206" y="19922"/>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矩形 4"/>
          <p:cNvSpPr>
            <a:spLocks noChangeArrowheads="1"/>
          </p:cNvSpPr>
          <p:nvPr/>
        </p:nvSpPr>
        <p:spPr bwMode="auto">
          <a:xfrm>
            <a:off x="340192" y="1366838"/>
            <a:ext cx="2068512" cy="500062"/>
          </a:xfrm>
          <a:prstGeom prst="rect">
            <a:avLst/>
          </a:prstGeom>
          <a:noFill/>
          <a:ln>
            <a:noFill/>
          </a:ln>
        </p:spPr>
        <p:txBody>
          <a:bodyPr>
            <a:sp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70000"/>
              </a:lnSpc>
              <a:buFont typeface="Arial" panose="020B0604020202020204" pitchFamily="34" charset="0"/>
              <a:buChar char="•"/>
              <a:defRPr/>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院系管理</a:t>
            </a:r>
            <a:endParaRPr lang="zh-CN" altLang="en-US"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9156" name="矩形 6"/>
          <p:cNvSpPr>
            <a:spLocks noChangeArrowheads="1"/>
          </p:cNvSpPr>
          <p:nvPr/>
        </p:nvSpPr>
        <p:spPr bwMode="auto">
          <a:xfrm>
            <a:off x="326972" y="2205504"/>
            <a:ext cx="2068513" cy="500063"/>
          </a:xfrm>
          <a:prstGeom prst="rect">
            <a:avLst/>
          </a:prstGeom>
          <a:noFill/>
          <a:ln>
            <a:noFill/>
          </a:ln>
        </p:spPr>
        <p:txBody>
          <a:bodyPr>
            <a:sp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70000"/>
              </a:lnSpc>
              <a:buFont typeface="Arial" panose="020B0604020202020204" pitchFamily="34" charset="0"/>
              <a:buChar char="•"/>
              <a:defRPr/>
            </a:pPr>
            <a:r>
              <a:rPr lang="zh-CN" altLang="en-US">
                <a:solidFill>
                  <a:schemeClr val="tx1">
                    <a:lumMod val="95000"/>
                    <a:lumOff val="5000"/>
                  </a:schemeClr>
                </a:solidFill>
                <a:latin typeface="微软雅黑" panose="020B0503020204020204" pitchFamily="34" charset="-122"/>
                <a:ea typeface="微软雅黑" panose="020B0503020204020204" pitchFamily="34" charset="-122"/>
              </a:rPr>
              <a:t>学科管理</a:t>
            </a:r>
            <a:endParaRPr lang="zh-CN" altLang="en-US">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2470" name="矩形 7"/>
          <p:cNvSpPr>
            <a:spLocks noChangeArrowheads="1"/>
          </p:cNvSpPr>
          <p:nvPr/>
        </p:nvSpPr>
        <p:spPr bwMode="auto">
          <a:xfrm>
            <a:off x="317617" y="2943225"/>
            <a:ext cx="2068513" cy="500458"/>
          </a:xfrm>
          <a:prstGeom prst="rect">
            <a:avLst/>
          </a:prstGeom>
          <a:noFill/>
          <a:ln>
            <a:noFill/>
          </a:ln>
        </p:spPr>
        <p:txBody>
          <a:bodyPr>
            <a:spAutoFit/>
          </a:bodyPr>
          <a:lstStyle>
            <a:lvl1pPr marL="179705" indent="-179705" defTabSz="913130">
              <a:defRPr>
                <a:solidFill>
                  <a:schemeClr val="tx1"/>
                </a:solidFill>
                <a:latin typeface="Arial" panose="020B0604020202020204" pitchFamily="34" charset="0"/>
                <a:ea typeface="宋体" panose="02010600030101010101" pitchFamily="2" charset="-122"/>
              </a:defRPr>
            </a:lvl1pPr>
            <a:lvl2pPr marL="742950" indent="-285750" defTabSz="913130">
              <a:defRPr>
                <a:solidFill>
                  <a:schemeClr val="tx1"/>
                </a:solidFill>
                <a:latin typeface="Arial" panose="020B0604020202020204" pitchFamily="34" charset="0"/>
                <a:ea typeface="宋体" panose="02010600030101010101" pitchFamily="2" charset="-122"/>
              </a:defRPr>
            </a:lvl2pPr>
            <a:lvl3pPr marL="1143000" indent="-228600" defTabSz="913130">
              <a:defRPr>
                <a:solidFill>
                  <a:schemeClr val="tx1"/>
                </a:solidFill>
                <a:latin typeface="Arial" panose="020B0604020202020204" pitchFamily="34" charset="0"/>
                <a:ea typeface="宋体" panose="02010600030101010101" pitchFamily="2" charset="-122"/>
              </a:defRPr>
            </a:lvl3pPr>
            <a:lvl4pPr marL="1600200" indent="-228600" defTabSz="913130">
              <a:defRPr>
                <a:solidFill>
                  <a:schemeClr val="tx1"/>
                </a:solidFill>
                <a:latin typeface="Arial" panose="020B0604020202020204" pitchFamily="34" charset="0"/>
                <a:ea typeface="宋体" panose="02010600030101010101" pitchFamily="2" charset="-122"/>
              </a:defRPr>
            </a:lvl4pPr>
            <a:lvl5pPr marL="2057400" indent="-228600" defTabSz="91313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70000"/>
              </a:lnSpc>
              <a:buFont typeface="Arial" panose="020B0604020202020204" pitchFamily="34" charset="0"/>
              <a:buChar char="•"/>
              <a:defRPr/>
            </a:pPr>
            <a:r>
              <a:rPr lang="zh-CN" altLang="en-US" dirty="0" smtClean="0">
                <a:solidFill>
                  <a:schemeClr val="tx1">
                    <a:lumMod val="95000"/>
                    <a:lumOff val="5000"/>
                  </a:schemeClr>
                </a:solidFill>
                <a:latin typeface="微软雅黑" panose="020B0503020204020204" pitchFamily="34" charset="-122"/>
                <a:ea typeface="微软雅黑" panose="020B0503020204020204" pitchFamily="34" charset="-122"/>
              </a:rPr>
              <a:t>院系分馆管理</a:t>
            </a:r>
            <a:endParaRPr lang="zh-CN" altLang="en-US"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4" name="图片 1" descr="C:\Users\86186\Downloads\院系管理.png院系管理"/>
          <p:cNvPicPr>
            <a:picLocks noChangeAspect="1"/>
          </p:cNvPicPr>
          <p:nvPr/>
        </p:nvPicPr>
        <p:blipFill>
          <a:blip r:embed="rId1"/>
          <a:srcRect/>
          <a:stretch>
            <a:fillRect/>
          </a:stretch>
        </p:blipFill>
        <p:spPr bwMode="auto">
          <a:xfrm>
            <a:off x="2105986" y="926284"/>
            <a:ext cx="9341491" cy="5583922"/>
          </a:xfrm>
          <a:prstGeom prst="rect">
            <a:avLst/>
          </a:prstGeom>
          <a:noFill/>
          <a:ln w="9525">
            <a:solidFill>
              <a:srgbClr val="00A2AB"/>
            </a:solidFill>
            <a:miter lim="800000"/>
            <a:headEnd/>
            <a:tailEnd/>
          </a:ln>
          <a:extLst>
            <a:ext uri="{909E8E84-426E-40DD-AFC4-6F175D3DCCD1}">
              <a14:hiddenFill xmlns:a14="http://schemas.microsoft.com/office/drawing/2010/main">
                <a:solidFill>
                  <a:srgbClr val="FFFFFF"/>
                </a:solidFill>
              </a14:hiddenFill>
            </a:ext>
          </a:extLst>
        </p:spPr>
      </p:pic>
      <p:pic>
        <p:nvPicPr>
          <p:cNvPr id="16" name="图片 15" descr="C:\Users\86186\Downloads\专业管理.png专业管理"/>
          <p:cNvPicPr>
            <a:picLocks noChangeAspect="1"/>
          </p:cNvPicPr>
          <p:nvPr/>
        </p:nvPicPr>
        <p:blipFill>
          <a:blip r:embed="rId2"/>
          <a:srcRect/>
          <a:stretch>
            <a:fillRect/>
          </a:stretch>
        </p:blipFill>
        <p:spPr bwMode="auto">
          <a:xfrm>
            <a:off x="2114725" y="935023"/>
            <a:ext cx="9332752" cy="5592661"/>
          </a:xfrm>
          <a:prstGeom prst="rect">
            <a:avLst/>
          </a:prstGeom>
          <a:noFill/>
          <a:ln w="9525">
            <a:solidFill>
              <a:srgbClr val="00A2AB"/>
            </a:solidFill>
            <a:miter lim="800000"/>
            <a:headEnd/>
            <a:tailEnd/>
          </a:ln>
          <a:extLst>
            <a:ext uri="{909E8E84-426E-40DD-AFC4-6F175D3DCCD1}">
              <a14:hiddenFill xmlns:a14="http://schemas.microsoft.com/office/drawing/2010/main">
                <a:solidFill>
                  <a:srgbClr val="FFFFFF"/>
                </a:solidFill>
              </a14:hiddenFill>
            </a:ext>
          </a:extLst>
        </p:spPr>
      </p:pic>
      <p:pic>
        <p:nvPicPr>
          <p:cNvPr id="17" name="图片 3" descr="C:\Users\86186\Downloads\总分馆列表.png总分馆列表"/>
          <p:cNvPicPr>
            <a:picLocks noChangeAspect="1"/>
          </p:cNvPicPr>
          <p:nvPr/>
        </p:nvPicPr>
        <p:blipFill>
          <a:blip r:embed="rId3"/>
          <a:srcRect/>
          <a:stretch>
            <a:fillRect/>
          </a:stretch>
        </p:blipFill>
        <p:spPr bwMode="auto">
          <a:xfrm>
            <a:off x="2105986" y="943761"/>
            <a:ext cx="9350229" cy="55664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450850" y="196374"/>
            <a:ext cx="4937395" cy="522605"/>
            <a:chOff x="3907" y="283"/>
            <a:chExt cx="7774" cy="823"/>
          </a:xfrm>
        </p:grpSpPr>
        <p:sp>
          <p:nvSpPr>
            <p:cNvPr id="4" name="文本框 3"/>
            <p:cNvSpPr txBox="1"/>
            <p:nvPr/>
          </p:nvSpPr>
          <p:spPr>
            <a:xfrm>
              <a:off x="4579" y="283"/>
              <a:ext cx="7102"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全院学科及分馆管理</a:t>
              </a:r>
              <a:endParaRPr lang="zh-CN" altLang="en-US" sz="2800" b="1">
                <a:solidFill>
                  <a:srgbClr val="01579B"/>
                </a:solidFill>
                <a:effectLst/>
                <a:latin typeface="+mj-ea"/>
                <a:ea typeface="+mj-ea"/>
                <a:sym typeface="+mn-ea"/>
              </a:endParaRPr>
            </a:p>
          </p:txBody>
        </p:sp>
        <p:grpSp>
          <p:nvGrpSpPr>
            <p:cNvPr id="5" name="组合 4"/>
            <p:cNvGrpSpPr/>
            <p:nvPr/>
          </p:nvGrpSpPr>
          <p:grpSpPr>
            <a:xfrm rot="16200000">
              <a:off x="6983" y="-2669"/>
              <a:ext cx="593" cy="6745"/>
              <a:chOff x="9906" y="-30607"/>
              <a:chExt cx="6079" cy="69256"/>
            </a:xfrm>
          </p:grpSpPr>
          <p:sp>
            <p:nvSpPr>
              <p:cNvPr id="6" name="等腰三角形 5"/>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 name="等腰三角形 6"/>
              <p:cNvSpPr/>
              <p:nvPr/>
            </p:nvSpPr>
            <p:spPr>
              <a:xfrm flipV="1">
                <a:off x="10138" y="33245"/>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60365" y="1326097"/>
            <a:ext cx="2269067" cy="4049607"/>
          </a:xfrm>
          <a:prstGeom prst="rect">
            <a:avLst/>
          </a:prstGeom>
          <a:ln>
            <a:noFill/>
          </a:ln>
          <a:effectLst>
            <a:outerShdw blurRad="304800" dist="38100" dir="2700000" algn="tl" rotWithShape="0">
              <a:prstClr val="black">
                <a:alpha val="20000"/>
              </a:prstClr>
            </a:outerShdw>
          </a:effectLst>
        </p:spPr>
      </p:pic>
      <p:pic>
        <p:nvPicPr>
          <p:cNvPr id="5" name="图片 4"/>
          <p:cNvPicPr>
            <a:picLocks noChangeAspect="1"/>
          </p:cNvPicPr>
          <p:nvPr/>
        </p:nvPicPr>
        <p:blipFill>
          <a:blip r:embed="rId2"/>
          <a:stretch>
            <a:fillRect/>
          </a:stretch>
        </p:blipFill>
        <p:spPr>
          <a:xfrm>
            <a:off x="2258565" y="1326096"/>
            <a:ext cx="2273300" cy="4049607"/>
          </a:xfrm>
          <a:prstGeom prst="rect">
            <a:avLst/>
          </a:prstGeom>
          <a:ln>
            <a:noFill/>
          </a:ln>
          <a:effectLst>
            <a:outerShdw blurRad="304800" dist="38100" dir="2700000" algn="tl" rotWithShape="0">
              <a:prstClr val="black">
                <a:alpha val="20000"/>
              </a:prstClr>
            </a:outerShdw>
          </a:effectLst>
        </p:spPr>
      </p:pic>
      <p:pic>
        <p:nvPicPr>
          <p:cNvPr id="6" name="图片 5"/>
          <p:cNvPicPr>
            <a:picLocks noChangeAspect="1"/>
          </p:cNvPicPr>
          <p:nvPr/>
        </p:nvPicPr>
        <p:blipFill>
          <a:blip r:embed="rId3"/>
          <a:stretch>
            <a:fillRect/>
          </a:stretch>
        </p:blipFill>
        <p:spPr>
          <a:xfrm>
            <a:off x="4060998" y="1326097"/>
            <a:ext cx="2268220" cy="4049607"/>
          </a:xfrm>
          <a:prstGeom prst="rect">
            <a:avLst/>
          </a:prstGeom>
          <a:ln>
            <a:noFill/>
          </a:ln>
          <a:effectLst>
            <a:outerShdw blurRad="304800" dist="38100" dir="2700000" algn="tl" rotWithShape="0">
              <a:prstClr val="black">
                <a:alpha val="20000"/>
              </a:prstClr>
            </a:outerShdw>
          </a:effectLst>
        </p:spPr>
      </p:pic>
      <p:pic>
        <p:nvPicPr>
          <p:cNvPr id="7" name="图片 6"/>
          <p:cNvPicPr>
            <a:picLocks noChangeAspect="1"/>
          </p:cNvPicPr>
          <p:nvPr/>
        </p:nvPicPr>
        <p:blipFill>
          <a:blip r:embed="rId4"/>
          <a:stretch>
            <a:fillRect/>
          </a:stretch>
        </p:blipFill>
        <p:spPr>
          <a:xfrm>
            <a:off x="5858351" y="1326096"/>
            <a:ext cx="2271607" cy="4049607"/>
          </a:xfrm>
          <a:prstGeom prst="rect">
            <a:avLst/>
          </a:prstGeom>
          <a:ln>
            <a:noFill/>
          </a:ln>
          <a:effectLst>
            <a:outerShdw blurRad="304800" dist="38100" dir="2700000" algn="tl" rotWithShape="0">
              <a:prstClr val="black">
                <a:alpha val="20000"/>
              </a:prstClr>
            </a:outerShdw>
          </a:effectLst>
        </p:spPr>
      </p:pic>
      <p:pic>
        <p:nvPicPr>
          <p:cNvPr id="8" name="图片 7"/>
          <p:cNvPicPr>
            <a:picLocks noChangeAspect="1"/>
          </p:cNvPicPr>
          <p:nvPr/>
        </p:nvPicPr>
        <p:blipFill>
          <a:blip r:embed="rId5"/>
          <a:stretch>
            <a:fillRect/>
          </a:stretch>
        </p:blipFill>
        <p:spPr>
          <a:xfrm>
            <a:off x="7659091" y="1326097"/>
            <a:ext cx="2263987" cy="4049607"/>
          </a:xfrm>
          <a:prstGeom prst="rect">
            <a:avLst/>
          </a:prstGeom>
          <a:ln>
            <a:noFill/>
          </a:ln>
          <a:effectLst>
            <a:outerShdw blurRad="304800" dist="38100" dir="2700000" algn="tl" rotWithShape="0">
              <a:prstClr val="black">
                <a:alpha val="20000"/>
              </a:prstClr>
            </a:outerShdw>
          </a:effectLst>
        </p:spPr>
      </p:pic>
      <p:pic>
        <p:nvPicPr>
          <p:cNvPr id="9" name="图片 8"/>
          <p:cNvPicPr>
            <a:picLocks noChangeAspect="1"/>
          </p:cNvPicPr>
          <p:nvPr/>
        </p:nvPicPr>
        <p:blipFill>
          <a:blip r:embed="rId6"/>
          <a:stretch>
            <a:fillRect/>
          </a:stretch>
        </p:blipFill>
        <p:spPr>
          <a:xfrm>
            <a:off x="9452212" y="1326096"/>
            <a:ext cx="2271607" cy="4050453"/>
          </a:xfrm>
          <a:prstGeom prst="rect">
            <a:avLst/>
          </a:prstGeom>
          <a:ln>
            <a:noFill/>
          </a:ln>
          <a:effectLst>
            <a:outerShdw blurRad="304800" dist="38100" dir="2700000" algn="tl" rotWithShape="0">
              <a:prstClr val="black">
                <a:alpha val="20000"/>
              </a:prstClr>
            </a:outerShdw>
          </a:effectLst>
        </p:spPr>
      </p:pic>
      <p:grpSp>
        <p:nvGrpSpPr>
          <p:cNvPr id="2" name="组合 1"/>
          <p:cNvGrpSpPr/>
          <p:nvPr userDrawn="1"/>
        </p:nvGrpSpPr>
        <p:grpSpPr>
          <a:xfrm>
            <a:off x="356235" y="186690"/>
            <a:ext cx="5403215" cy="516255"/>
            <a:chOff x="561" y="294"/>
            <a:chExt cx="8509" cy="813"/>
          </a:xfrm>
        </p:grpSpPr>
        <p:sp>
          <p:nvSpPr>
            <p:cNvPr id="3" name="等腰三角形 2"/>
            <p:cNvSpPr/>
            <p:nvPr/>
          </p:nvSpPr>
          <p:spPr>
            <a:xfrm rot="16200000">
              <a:off x="477" y="509"/>
              <a:ext cx="568" cy="400"/>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6" name="等腰三角形 15"/>
            <p:cNvSpPr/>
            <p:nvPr/>
          </p:nvSpPr>
          <p:spPr>
            <a:xfrm rot="16200000" flipV="1">
              <a:off x="5304" y="504"/>
              <a:ext cx="568" cy="400"/>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7" name="文本框 16"/>
            <p:cNvSpPr txBox="1"/>
            <p:nvPr/>
          </p:nvSpPr>
          <p:spPr>
            <a:xfrm>
              <a:off x="1136" y="294"/>
              <a:ext cx="7934" cy="81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馆员移动端服务</a:t>
              </a:r>
              <a:endParaRPr lang="zh-CN" altLang="en-US" sz="2800" b="1">
                <a:solidFill>
                  <a:srgbClr val="01579B"/>
                </a:solidFill>
                <a:effectLst/>
                <a:latin typeface="+mj-ea"/>
                <a:ea typeface="+mj-ea"/>
                <a:sym typeface="+mn-ea"/>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700808"/>
            <a:ext cx="12192000" cy="3456384"/>
            <a:chOff x="0" y="1796819"/>
            <a:chExt cx="12192000" cy="3456384"/>
          </a:xfrm>
        </p:grpSpPr>
        <p:sp>
          <p:nvSpPr>
            <p:cNvPr id="4" name="矩形 3"/>
            <p:cNvSpPr/>
            <p:nvPr/>
          </p:nvSpPr>
          <p:spPr>
            <a:xfrm>
              <a:off x="0" y="1796819"/>
              <a:ext cx="12192000" cy="3456384"/>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18D00"/>
                </a:solidFill>
              </a:endParaRPr>
            </a:p>
          </p:txBody>
        </p:sp>
        <p:sp>
          <p:nvSpPr>
            <p:cNvPr id="5" name="TextBox 11"/>
            <p:cNvSpPr txBox="1"/>
            <p:nvPr/>
          </p:nvSpPr>
          <p:spPr>
            <a:xfrm>
              <a:off x="5522075" y="2718282"/>
              <a:ext cx="5570756" cy="1015663"/>
            </a:xfrm>
            <a:prstGeom prst="rect">
              <a:avLst/>
            </a:prstGeom>
            <a:noFill/>
          </p:spPr>
          <p:txBody>
            <a:bodyPr wrap="none" rtlCol="0">
              <a:spAutoFit/>
            </a:bodyPr>
            <a:lstStyle/>
            <a:p>
              <a:pPr algn="dist"/>
              <a:r>
                <a:rPr lang="zh-CN" altLang="en-US" sz="6000" dirty="0" smtClean="0">
                  <a:solidFill>
                    <a:schemeClr val="bg1"/>
                  </a:solidFill>
                  <a:latin typeface="+mn-ea"/>
                  <a:ea typeface="+mn-ea"/>
                </a:rPr>
                <a:t>数据创造</a:t>
              </a:r>
              <a:r>
                <a:rPr lang="zh-CN" altLang="en-US" sz="6000" dirty="0">
                  <a:solidFill>
                    <a:schemeClr val="bg1"/>
                  </a:solidFill>
                  <a:latin typeface="+mn-ea"/>
                  <a:ea typeface="+mn-ea"/>
                </a:rPr>
                <a:t>新价值</a:t>
              </a:r>
              <a:endParaRPr lang="zh-CN" altLang="en-US" sz="6000" dirty="0">
                <a:solidFill>
                  <a:schemeClr val="bg1"/>
                </a:solidFill>
                <a:latin typeface="+mn-ea"/>
                <a:ea typeface="+mn-ea"/>
              </a:endParaRPr>
            </a:p>
          </p:txBody>
        </p:sp>
        <p:cxnSp>
          <p:nvCxnSpPr>
            <p:cNvPr id="6" name="直接连接符 12"/>
            <p:cNvCxnSpPr/>
            <p:nvPr/>
          </p:nvCxnSpPr>
          <p:spPr>
            <a:xfrm flipV="1">
              <a:off x="4847861" y="2180861"/>
              <a:ext cx="0" cy="256589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15"/>
            <p:cNvGrpSpPr/>
            <p:nvPr/>
          </p:nvGrpSpPr>
          <p:grpSpPr>
            <a:xfrm>
              <a:off x="2831638" y="2276876"/>
              <a:ext cx="1596233" cy="1596233"/>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9" name="椭圆 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0" name="TextBox 13"/>
            <p:cNvSpPr txBox="1"/>
            <p:nvPr/>
          </p:nvSpPr>
          <p:spPr>
            <a:xfrm>
              <a:off x="2854563" y="2924505"/>
              <a:ext cx="1550382" cy="368935"/>
            </a:xfrm>
            <a:prstGeom prst="rect">
              <a:avLst/>
            </a:prstGeom>
            <a:noFill/>
          </p:spPr>
          <p:txBody>
            <a:bodyPr wrap="square" lIns="0" tIns="0" rIns="0" bIns="0" rtlCol="0">
              <a:spAutoFit/>
            </a:bodyPr>
            <a:lstStyle/>
            <a:p>
              <a:pPr algn="ctr"/>
              <a:r>
                <a:rPr lang="en-US" altLang="zh-CN" sz="2400" b="1" dirty="0">
                  <a:solidFill>
                    <a:srgbClr val="2E75B6"/>
                  </a:solidFill>
                  <a:latin typeface="微软雅黑" panose="020B0503020204020204" pitchFamily="34" charset="-122"/>
                  <a:ea typeface="微软雅黑" panose="020B0503020204020204" pitchFamily="34" charset="-122"/>
                </a:rPr>
                <a:t>PART </a:t>
              </a:r>
              <a:r>
                <a:rPr lang="en-US" altLang="zh-CN" sz="2400" b="1" dirty="0" smtClean="0">
                  <a:solidFill>
                    <a:srgbClr val="2E75B6"/>
                  </a:solidFill>
                  <a:latin typeface="微软雅黑" panose="020B0503020204020204" pitchFamily="34" charset="-122"/>
                  <a:ea typeface="微软雅黑" panose="020B0503020204020204" pitchFamily="34" charset="-122"/>
                </a:rPr>
                <a:t>02</a:t>
              </a:r>
              <a:endParaRPr lang="zh-CN" altLang="en-US" sz="2400" b="1" dirty="0">
                <a:solidFill>
                  <a:srgbClr val="EA6845"/>
                </a:solidFill>
                <a:latin typeface="微软雅黑" panose="020B0503020204020204" pitchFamily="34" charset="-122"/>
                <a:ea typeface="微软雅黑" panose="020B0503020204020204" pitchFamily="34" charset="-122"/>
              </a:endParaRPr>
            </a:p>
          </p:txBody>
        </p:sp>
        <p:sp>
          <p:nvSpPr>
            <p:cNvPr id="11" name="TextBox 11"/>
            <p:cNvSpPr txBox="1"/>
            <p:nvPr/>
          </p:nvSpPr>
          <p:spPr>
            <a:xfrm>
              <a:off x="5567231" y="3846275"/>
              <a:ext cx="5157181" cy="461665"/>
            </a:xfrm>
            <a:prstGeom prst="rect">
              <a:avLst/>
            </a:prstGeom>
            <a:noFill/>
          </p:spPr>
          <p:txBody>
            <a:bodyPr wrap="none" rtlCol="0">
              <a:spAutoFit/>
            </a:bodyPr>
            <a:lstStyle/>
            <a:p>
              <a:pPr algn="dist"/>
              <a:r>
                <a:rPr lang="en-US" altLang="zh-CN" sz="2400" b="1" dirty="0" smtClean="0">
                  <a:solidFill>
                    <a:schemeClr val="bg1"/>
                  </a:solidFill>
                  <a:latin typeface="微软雅黑" panose="020B0503020204020204" pitchFamily="34" charset="-122"/>
                  <a:ea typeface="微软雅黑" panose="020B0503020204020204" pitchFamily="34" charset="-122"/>
                </a:rPr>
                <a:t>——</a:t>
              </a:r>
              <a:r>
                <a:rPr lang="zh-CN" altLang="en-US" sz="2400" b="1" dirty="0" smtClean="0">
                  <a:solidFill>
                    <a:schemeClr val="bg1"/>
                  </a:solidFill>
                  <a:latin typeface="微软雅黑" panose="020B0503020204020204" pitchFamily="34" charset="-122"/>
                  <a:ea typeface="微软雅黑" panose="020B0503020204020204" pitchFamily="34" charset="-122"/>
                </a:rPr>
                <a:t>数据采集、数据管理、数据服务</a:t>
              </a:r>
              <a:endParaRPr lang="zh-CN" altLang="en-US" sz="2400" dirty="0">
                <a:solidFill>
                  <a:schemeClr val="bg1"/>
                </a:solidFill>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组合 77"/>
          <p:cNvGrpSpPr/>
          <p:nvPr/>
        </p:nvGrpSpPr>
        <p:grpSpPr>
          <a:xfrm>
            <a:off x="372353" y="1170118"/>
            <a:ext cx="11447294" cy="4517764"/>
            <a:chOff x="430074" y="1162761"/>
            <a:chExt cx="11447294" cy="4517764"/>
          </a:xfrm>
        </p:grpSpPr>
        <p:sp>
          <p:nvSpPr>
            <p:cNvPr id="67" name="矩形: 圆角 66"/>
            <p:cNvSpPr/>
            <p:nvPr/>
          </p:nvSpPr>
          <p:spPr bwMode="auto">
            <a:xfrm>
              <a:off x="8814639" y="4380249"/>
              <a:ext cx="3062728" cy="1300276"/>
            </a:xfrm>
            <a:prstGeom prst="roundRect">
              <a:avLst/>
            </a:prstGeom>
            <a:solidFill>
              <a:schemeClr val="bg1"/>
            </a:solidFill>
            <a:ln w="127000" cap="flat" cmpd="sng" algn="ctr">
              <a:solidFill>
                <a:srgbClr val="00ADF5"/>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64" name="矩形: 圆角 63"/>
            <p:cNvSpPr/>
            <p:nvPr/>
          </p:nvSpPr>
          <p:spPr bwMode="auto">
            <a:xfrm>
              <a:off x="8814640" y="1162761"/>
              <a:ext cx="3062728" cy="1300276"/>
            </a:xfrm>
            <a:prstGeom prst="roundRect">
              <a:avLst/>
            </a:prstGeom>
            <a:solidFill>
              <a:schemeClr val="bg1"/>
            </a:solidFill>
            <a:ln w="127000" cap="flat" cmpd="sng" algn="ctr">
              <a:solidFill>
                <a:srgbClr val="01579B"/>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7" name="矩形 56"/>
            <p:cNvSpPr/>
            <p:nvPr/>
          </p:nvSpPr>
          <p:spPr>
            <a:xfrm>
              <a:off x="8972201" y="1462611"/>
              <a:ext cx="2747606" cy="700576"/>
            </a:xfrm>
            <a:prstGeom prst="rect">
              <a:avLst/>
            </a:prstGeom>
          </p:spPr>
          <p:txBody>
            <a:bodyPr wrap="square">
              <a:spAutoFit/>
            </a:bodyPr>
            <a:lstStyle/>
            <a:p>
              <a:pPr algn="just">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为图书馆、出版社、资源商等提供预测和决策服务。</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32" name="组合 31"/>
            <p:cNvGrpSpPr/>
            <p:nvPr/>
          </p:nvGrpSpPr>
          <p:grpSpPr>
            <a:xfrm>
              <a:off x="430074" y="2503905"/>
              <a:ext cx="3485417" cy="1835442"/>
              <a:chOff x="437654" y="2716894"/>
              <a:chExt cx="3485417" cy="1835442"/>
            </a:xfrm>
          </p:grpSpPr>
          <p:sp>
            <p:nvSpPr>
              <p:cNvPr id="31" name="矩形: 圆角 30"/>
              <p:cNvSpPr/>
              <p:nvPr/>
            </p:nvSpPr>
            <p:spPr bwMode="auto">
              <a:xfrm>
                <a:off x="437654" y="2716894"/>
                <a:ext cx="3485417" cy="1835442"/>
              </a:xfrm>
              <a:prstGeom prst="roundRect">
                <a:avLst/>
              </a:prstGeom>
              <a:solidFill>
                <a:schemeClr val="bg1"/>
              </a:solidFill>
              <a:ln w="127000" cap="flat" cmpd="sng" algn="ctr">
                <a:solidFill>
                  <a:srgbClr val="26AEDF"/>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9" name="矩形 58"/>
              <p:cNvSpPr/>
              <p:nvPr/>
            </p:nvSpPr>
            <p:spPr>
              <a:xfrm>
                <a:off x="509253" y="2961162"/>
                <a:ext cx="3311685" cy="1384995"/>
              </a:xfrm>
              <a:prstGeom prst="rect">
                <a:avLst/>
              </a:prstGeom>
            </p:spPr>
            <p:txBody>
              <a:bodyPr wrap="square">
                <a:spAutoFit/>
              </a:bodyPr>
              <a:lstStyle/>
              <a:p>
                <a:pPr algn="just">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基于大数据智能化精准分析，协助馆员精确选购，合理布局馆藏</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个性化</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阅读推荐，提升读者服务质量</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智能</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数据分析和预测，协助馆务决策。</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61" name="矩形 60"/>
            <p:cNvSpPr/>
            <p:nvPr/>
          </p:nvSpPr>
          <p:spPr>
            <a:xfrm>
              <a:off x="9019674" y="4680099"/>
              <a:ext cx="2652659" cy="700576"/>
            </a:xfrm>
            <a:prstGeom prst="rect">
              <a:avLst/>
            </a:prstGeom>
          </p:spPr>
          <p:txBody>
            <a:bodyPr wrap="square">
              <a:spAutoFit/>
            </a:bodyPr>
            <a:lstStyle/>
            <a:p>
              <a:pPr algn="just">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分析数据实时推送，数据可视化、统计数据导出。</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4430402" y="1412519"/>
              <a:ext cx="4032962" cy="4032962"/>
              <a:chOff x="955592" y="1047589"/>
              <a:chExt cx="4906297" cy="4906297"/>
            </a:xfrm>
          </p:grpSpPr>
          <p:sp>
            <p:nvSpPr>
              <p:cNvPr id="12" name="椭圆 11"/>
              <p:cNvSpPr/>
              <p:nvPr/>
            </p:nvSpPr>
            <p:spPr bwMode="auto">
              <a:xfrm>
                <a:off x="955592" y="1047589"/>
                <a:ext cx="4906297" cy="4906297"/>
              </a:xfrm>
              <a:prstGeom prst="ellipse">
                <a:avLst/>
              </a:prstGeom>
              <a:noFill/>
              <a:ln w="19050" cap="flat" cmpd="sng" algn="ctr">
                <a:solidFill>
                  <a:schemeClr val="bg1">
                    <a:lumMod val="75000"/>
                  </a:schemeClr>
                </a:solidFill>
                <a:prstDash val="sysDot"/>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9" name="组合 8"/>
              <p:cNvGrpSpPr/>
              <p:nvPr/>
            </p:nvGrpSpPr>
            <p:grpSpPr>
              <a:xfrm>
                <a:off x="1581170" y="1673167"/>
                <a:ext cx="3655141" cy="3651427"/>
                <a:chOff x="1428136" y="1809135"/>
                <a:chExt cx="3328221" cy="3324839"/>
              </a:xfrm>
            </p:grpSpPr>
            <p:grpSp>
              <p:nvGrpSpPr>
                <p:cNvPr id="5" name="组合 4"/>
                <p:cNvGrpSpPr/>
                <p:nvPr/>
              </p:nvGrpSpPr>
              <p:grpSpPr>
                <a:xfrm>
                  <a:off x="1429246" y="1809135"/>
                  <a:ext cx="1659194" cy="1659194"/>
                  <a:chOff x="662328" y="1730478"/>
                  <a:chExt cx="1659194" cy="1659194"/>
                </a:xfrm>
              </p:grpSpPr>
              <p:sp>
                <p:nvSpPr>
                  <p:cNvPr id="2" name="泪滴形 1"/>
                  <p:cNvSpPr/>
                  <p:nvPr/>
                </p:nvSpPr>
                <p:spPr bwMode="auto">
                  <a:xfrm rot="5400000">
                    <a:off x="662328" y="1730478"/>
                    <a:ext cx="1659194" cy="1659194"/>
                  </a:xfrm>
                  <a:prstGeom prst="teardrop">
                    <a:avLst/>
                  </a:prstGeom>
                  <a:solidFill>
                    <a:srgbClr val="29B6F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2" name="矩形 21"/>
                  <p:cNvSpPr/>
                  <p:nvPr/>
                </p:nvSpPr>
                <p:spPr>
                  <a:xfrm>
                    <a:off x="697122" y="2289904"/>
                    <a:ext cx="1589607" cy="540341"/>
                  </a:xfrm>
                  <a:prstGeom prst="rect">
                    <a:avLst/>
                  </a:prstGeom>
                </p:spPr>
                <p:txBody>
                  <a:bodyPr vert="horz" wrap="square">
                    <a:spAutoFit/>
                  </a:bodyPr>
                  <a:lstStyle/>
                  <a:p>
                    <a:pPr algn="ctr">
                      <a:lnSpc>
                        <a:spcPct val="150000"/>
                      </a:lnSpc>
                    </a:pPr>
                    <a:r>
                      <a:rPr lang="zh-CN" altLang="en-US" sz="2200" dirty="0">
                        <a:solidFill>
                          <a:schemeClr val="bg1"/>
                        </a:solidFill>
                        <a:latin typeface="微软雅黑" panose="020B0503020204020204" pitchFamily="34" charset="-122"/>
                        <a:ea typeface="微软雅黑" panose="020B0503020204020204" pitchFamily="34" charset="-122"/>
                      </a:rPr>
                      <a:t>数据采集</a:t>
                    </a:r>
                    <a:endParaRPr lang="en-US" altLang="zh-CN" sz="2200"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3097163" y="1809135"/>
                  <a:ext cx="1659194" cy="1659194"/>
                  <a:chOff x="2320413" y="1769806"/>
                  <a:chExt cx="1659194" cy="1659194"/>
                </a:xfrm>
              </p:grpSpPr>
              <p:sp>
                <p:nvSpPr>
                  <p:cNvPr id="17" name="泪滴形 16"/>
                  <p:cNvSpPr/>
                  <p:nvPr/>
                </p:nvSpPr>
                <p:spPr bwMode="auto">
                  <a:xfrm rot="10800000">
                    <a:off x="2320413" y="1769806"/>
                    <a:ext cx="1659194" cy="1659194"/>
                  </a:xfrm>
                  <a:prstGeom prst="teardrop">
                    <a:avLst/>
                  </a:prstGeom>
                  <a:solidFill>
                    <a:srgbClr val="01579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23" name="矩形 22"/>
                  <p:cNvSpPr/>
                  <p:nvPr/>
                </p:nvSpPr>
                <p:spPr>
                  <a:xfrm>
                    <a:off x="2355206" y="2329233"/>
                    <a:ext cx="1589607" cy="540341"/>
                  </a:xfrm>
                  <a:prstGeom prst="rect">
                    <a:avLst/>
                  </a:prstGeom>
                </p:spPr>
                <p:txBody>
                  <a:bodyPr vert="horz" wrap="square">
                    <a:spAutoFit/>
                  </a:bodyPr>
                  <a:lstStyle/>
                  <a:p>
                    <a:pPr algn="ctr">
                      <a:lnSpc>
                        <a:spcPct val="150000"/>
                      </a:lnSpc>
                    </a:pPr>
                    <a:r>
                      <a:rPr lang="zh-CN" altLang="en-US" sz="2200" dirty="0">
                        <a:solidFill>
                          <a:schemeClr val="bg1"/>
                        </a:solidFill>
                        <a:latin typeface="微软雅黑" panose="020B0503020204020204" pitchFamily="34" charset="-122"/>
                        <a:ea typeface="微软雅黑" panose="020B0503020204020204" pitchFamily="34" charset="-122"/>
                      </a:rPr>
                      <a:t>数据挖掘</a:t>
                    </a:r>
                    <a:endParaRPr lang="en-US" altLang="zh-CN" sz="2200" dirty="0">
                      <a:solidFill>
                        <a:schemeClr val="bg1"/>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428136" y="3474780"/>
                  <a:ext cx="1659194" cy="1659194"/>
                  <a:chOff x="661218" y="3396123"/>
                  <a:chExt cx="1659194" cy="1659194"/>
                </a:xfrm>
              </p:grpSpPr>
              <p:sp>
                <p:nvSpPr>
                  <p:cNvPr id="18" name="泪滴形 17"/>
                  <p:cNvSpPr/>
                  <p:nvPr/>
                </p:nvSpPr>
                <p:spPr bwMode="auto">
                  <a:xfrm>
                    <a:off x="661218" y="3396123"/>
                    <a:ext cx="1659194" cy="1659194"/>
                  </a:xfrm>
                  <a:prstGeom prst="teardrop">
                    <a:avLst/>
                  </a:prstGeom>
                  <a:solidFill>
                    <a:srgbClr val="01579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4" name="矩形 23"/>
                  <p:cNvSpPr/>
                  <p:nvPr/>
                </p:nvSpPr>
                <p:spPr>
                  <a:xfrm>
                    <a:off x="696012" y="3955549"/>
                    <a:ext cx="1589607" cy="540341"/>
                  </a:xfrm>
                  <a:prstGeom prst="rect">
                    <a:avLst/>
                  </a:prstGeom>
                </p:spPr>
                <p:txBody>
                  <a:bodyPr vert="horz" wrap="square">
                    <a:spAutoFit/>
                  </a:bodyPr>
                  <a:lstStyle/>
                  <a:p>
                    <a:pPr algn="ctr">
                      <a:lnSpc>
                        <a:spcPct val="150000"/>
                      </a:lnSpc>
                    </a:pPr>
                    <a:r>
                      <a:rPr lang="zh-CN" altLang="en-US" sz="2200" dirty="0">
                        <a:solidFill>
                          <a:schemeClr val="bg1"/>
                        </a:solidFill>
                        <a:latin typeface="微软雅黑" panose="020B0503020204020204" pitchFamily="34" charset="-122"/>
                        <a:ea typeface="微软雅黑" panose="020B0503020204020204" pitchFamily="34" charset="-122"/>
                      </a:rPr>
                      <a:t>机器学习</a:t>
                    </a:r>
                    <a:endParaRPr lang="en-US" altLang="zh-CN" sz="2200" dirty="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3096402" y="3464286"/>
                  <a:ext cx="1659194" cy="1659194"/>
                  <a:chOff x="2329484" y="3415125"/>
                  <a:chExt cx="1659194" cy="1659194"/>
                </a:xfrm>
              </p:grpSpPr>
              <p:sp>
                <p:nvSpPr>
                  <p:cNvPr id="19" name="泪滴形 18"/>
                  <p:cNvSpPr/>
                  <p:nvPr/>
                </p:nvSpPr>
                <p:spPr bwMode="auto">
                  <a:xfrm rot="16200000">
                    <a:off x="2329484" y="3415125"/>
                    <a:ext cx="1659194" cy="1659194"/>
                  </a:xfrm>
                  <a:prstGeom prst="teardrop">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5" name="矩形 24"/>
                  <p:cNvSpPr/>
                  <p:nvPr/>
                </p:nvSpPr>
                <p:spPr>
                  <a:xfrm>
                    <a:off x="2364277" y="3809506"/>
                    <a:ext cx="1589607" cy="870431"/>
                  </a:xfrm>
                  <a:prstGeom prst="rect">
                    <a:avLst/>
                  </a:prstGeom>
                </p:spPr>
                <p:txBody>
                  <a:bodyPr vert="horz" wrap="square">
                    <a:spAutoFit/>
                  </a:bodyPr>
                  <a:lstStyle/>
                  <a:p>
                    <a:pPr algn="ctr">
                      <a:lnSpc>
                        <a:spcPct val="120000"/>
                      </a:lnSpc>
                    </a:pPr>
                    <a:r>
                      <a:rPr lang="zh-CN" altLang="en-US" sz="2200" dirty="0">
                        <a:solidFill>
                          <a:schemeClr val="bg1"/>
                        </a:solidFill>
                        <a:latin typeface="微软雅黑" panose="020B0503020204020204" pitchFamily="34" charset="-122"/>
                        <a:ea typeface="微软雅黑" panose="020B0503020204020204" pitchFamily="34" charset="-122"/>
                      </a:rPr>
                      <a:t>特征指标</a:t>
                    </a:r>
                    <a:endParaRPr lang="en-US" altLang="zh-CN" sz="2200"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2200" dirty="0">
                        <a:solidFill>
                          <a:schemeClr val="bg1"/>
                        </a:solidFill>
                        <a:latin typeface="微软雅黑" panose="020B0503020204020204" pitchFamily="34" charset="-122"/>
                        <a:ea typeface="微软雅黑" panose="020B0503020204020204" pitchFamily="34" charset="-122"/>
                      </a:rPr>
                      <a:t>分析</a:t>
                    </a:r>
                    <a:endParaRPr lang="en-US" altLang="zh-CN" sz="2200" dirty="0">
                      <a:solidFill>
                        <a:schemeClr val="bg1"/>
                      </a:solidFill>
                      <a:latin typeface="微软雅黑" panose="020B0503020204020204" pitchFamily="34" charset="-122"/>
                      <a:ea typeface="微软雅黑" panose="020B0503020204020204" pitchFamily="34" charset="-122"/>
                    </a:endParaRPr>
                  </a:p>
                </p:txBody>
              </p:sp>
            </p:grpSp>
          </p:grpSp>
        </p:grpSp>
        <p:cxnSp>
          <p:nvCxnSpPr>
            <p:cNvPr id="35" name="连接符: 肘形 34"/>
            <p:cNvCxnSpPr>
              <a:stCxn id="12" idx="2"/>
              <a:endCxn id="37" idx="6"/>
            </p:cNvCxnSpPr>
            <p:nvPr/>
          </p:nvCxnSpPr>
          <p:spPr bwMode="auto">
            <a:xfrm rot="10800000" flipV="1">
              <a:off x="4161832" y="3429000"/>
              <a:ext cx="268570" cy="868"/>
            </a:xfrm>
            <a:prstGeom prst="bentConnector3">
              <a:avLst/>
            </a:prstGeom>
            <a:solidFill>
              <a:schemeClr val="accent1"/>
            </a:solidFill>
            <a:ln w="19050" cap="flat" cmpd="sng" algn="ctr">
              <a:solidFill>
                <a:schemeClr val="bg1">
                  <a:lumMod val="75000"/>
                </a:schemeClr>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椭圆 36"/>
            <p:cNvSpPr/>
            <p:nvPr/>
          </p:nvSpPr>
          <p:spPr bwMode="auto">
            <a:xfrm>
              <a:off x="3656815" y="3177359"/>
              <a:ext cx="505017" cy="505017"/>
            </a:xfrm>
            <a:prstGeom prst="ellipse">
              <a:avLst/>
            </a:prstGeom>
            <a:solidFill>
              <a:schemeClr val="bg1"/>
            </a:solidFill>
            <a:ln w="25400" cap="flat" cmpd="sng" algn="ctr">
              <a:noFill/>
              <a:prstDash val="solid"/>
              <a:round/>
              <a:headEnd type="none" w="med" len="med"/>
              <a:tailEnd type="none" w="med" len="med"/>
            </a:ln>
            <a:effectLst>
              <a:outerShdw blurRad="50800" dist="38100" dir="2700000" algn="tl" rotWithShape="0">
                <a:prstClr val="black">
                  <a:alpha val="24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i="0" u="none" strike="noStrike" cap="none" normalizeH="0" baseline="0" dirty="0">
                  <a:ln>
                    <a:noFill/>
                  </a:ln>
                  <a:solidFill>
                    <a:srgbClr val="26AEDF"/>
                  </a:solidFill>
                  <a:effectLst/>
                  <a:latin typeface="+mn-ea"/>
                  <a:ea typeface="+mn-ea"/>
                </a:rPr>
                <a:t>2</a:t>
              </a:r>
              <a:endParaRPr kumimoji="0" lang="zh-CN" altLang="en-US" sz="2000" i="0" u="none" strike="noStrike" cap="none" normalizeH="0" baseline="0" dirty="0">
                <a:ln>
                  <a:noFill/>
                </a:ln>
                <a:solidFill>
                  <a:srgbClr val="26AEDF"/>
                </a:solidFill>
                <a:effectLst/>
                <a:latin typeface="+mn-ea"/>
                <a:ea typeface="+mn-ea"/>
              </a:endParaRPr>
            </a:p>
          </p:txBody>
        </p:sp>
        <p:cxnSp>
          <p:nvCxnSpPr>
            <p:cNvPr id="42" name="连接符: 肘形 41"/>
            <p:cNvCxnSpPr>
              <a:stCxn id="12" idx="7"/>
              <a:endCxn id="66" idx="2"/>
            </p:cNvCxnSpPr>
            <p:nvPr/>
          </p:nvCxnSpPr>
          <p:spPr bwMode="auto">
            <a:xfrm rot="5400000" flipH="1" flipV="1">
              <a:off x="8100355" y="1541358"/>
              <a:ext cx="234171" cy="689381"/>
            </a:xfrm>
            <a:prstGeom prst="bentConnector4">
              <a:avLst>
                <a:gd name="adj1" fmla="val 97621"/>
                <a:gd name="adj2" fmla="val 92836"/>
              </a:avLst>
            </a:prstGeom>
            <a:solidFill>
              <a:schemeClr val="accent1"/>
            </a:solidFill>
            <a:ln w="19050" cap="flat" cmpd="sng" algn="ctr">
              <a:solidFill>
                <a:schemeClr val="bg1">
                  <a:lumMod val="75000"/>
                </a:schemeClr>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椭圆 65"/>
            <p:cNvSpPr/>
            <p:nvPr/>
          </p:nvSpPr>
          <p:spPr bwMode="auto">
            <a:xfrm>
              <a:off x="8562131" y="1516453"/>
              <a:ext cx="505017" cy="505017"/>
            </a:xfrm>
            <a:prstGeom prst="ellipse">
              <a:avLst/>
            </a:prstGeom>
            <a:solidFill>
              <a:schemeClr val="bg1"/>
            </a:solidFill>
            <a:ln w="25400" cap="flat" cmpd="sng" algn="ctr">
              <a:noFill/>
              <a:prstDash val="solid"/>
              <a:round/>
              <a:headEnd type="none" w="med" len="med"/>
              <a:tailEnd type="none" w="med" len="med"/>
            </a:ln>
            <a:effectLst>
              <a:outerShdw blurRad="50800" dist="38100" dir="2700000" algn="tl" rotWithShape="0">
                <a:prstClr val="black">
                  <a:alpha val="24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i="0" u="none" strike="noStrike" cap="none" normalizeH="0" baseline="0" dirty="0">
                  <a:ln>
                    <a:noFill/>
                  </a:ln>
                  <a:solidFill>
                    <a:srgbClr val="01579B"/>
                  </a:solidFill>
                  <a:effectLst/>
                  <a:latin typeface="+mn-ea"/>
                  <a:ea typeface="+mn-ea"/>
                </a:rPr>
                <a:t>1</a:t>
              </a:r>
              <a:endParaRPr kumimoji="0" lang="zh-CN" altLang="en-US" sz="2000" i="0" u="none" strike="noStrike" cap="none" normalizeH="0" baseline="0" dirty="0">
                <a:ln>
                  <a:noFill/>
                </a:ln>
                <a:solidFill>
                  <a:srgbClr val="EA6845"/>
                </a:solidFill>
                <a:effectLst/>
                <a:latin typeface="+mn-ea"/>
                <a:ea typeface="+mn-ea"/>
              </a:endParaRPr>
            </a:p>
          </p:txBody>
        </p:sp>
        <p:sp>
          <p:nvSpPr>
            <p:cNvPr id="77" name="椭圆 76"/>
            <p:cNvSpPr/>
            <p:nvPr/>
          </p:nvSpPr>
          <p:spPr bwMode="auto">
            <a:xfrm>
              <a:off x="8537570" y="4774672"/>
              <a:ext cx="505017" cy="505017"/>
            </a:xfrm>
            <a:prstGeom prst="ellipse">
              <a:avLst/>
            </a:prstGeom>
            <a:solidFill>
              <a:schemeClr val="bg1"/>
            </a:solidFill>
            <a:ln w="25400" cap="flat" cmpd="sng" algn="ctr">
              <a:noFill/>
              <a:prstDash val="solid"/>
              <a:round/>
              <a:headEnd type="none" w="med" len="med"/>
              <a:tailEnd type="none" w="med" len="med"/>
            </a:ln>
            <a:effectLst>
              <a:outerShdw blurRad="50800" dist="38100" dir="2700000" algn="tl" rotWithShape="0">
                <a:prstClr val="black">
                  <a:alpha val="24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i="0" u="none" strike="noStrike" cap="none" normalizeH="0" baseline="0" dirty="0">
                  <a:ln>
                    <a:noFill/>
                  </a:ln>
                  <a:solidFill>
                    <a:srgbClr val="29B6F6"/>
                  </a:solidFill>
                  <a:effectLst/>
                  <a:latin typeface="+mn-ea"/>
                  <a:ea typeface="+mn-ea"/>
                </a:rPr>
                <a:t>3</a:t>
              </a:r>
              <a:endParaRPr kumimoji="0" lang="zh-CN" altLang="en-US" sz="2000" i="0" u="none" strike="noStrike" cap="none" normalizeH="0" baseline="0" dirty="0">
                <a:ln>
                  <a:noFill/>
                </a:ln>
                <a:solidFill>
                  <a:srgbClr val="30ADB8"/>
                </a:solidFill>
                <a:effectLst/>
                <a:latin typeface="+mn-ea"/>
                <a:ea typeface="+mn-ea"/>
              </a:endParaRPr>
            </a:p>
          </p:txBody>
        </p:sp>
        <p:cxnSp>
          <p:nvCxnSpPr>
            <p:cNvPr id="76" name="连接符: 肘形 75"/>
            <p:cNvCxnSpPr>
              <a:endCxn id="77" idx="2"/>
            </p:cNvCxnSpPr>
            <p:nvPr/>
          </p:nvCxnSpPr>
          <p:spPr bwMode="auto">
            <a:xfrm>
              <a:off x="7688826" y="5027180"/>
              <a:ext cx="848744" cy="1"/>
            </a:xfrm>
            <a:prstGeom prst="bentConnector3">
              <a:avLst/>
            </a:prstGeom>
            <a:solidFill>
              <a:schemeClr val="accent1"/>
            </a:solidFill>
            <a:ln w="19050" cap="flat" cmpd="sng" algn="ctr">
              <a:solidFill>
                <a:schemeClr val="bg1">
                  <a:lumMod val="75000"/>
                </a:schemeClr>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组合 9"/>
          <p:cNvGrpSpPr/>
          <p:nvPr/>
        </p:nvGrpSpPr>
        <p:grpSpPr>
          <a:xfrm>
            <a:off x="451485" y="196374"/>
            <a:ext cx="4937268" cy="522605"/>
            <a:chOff x="3908" y="283"/>
            <a:chExt cx="7773" cy="823"/>
          </a:xfrm>
        </p:grpSpPr>
        <p:sp>
          <p:nvSpPr>
            <p:cNvPr id="3" name="文本框 2"/>
            <p:cNvSpPr txBox="1"/>
            <p:nvPr/>
          </p:nvSpPr>
          <p:spPr>
            <a:xfrm>
              <a:off x="4579" y="283"/>
              <a:ext cx="7102"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数据驱动新价值</a:t>
              </a:r>
              <a:endParaRPr lang="zh-CN" altLang="en-US" sz="2800" b="1">
                <a:solidFill>
                  <a:srgbClr val="01579B"/>
                </a:solidFill>
                <a:effectLst/>
                <a:latin typeface="+mj-ea"/>
                <a:ea typeface="+mj-ea"/>
                <a:sym typeface="+mn-ea"/>
              </a:endParaRPr>
            </a:p>
          </p:txBody>
        </p:sp>
        <p:grpSp>
          <p:nvGrpSpPr>
            <p:cNvPr id="4" name="组合 3"/>
            <p:cNvGrpSpPr/>
            <p:nvPr/>
          </p:nvGrpSpPr>
          <p:grpSpPr>
            <a:xfrm rot="16200000">
              <a:off x="6345" y="-2037"/>
              <a:ext cx="601" cy="5476"/>
              <a:chOff x="9906" y="-30607"/>
              <a:chExt cx="6155" cy="56232"/>
            </a:xfrm>
          </p:grpSpPr>
          <p:sp>
            <p:nvSpPr>
              <p:cNvPr id="21" name="等腰三角形 20"/>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1" name="等腰三角形 10"/>
              <p:cNvSpPr/>
              <p:nvPr/>
            </p:nvSpPr>
            <p:spPr>
              <a:xfrm flipV="1">
                <a:off x="10214" y="20221"/>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94126" y="2650227"/>
            <a:ext cx="1788761" cy="369332"/>
          </a:xfrm>
          <a:prstGeom prst="rect">
            <a:avLst/>
          </a:prstGeom>
          <a:solidFill>
            <a:srgbClr val="1F4E79"/>
          </a:solidFill>
          <a:ln w="3175">
            <a:noFill/>
          </a:ln>
        </p:spPr>
        <p:txBody>
          <a:bodyPr wrap="square" rtlCol="0">
            <a:spAutoFit/>
          </a:bodyPr>
          <a:lstStyle/>
          <a:p>
            <a:pPr algn="ctr"/>
            <a:r>
              <a:rPr kumimoji="1" lang="zh-CN" altLang="en-US" dirty="0">
                <a:solidFill>
                  <a:schemeClr val="bg1"/>
                </a:solidFill>
                <a:latin typeface="微软雅黑" panose="020B0503020204020204" pitchFamily="34" charset="-122"/>
                <a:ea typeface="微软雅黑" panose="020B0503020204020204" pitchFamily="34" charset="-122"/>
              </a:rPr>
              <a:t>资源数据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4533960" y="2650227"/>
            <a:ext cx="1592818" cy="369332"/>
          </a:xfrm>
          <a:prstGeom prst="rect">
            <a:avLst/>
          </a:prstGeom>
          <a:solidFill>
            <a:srgbClr val="2E75B6"/>
          </a:solidFill>
          <a:ln w="3175">
            <a:noFill/>
          </a:ln>
        </p:spPr>
        <p:txBody>
          <a:bodyPr wrap="square" rtlCol="0">
            <a:spAutoFit/>
          </a:bodyPr>
          <a:lstStyle/>
          <a:p>
            <a:pPr algn="ctr"/>
            <a:r>
              <a:rPr kumimoji="1" lang="zh-CN" altLang="en-US" dirty="0">
                <a:solidFill>
                  <a:schemeClr val="bg1"/>
                </a:solidFill>
                <a:latin typeface="微软雅黑" panose="020B0503020204020204" pitchFamily="34" charset="-122"/>
                <a:ea typeface="微软雅黑" panose="020B0503020204020204" pitchFamily="34" charset="-122"/>
              </a:rPr>
              <a:t>用户数据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6948484" y="2641174"/>
            <a:ext cx="1572721" cy="369332"/>
          </a:xfrm>
          <a:prstGeom prst="rect">
            <a:avLst/>
          </a:prstGeom>
          <a:solidFill>
            <a:srgbClr val="29B6F6"/>
          </a:solidFill>
          <a:ln w="3175">
            <a:noFill/>
          </a:ln>
        </p:spPr>
        <p:txBody>
          <a:bodyPr wrap="square" rtlCol="0">
            <a:spAutoFit/>
          </a:bodyPr>
          <a:lstStyle/>
          <a:p>
            <a:pPr algn="ctr"/>
            <a:r>
              <a:rPr kumimoji="1" lang="zh-CN" altLang="en-US" dirty="0">
                <a:solidFill>
                  <a:schemeClr val="bg1"/>
                </a:solidFill>
                <a:latin typeface="微软雅黑" panose="020B0503020204020204" pitchFamily="34" charset="-122"/>
                <a:ea typeface="微软雅黑" panose="020B0503020204020204" pitchFamily="34" charset="-122"/>
              </a:rPr>
              <a:t>运行数据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800306" y="3838151"/>
            <a:ext cx="461665" cy="1252869"/>
          </a:xfrm>
          <a:prstGeom prst="rect">
            <a:avLst/>
          </a:prstGeom>
          <a:solidFill>
            <a:srgbClr val="1F4E79"/>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非文献资源</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698530" y="3836067"/>
            <a:ext cx="461665" cy="1055077"/>
          </a:xfrm>
          <a:prstGeom prst="rect">
            <a:avLst/>
          </a:prstGeom>
          <a:solidFill>
            <a:srgbClr val="1F4E79"/>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文献资源</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686245" y="5269991"/>
            <a:ext cx="461665" cy="1055077"/>
          </a:xfrm>
          <a:prstGeom prst="rect">
            <a:avLst/>
          </a:prstGeom>
          <a:solidFill>
            <a:srgbClr val="1F4E79"/>
          </a:solidFill>
          <a:ln w="3175">
            <a:noFill/>
          </a:ln>
        </p:spPr>
        <p:txBody>
          <a:bodyPr vert="eaVert" wrap="square" rtlCol="0">
            <a:spAutoFit/>
          </a:bodyPr>
          <a:lstStyle/>
          <a:p>
            <a:r>
              <a:rPr kumimoji="1" lang="zh-CN" altLang="en-US">
                <a:solidFill>
                  <a:schemeClr val="bg1"/>
                </a:solidFill>
                <a:latin typeface="微软雅黑" panose="020B0503020204020204" pitchFamily="34" charset="-122"/>
                <a:ea typeface="微软雅黑" panose="020B0503020204020204" pitchFamily="34" charset="-122"/>
              </a:rPr>
              <a:t>纸质文献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1316124" y="5269991"/>
            <a:ext cx="461665" cy="1055077"/>
          </a:xfrm>
          <a:prstGeom prst="rect">
            <a:avLst/>
          </a:prstGeom>
          <a:solidFill>
            <a:srgbClr val="1F4E79"/>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电子文献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946003" y="5269991"/>
            <a:ext cx="461665" cy="1055077"/>
          </a:xfrm>
          <a:prstGeom prst="rect">
            <a:avLst/>
          </a:prstGeom>
          <a:solidFill>
            <a:srgbClr val="1F4E79"/>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数字文献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384144" y="887899"/>
            <a:ext cx="8622203" cy="369332"/>
          </a:xfrm>
          <a:prstGeom prst="rect">
            <a:avLst/>
          </a:prstGeom>
          <a:solidFill>
            <a:srgbClr val="2F5597"/>
          </a:solidFill>
          <a:ln w="3175">
            <a:noFill/>
          </a:ln>
        </p:spPr>
        <p:txBody>
          <a:bodyPr wrap="square" rtlCol="0">
            <a:spAutoFit/>
          </a:bodyPr>
          <a:lstStyle/>
          <a:p>
            <a:pPr algn="ctr"/>
            <a:r>
              <a:rPr kumimoji="1" lang="zh-CN" altLang="en-US" dirty="0">
                <a:solidFill>
                  <a:schemeClr val="bg1"/>
                </a:solidFill>
                <a:latin typeface="微软雅黑" panose="020B0503020204020204" pitchFamily="34" charset="-122"/>
                <a:ea typeface="微软雅黑" panose="020B0503020204020204" pitchFamily="34" charset="-122"/>
              </a:rPr>
              <a:t>中央知识库支撑</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2538493" y="5269991"/>
            <a:ext cx="461665" cy="1055077"/>
          </a:xfrm>
          <a:prstGeom prst="rect">
            <a:avLst/>
          </a:prstGeom>
          <a:solidFill>
            <a:srgbClr val="1F4E79"/>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空间资源</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168372" y="5269991"/>
            <a:ext cx="461665" cy="1055077"/>
          </a:xfrm>
          <a:prstGeom prst="rect">
            <a:avLst/>
          </a:prstGeom>
          <a:solidFill>
            <a:srgbClr val="1F4E79"/>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设备资源</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3798251" y="5269991"/>
            <a:ext cx="461665" cy="1055077"/>
          </a:xfrm>
          <a:prstGeom prst="rect">
            <a:avLst/>
          </a:prstGeom>
          <a:solidFill>
            <a:srgbClr val="1F4E79"/>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活动资源</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5727836" y="3843673"/>
            <a:ext cx="461665" cy="1055077"/>
          </a:xfrm>
          <a:prstGeom prst="rect">
            <a:avLst/>
          </a:prstGeom>
          <a:solidFill>
            <a:srgbClr val="2E75B6"/>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读者数据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4577772" y="3843673"/>
            <a:ext cx="461665" cy="1055077"/>
          </a:xfrm>
          <a:prstGeom prst="rect">
            <a:avLst/>
          </a:prstGeom>
          <a:solidFill>
            <a:srgbClr val="2E75B6"/>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馆员数据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7504013" y="3843673"/>
            <a:ext cx="461665" cy="1055077"/>
          </a:xfrm>
          <a:prstGeom prst="rect">
            <a:avLst/>
          </a:prstGeom>
          <a:solidFill>
            <a:srgbClr val="29B6F6"/>
          </a:solidFill>
          <a:ln w="3175">
            <a:noFill/>
          </a:ln>
        </p:spPr>
        <p:txBody>
          <a:bodyPr vert="eaVert" wrap="square" rtlCol="0">
            <a:spAutoFit/>
          </a:bodyPr>
          <a:lstStyle/>
          <a:p>
            <a:r>
              <a:rPr kumimoji="1" lang="zh-CN" altLang="en-US">
                <a:solidFill>
                  <a:schemeClr val="bg1"/>
                </a:solidFill>
                <a:latin typeface="微软雅黑" panose="020B0503020204020204" pitchFamily="34" charset="-122"/>
                <a:ea typeface="微软雅黑" panose="020B0503020204020204" pitchFamily="34" charset="-122"/>
              </a:rPr>
              <a:t>行为数据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6514669" y="3843673"/>
            <a:ext cx="461665" cy="1055077"/>
          </a:xfrm>
          <a:prstGeom prst="rect">
            <a:avLst/>
          </a:prstGeom>
          <a:solidFill>
            <a:srgbClr val="29B6F6"/>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业务数据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8339721" y="3843672"/>
            <a:ext cx="461665" cy="1055077"/>
          </a:xfrm>
          <a:prstGeom prst="rect">
            <a:avLst/>
          </a:prstGeom>
          <a:solidFill>
            <a:srgbClr val="29B6F6"/>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使用数据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4524220" y="5281692"/>
            <a:ext cx="461665" cy="1055077"/>
          </a:xfrm>
          <a:prstGeom prst="rect">
            <a:avLst/>
          </a:prstGeom>
          <a:solidFill>
            <a:srgbClr val="2E75B6"/>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基础数据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5134161" y="5280382"/>
            <a:ext cx="461665" cy="1055077"/>
          </a:xfrm>
          <a:prstGeom prst="rect">
            <a:avLst/>
          </a:prstGeom>
          <a:solidFill>
            <a:srgbClr val="2E75B6"/>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属性数据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5762973" y="5280224"/>
            <a:ext cx="461665" cy="1055077"/>
          </a:xfrm>
          <a:prstGeom prst="rect">
            <a:avLst/>
          </a:prstGeom>
          <a:solidFill>
            <a:srgbClr val="2E75B6"/>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角色数据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6512818" y="5298086"/>
            <a:ext cx="461665" cy="1055077"/>
          </a:xfrm>
          <a:prstGeom prst="rect">
            <a:avLst/>
          </a:prstGeom>
          <a:solidFill>
            <a:srgbClr val="29B6F6"/>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借阅数据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7122759" y="5296776"/>
            <a:ext cx="461665" cy="1055077"/>
          </a:xfrm>
          <a:prstGeom prst="rect">
            <a:avLst/>
          </a:prstGeom>
          <a:solidFill>
            <a:srgbClr val="29B6F6"/>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下载数据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7751571" y="5296618"/>
            <a:ext cx="461665" cy="1055077"/>
          </a:xfrm>
          <a:prstGeom prst="rect">
            <a:avLst/>
          </a:prstGeom>
          <a:solidFill>
            <a:srgbClr val="29B6F6"/>
          </a:solidFill>
          <a:ln w="3175">
            <a:noFill/>
          </a:ln>
        </p:spPr>
        <p:txBody>
          <a:bodyPr vert="eaVert" wrap="square" rtlCol="0">
            <a:spAutoFit/>
          </a:bodyPr>
          <a:lstStyle/>
          <a:p>
            <a:r>
              <a:rPr kumimoji="1" lang="zh-CN" altLang="en-US">
                <a:solidFill>
                  <a:schemeClr val="bg1"/>
                </a:solidFill>
                <a:latin typeface="微软雅黑" panose="020B0503020204020204" pitchFamily="34" charset="-122"/>
                <a:ea typeface="微软雅黑" panose="020B0503020204020204" pitchFamily="34" charset="-122"/>
              </a:rPr>
              <a:t>到馆数据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8325349" y="5280339"/>
            <a:ext cx="461665" cy="1055077"/>
          </a:xfrm>
          <a:prstGeom prst="rect">
            <a:avLst/>
          </a:prstGeom>
          <a:solidFill>
            <a:srgbClr val="29B6F6"/>
          </a:solidFill>
          <a:ln w="3175">
            <a:noFill/>
          </a:ln>
        </p:spPr>
        <p:txBody>
          <a:bodyPr vert="eaVert" wrap="square" rtlCol="0">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浏览数据</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0247741" y="2282763"/>
            <a:ext cx="1572722" cy="3901439"/>
            <a:chOff x="9991709" y="2008126"/>
            <a:chExt cx="1572722" cy="3901439"/>
          </a:xfrm>
        </p:grpSpPr>
        <p:sp>
          <p:nvSpPr>
            <p:cNvPr id="31" name="文本框 30"/>
            <p:cNvSpPr txBox="1"/>
            <p:nvPr/>
          </p:nvSpPr>
          <p:spPr>
            <a:xfrm>
              <a:off x="9991710" y="2008126"/>
              <a:ext cx="1572721" cy="369332"/>
            </a:xfrm>
            <a:prstGeom prst="rect">
              <a:avLst/>
            </a:prstGeom>
            <a:solidFill>
              <a:srgbClr val="2F5597"/>
            </a:solidFill>
            <a:ln w="3175">
              <a:noFill/>
            </a:ln>
          </p:spPr>
          <p:txBody>
            <a:bodyPr wrap="square" rtlCol="0">
              <a:spAutoFit/>
            </a:bodyPr>
            <a:lstStyle/>
            <a:p>
              <a:pPr algn="ctr"/>
              <a:r>
                <a:rPr kumimoji="1" lang="zh-CN" altLang="en-US" dirty="0">
                  <a:solidFill>
                    <a:schemeClr val="bg1"/>
                  </a:solidFill>
                  <a:latin typeface="微软雅黑" panose="020B0503020204020204" pitchFamily="34" charset="-122"/>
                  <a:ea typeface="微软雅黑" panose="020B0503020204020204" pitchFamily="34" charset="-122"/>
                </a:rPr>
                <a:t>读者服务</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9991710" y="2714547"/>
              <a:ext cx="1572721" cy="369332"/>
            </a:xfrm>
            <a:prstGeom prst="rect">
              <a:avLst/>
            </a:prstGeom>
            <a:solidFill>
              <a:srgbClr val="2F5597"/>
            </a:solidFill>
            <a:ln w="3175">
              <a:noFill/>
            </a:ln>
          </p:spPr>
          <p:txBody>
            <a:bodyPr wrap="square" rtlCol="0">
              <a:spAutoFit/>
            </a:bodyPr>
            <a:lstStyle/>
            <a:p>
              <a:pPr algn="ctr"/>
              <a:r>
                <a:rPr kumimoji="1" lang="zh-CN" altLang="en-US" dirty="0">
                  <a:solidFill>
                    <a:schemeClr val="bg1"/>
                  </a:solidFill>
                  <a:latin typeface="微软雅黑" panose="020B0503020204020204" pitchFamily="34" charset="-122"/>
                  <a:ea typeface="微软雅黑" panose="020B0503020204020204" pitchFamily="34" charset="-122"/>
                </a:rPr>
                <a:t>资源服务</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9991710" y="3420968"/>
              <a:ext cx="1572721" cy="369332"/>
            </a:xfrm>
            <a:prstGeom prst="rect">
              <a:avLst/>
            </a:prstGeom>
            <a:solidFill>
              <a:srgbClr val="2F5597"/>
            </a:solidFill>
            <a:ln w="3175">
              <a:noFill/>
            </a:ln>
          </p:spPr>
          <p:txBody>
            <a:bodyPr wrap="square" rtlCol="0">
              <a:spAutoFit/>
            </a:bodyPr>
            <a:lstStyle/>
            <a:p>
              <a:pPr algn="ctr"/>
              <a:r>
                <a:rPr kumimoji="1" lang="zh-CN" altLang="en-US" dirty="0">
                  <a:solidFill>
                    <a:schemeClr val="bg1"/>
                  </a:solidFill>
                  <a:latin typeface="微软雅黑" panose="020B0503020204020204" pitchFamily="34" charset="-122"/>
                  <a:ea typeface="微软雅黑" panose="020B0503020204020204" pitchFamily="34" charset="-122"/>
                </a:rPr>
                <a:t>科研服务</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9991709" y="4127389"/>
              <a:ext cx="1572721" cy="369332"/>
            </a:xfrm>
            <a:prstGeom prst="rect">
              <a:avLst/>
            </a:prstGeom>
            <a:solidFill>
              <a:srgbClr val="2F5597"/>
            </a:solidFill>
            <a:ln w="3175">
              <a:noFill/>
            </a:ln>
          </p:spPr>
          <p:txBody>
            <a:bodyPr wrap="square" rtlCol="0">
              <a:spAutoFit/>
            </a:bodyPr>
            <a:lstStyle/>
            <a:p>
              <a:pPr algn="ctr"/>
              <a:r>
                <a:rPr kumimoji="1" lang="zh-CN" altLang="en-US" dirty="0">
                  <a:solidFill>
                    <a:schemeClr val="bg1"/>
                  </a:solidFill>
                  <a:latin typeface="微软雅黑" panose="020B0503020204020204" pitchFamily="34" charset="-122"/>
                  <a:ea typeface="微软雅黑" panose="020B0503020204020204" pitchFamily="34" charset="-122"/>
                </a:rPr>
                <a:t>资源保障</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9991709" y="4833810"/>
              <a:ext cx="1572721" cy="369332"/>
            </a:xfrm>
            <a:prstGeom prst="rect">
              <a:avLst/>
            </a:prstGeom>
            <a:solidFill>
              <a:srgbClr val="2F5597"/>
            </a:solidFill>
            <a:ln w="3175">
              <a:noFill/>
            </a:ln>
          </p:spPr>
          <p:txBody>
            <a:bodyPr wrap="square" rtlCol="0">
              <a:spAutoFit/>
            </a:bodyPr>
            <a:lstStyle/>
            <a:p>
              <a:pPr algn="ctr"/>
              <a:r>
                <a:rPr kumimoji="1" lang="zh-CN" altLang="en-US" dirty="0">
                  <a:solidFill>
                    <a:schemeClr val="bg1"/>
                  </a:solidFill>
                  <a:latin typeface="微软雅黑" panose="020B0503020204020204" pitchFamily="34" charset="-122"/>
                  <a:ea typeface="微软雅黑" panose="020B0503020204020204" pitchFamily="34" charset="-122"/>
                </a:rPr>
                <a:t>资源采购</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9991709" y="5540233"/>
              <a:ext cx="1572721" cy="369332"/>
            </a:xfrm>
            <a:prstGeom prst="rect">
              <a:avLst/>
            </a:prstGeom>
            <a:solidFill>
              <a:srgbClr val="2F5597"/>
            </a:solidFill>
            <a:ln w="3175">
              <a:noFill/>
            </a:ln>
          </p:spPr>
          <p:txBody>
            <a:bodyPr wrap="square" rtlCol="0">
              <a:spAutoFit/>
            </a:bodyPr>
            <a:lstStyle/>
            <a:p>
              <a:pPr algn="ctr"/>
              <a:r>
                <a:rPr kumimoji="1" lang="zh-CN" altLang="en-US" dirty="0">
                  <a:solidFill>
                    <a:schemeClr val="bg1"/>
                  </a:solidFill>
                  <a:latin typeface="微软雅黑" panose="020B0503020204020204" pitchFamily="34" charset="-122"/>
                  <a:ea typeface="微软雅黑" panose="020B0503020204020204" pitchFamily="34" charset="-122"/>
                </a:rPr>
                <a:t>教学服务</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48" name="文本框 108"/>
          <p:cNvSpPr txBox="1">
            <a:spLocks noChangeArrowheads="1"/>
          </p:cNvSpPr>
          <p:nvPr/>
        </p:nvSpPr>
        <p:spPr bwMode="auto">
          <a:xfrm>
            <a:off x="1047825" y="1350897"/>
            <a:ext cx="3201653"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00000"/>
              </a:lnSpc>
            </a:pPr>
            <a:r>
              <a:rPr lang="zh-CN" altLang="en-US" sz="1800" dirty="0" smtClean="0">
                <a:solidFill>
                  <a:srgbClr val="193541"/>
                </a:solidFill>
                <a:latin typeface="微软雅黑" panose="020B0503020204020204" pitchFamily="34" charset="-122"/>
                <a:ea typeface="微软雅黑" panose="020B0503020204020204" pitchFamily="34" charset="-122"/>
              </a:rPr>
              <a:t>微服务架构、多租户即</a:t>
            </a:r>
            <a:r>
              <a:rPr lang="zh-CN" altLang="en-US" sz="1800" dirty="0">
                <a:solidFill>
                  <a:srgbClr val="193541"/>
                </a:solidFill>
                <a:latin typeface="微软雅黑" panose="020B0503020204020204" pitchFamily="34" charset="-122"/>
                <a:ea typeface="微软雅黑" panose="020B0503020204020204" pitchFamily="34" charset="-122"/>
              </a:rPr>
              <a:t>开即用，按需订阅。</a:t>
            </a:r>
            <a:endParaRPr lang="en-US" altLang="zh-CN" sz="1400" dirty="0">
              <a:solidFill>
                <a:srgbClr val="193541"/>
              </a:solidFill>
              <a:latin typeface="微软雅黑" panose="020B0503020204020204" pitchFamily="34" charset="-122"/>
              <a:ea typeface="微软雅黑" panose="020B0503020204020204" pitchFamily="34" charset="-122"/>
            </a:endParaRPr>
          </a:p>
        </p:txBody>
      </p:sp>
      <p:sp>
        <p:nvSpPr>
          <p:cNvPr id="4" name="矩形 3"/>
          <p:cNvSpPr/>
          <p:nvPr/>
        </p:nvSpPr>
        <p:spPr>
          <a:xfrm>
            <a:off x="5419471" y="1264269"/>
            <a:ext cx="3201653" cy="922020"/>
          </a:xfrm>
          <a:prstGeom prst="rect">
            <a:avLst/>
          </a:prstGeom>
        </p:spPr>
        <p:txBody>
          <a:bodyPr wrap="square">
            <a:spAutoFit/>
          </a:bodyPr>
          <a:lstStyle/>
          <a:p>
            <a:pPr eaLnBrk="1" hangingPunct="1">
              <a:lnSpc>
                <a:spcPct val="100000"/>
              </a:lnSpc>
            </a:pPr>
            <a:r>
              <a:rPr lang="en-US" altLang="zh-CN" sz="1800" dirty="0" smtClean="0">
                <a:solidFill>
                  <a:srgbClr val="193541"/>
                </a:solidFill>
                <a:latin typeface="微软雅黑" panose="020B0503020204020204" pitchFamily="34" charset="-122"/>
                <a:ea typeface="微软雅黑" panose="020B0503020204020204" pitchFamily="34" charset="-122"/>
              </a:rPr>
              <a:t>CKBID</a:t>
            </a:r>
            <a:r>
              <a:rPr lang="zh-CN" altLang="en-US" sz="1800" dirty="0" smtClean="0">
                <a:solidFill>
                  <a:srgbClr val="193541"/>
                </a:solidFill>
                <a:latin typeface="微软雅黑" panose="020B0503020204020204" pitchFamily="34" charset="-122"/>
                <a:ea typeface="微软雅黑" panose="020B0503020204020204" pitchFamily="34" charset="-122"/>
              </a:rPr>
              <a:t>：本</a:t>
            </a:r>
            <a:r>
              <a:rPr lang="zh-CN" altLang="en-US" sz="1800" dirty="0">
                <a:solidFill>
                  <a:srgbClr val="193541"/>
                </a:solidFill>
                <a:latin typeface="微软雅黑" panose="020B0503020204020204" pitchFamily="34" charset="-122"/>
                <a:ea typeface="微软雅黑" panose="020B0503020204020204" pitchFamily="34" charset="-122"/>
              </a:rPr>
              <a:t>馆资源挂接中央知识库支持资源服务及大数据决策服务。</a:t>
            </a:r>
            <a:endParaRPr lang="zh-CN" altLang="en-US" sz="1400" dirty="0">
              <a:solidFill>
                <a:srgbClr val="193541"/>
              </a:solidFill>
              <a:latin typeface="微软雅黑" panose="020B0503020204020204" pitchFamily="34" charset="-122"/>
              <a:ea typeface="微软雅黑" panose="020B0503020204020204" pitchFamily="34" charset="-122"/>
            </a:endParaRPr>
          </a:p>
        </p:txBody>
      </p:sp>
      <p:cxnSp>
        <p:nvCxnSpPr>
          <p:cNvPr id="8" name="直线连接符 7"/>
          <p:cNvCxnSpPr>
            <a:stCxn id="3" idx="2"/>
            <a:endCxn id="23" idx="0"/>
          </p:cNvCxnSpPr>
          <p:nvPr/>
        </p:nvCxnSpPr>
        <p:spPr bwMode="auto">
          <a:xfrm flipH="1">
            <a:off x="929363" y="3019559"/>
            <a:ext cx="1559144" cy="816508"/>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线连接符 9"/>
          <p:cNvCxnSpPr>
            <a:stCxn id="3" idx="2"/>
            <a:endCxn id="7" idx="0"/>
          </p:cNvCxnSpPr>
          <p:nvPr/>
        </p:nvCxnSpPr>
        <p:spPr bwMode="auto">
          <a:xfrm>
            <a:off x="2488507" y="3019559"/>
            <a:ext cx="1542632" cy="818592"/>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线连接符 11"/>
          <p:cNvCxnSpPr>
            <a:stCxn id="16" idx="2"/>
            <a:endCxn id="22" idx="0"/>
          </p:cNvCxnSpPr>
          <p:nvPr/>
        </p:nvCxnSpPr>
        <p:spPr bwMode="auto">
          <a:xfrm flipH="1">
            <a:off x="4808605" y="3019559"/>
            <a:ext cx="521764" cy="824114"/>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线连接符 13"/>
          <p:cNvCxnSpPr>
            <a:stCxn id="16" idx="2"/>
            <a:endCxn id="21" idx="0"/>
          </p:cNvCxnSpPr>
          <p:nvPr/>
        </p:nvCxnSpPr>
        <p:spPr bwMode="auto">
          <a:xfrm>
            <a:off x="5330369" y="3019559"/>
            <a:ext cx="628300" cy="824114"/>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线连接符 38"/>
          <p:cNvCxnSpPr>
            <a:stCxn id="18" idx="2"/>
            <a:endCxn id="29" idx="0"/>
          </p:cNvCxnSpPr>
          <p:nvPr/>
        </p:nvCxnSpPr>
        <p:spPr bwMode="auto">
          <a:xfrm flipH="1">
            <a:off x="6745502" y="3010506"/>
            <a:ext cx="989343" cy="833167"/>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线连接符 40"/>
          <p:cNvCxnSpPr>
            <a:stCxn id="18" idx="2"/>
            <a:endCxn id="28" idx="0"/>
          </p:cNvCxnSpPr>
          <p:nvPr/>
        </p:nvCxnSpPr>
        <p:spPr bwMode="auto">
          <a:xfrm>
            <a:off x="7734845" y="3010506"/>
            <a:ext cx="1" cy="833167"/>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线连接符 48"/>
          <p:cNvCxnSpPr>
            <a:stCxn id="18" idx="2"/>
            <a:endCxn id="30" idx="0"/>
          </p:cNvCxnSpPr>
          <p:nvPr/>
        </p:nvCxnSpPr>
        <p:spPr bwMode="auto">
          <a:xfrm>
            <a:off x="7734845" y="3010506"/>
            <a:ext cx="835709" cy="833166"/>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矩形 49"/>
          <p:cNvSpPr/>
          <p:nvPr/>
        </p:nvSpPr>
        <p:spPr bwMode="auto">
          <a:xfrm>
            <a:off x="384144" y="2282763"/>
            <a:ext cx="8622204" cy="4295020"/>
          </a:xfrm>
          <a:prstGeom prst="rect">
            <a:avLst/>
          </a:prstGeom>
          <a:noFill/>
          <a:ln w="1905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zh-CN" altLang="en-US" dirty="0">
                <a:solidFill>
                  <a:schemeClr val="tx1"/>
                </a:solidFill>
                <a:latin typeface="微软雅黑" panose="020B0503020204020204" pitchFamily="34" charset="-122"/>
                <a:ea typeface="微软雅黑" panose="020B0503020204020204" pitchFamily="34" charset="-122"/>
              </a:rPr>
              <a:t>本馆</a:t>
            </a:r>
            <a:r>
              <a:rPr lang="zh-CN" altLang="en-US" dirty="0" smtClean="0">
                <a:solidFill>
                  <a:schemeClr val="tx1"/>
                </a:solidFill>
                <a:latin typeface="微软雅黑" panose="020B0503020204020204" pitchFamily="34" charset="-122"/>
                <a:ea typeface="微软雅黑" panose="020B0503020204020204" pitchFamily="34" charset="-122"/>
              </a:rPr>
              <a:t>数据管理（纸电一体化管理）</a:t>
            </a:r>
            <a:endParaRPr lang="zh-CN" altLang="en-US" dirty="0">
              <a:solidFill>
                <a:schemeClr val="tx1"/>
              </a:solidFill>
            </a:endParaRPr>
          </a:p>
        </p:txBody>
      </p:sp>
      <p:sp>
        <p:nvSpPr>
          <p:cNvPr id="53" name="下箭头 52"/>
          <p:cNvSpPr/>
          <p:nvPr/>
        </p:nvSpPr>
        <p:spPr bwMode="auto">
          <a:xfrm>
            <a:off x="4519858" y="1355954"/>
            <a:ext cx="461665" cy="808685"/>
          </a:xfrm>
          <a:prstGeom prst="downArrow">
            <a:avLst/>
          </a:prstGeom>
          <a:solidFill>
            <a:srgbClr val="ADB9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左右箭头 4"/>
          <p:cNvSpPr/>
          <p:nvPr/>
        </p:nvSpPr>
        <p:spPr bwMode="auto">
          <a:xfrm>
            <a:off x="9089136" y="3836067"/>
            <a:ext cx="1005840" cy="434181"/>
          </a:xfrm>
          <a:prstGeom prst="leftRightArrow">
            <a:avLst/>
          </a:prstGeom>
          <a:solidFill>
            <a:srgbClr val="ADB9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endParaRPr>
          </a:p>
        </p:txBody>
      </p:sp>
      <p:sp>
        <p:nvSpPr>
          <p:cNvPr id="54" name="矩形 53"/>
          <p:cNvSpPr/>
          <p:nvPr/>
        </p:nvSpPr>
        <p:spPr bwMode="auto">
          <a:xfrm>
            <a:off x="10137880" y="1353062"/>
            <a:ext cx="1822472" cy="5224721"/>
          </a:xfrm>
          <a:prstGeom prst="rect">
            <a:avLst/>
          </a:prstGeom>
          <a:noFill/>
          <a:ln w="1905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zh-CN" altLang="en-US" smtClean="0">
                <a:solidFill>
                  <a:schemeClr val="tx1"/>
                </a:solidFill>
                <a:latin typeface="微软雅黑" panose="020B0503020204020204" pitchFamily="34" charset="-122"/>
                <a:ea typeface="微软雅黑" panose="020B0503020204020204" pitchFamily="34" charset="-122"/>
              </a:rPr>
              <a:t>全终端应用</a:t>
            </a:r>
            <a:endParaRPr lang="zh-CN" altLang="en-US" dirty="0">
              <a:solidFill>
                <a:schemeClr val="tx1"/>
              </a:solidFill>
            </a:endParaRPr>
          </a:p>
        </p:txBody>
      </p:sp>
      <p:grpSp>
        <p:nvGrpSpPr>
          <p:cNvPr id="40" name="组合 39"/>
          <p:cNvGrpSpPr/>
          <p:nvPr/>
        </p:nvGrpSpPr>
        <p:grpSpPr>
          <a:xfrm>
            <a:off x="441705" y="199281"/>
            <a:ext cx="5172927" cy="518841"/>
            <a:chOff x="3908" y="283"/>
            <a:chExt cx="10727" cy="823"/>
          </a:xfrm>
        </p:grpSpPr>
        <p:sp>
          <p:nvSpPr>
            <p:cNvPr id="42" name="文本框 41"/>
            <p:cNvSpPr txBox="1"/>
            <p:nvPr/>
          </p:nvSpPr>
          <p:spPr>
            <a:xfrm>
              <a:off x="4579" y="283"/>
              <a:ext cx="10056"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数据驱动价值</a:t>
              </a:r>
              <a:endParaRPr lang="zh-CN" altLang="en-US" sz="2800" b="1">
                <a:solidFill>
                  <a:srgbClr val="01579B"/>
                </a:solidFill>
                <a:effectLst/>
                <a:latin typeface="+mj-ea"/>
                <a:ea typeface="+mj-ea"/>
                <a:sym typeface="+mn-ea"/>
              </a:endParaRPr>
            </a:p>
          </p:txBody>
        </p:sp>
        <p:grpSp>
          <p:nvGrpSpPr>
            <p:cNvPr id="51" name="组合 50"/>
            <p:cNvGrpSpPr/>
            <p:nvPr/>
          </p:nvGrpSpPr>
          <p:grpSpPr>
            <a:xfrm rot="16200000">
              <a:off x="6655" y="-2324"/>
              <a:ext cx="578" cy="6073"/>
              <a:chOff x="9906" y="-30607"/>
              <a:chExt cx="5909" cy="62371"/>
            </a:xfrm>
          </p:grpSpPr>
          <p:sp>
            <p:nvSpPr>
              <p:cNvPr id="52" name="等腰三角形 51"/>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5" name="等腰三角形 54"/>
              <p:cNvSpPr/>
              <p:nvPr/>
            </p:nvSpPr>
            <p:spPr>
              <a:xfrm flipV="1">
                <a:off x="9968" y="26360"/>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87195" y="1084146"/>
            <a:ext cx="1997927" cy="3717073"/>
          </a:xfrm>
          <a:prstGeom prst="rect">
            <a:avLst/>
          </a:prstGeom>
        </p:spPr>
        <p:txBody>
          <a:bodyPr wrap="square">
            <a:noAutofit/>
          </a:bodyPr>
          <a:lstStyle/>
          <a:p>
            <a:pPr>
              <a:lnSpc>
                <a:spcPct val="150000"/>
              </a:lnSpc>
            </a:pPr>
            <a:r>
              <a:rPr lang="zh-CN" altLang="en-US" sz="1200" dirty="0">
                <a:latin typeface="+mn-ea"/>
                <a:ea typeface="+mn-ea"/>
              </a:rPr>
              <a:t>利用数据挖掘、聚类分析等技术，挖掘出有价值的信息（与馆藏的关系、学术水平等），再结合经费预算和学校学科专业情况，得出资源画像信息，为图书采购人员提供科学依据，为馆藏资源建设提供更加科学、准确、全面的分析与预测。</a:t>
            </a:r>
            <a:endParaRPr lang="zh-CN" altLang="en-US" sz="1400" dirty="0">
              <a:latin typeface="+mn-ea"/>
              <a:ea typeface="+mn-ea"/>
            </a:endParaRPr>
          </a:p>
        </p:txBody>
      </p:sp>
      <p:pic>
        <p:nvPicPr>
          <p:cNvPr id="12" name="图片 11"/>
          <p:cNvPicPr>
            <a:picLocks noChangeAspect="1"/>
          </p:cNvPicPr>
          <p:nvPr/>
        </p:nvPicPr>
        <p:blipFill>
          <a:blip r:embed="rId1"/>
          <a:stretch>
            <a:fillRect/>
          </a:stretch>
        </p:blipFill>
        <p:spPr>
          <a:xfrm>
            <a:off x="3170441" y="1041219"/>
            <a:ext cx="7093894" cy="3260548"/>
          </a:xfrm>
          <a:prstGeom prst="rect">
            <a:avLst/>
          </a:prstGeom>
        </p:spPr>
      </p:pic>
      <p:grpSp>
        <p:nvGrpSpPr>
          <p:cNvPr id="13" name="组合 12"/>
          <p:cNvGrpSpPr/>
          <p:nvPr/>
        </p:nvGrpSpPr>
        <p:grpSpPr>
          <a:xfrm>
            <a:off x="4122849" y="1718322"/>
            <a:ext cx="7028068" cy="3044231"/>
            <a:chOff x="1271200" y="2125286"/>
            <a:chExt cx="12180253" cy="5461820"/>
          </a:xfrm>
        </p:grpSpPr>
        <p:pic>
          <p:nvPicPr>
            <p:cNvPr id="14" name="图片 13"/>
            <p:cNvPicPr>
              <a:picLocks noChangeAspect="1"/>
            </p:cNvPicPr>
            <p:nvPr/>
          </p:nvPicPr>
          <p:blipFill>
            <a:blip r:embed="rId2"/>
            <a:stretch>
              <a:fillRect/>
            </a:stretch>
          </p:blipFill>
          <p:spPr>
            <a:xfrm>
              <a:off x="1271200" y="2125286"/>
              <a:ext cx="12180253" cy="5461820"/>
            </a:xfrm>
            <a:prstGeom prst="rect">
              <a:avLst/>
            </a:prstGeom>
          </p:spPr>
        </p:pic>
        <p:sp>
          <p:nvSpPr>
            <p:cNvPr id="15" name="矩形 14"/>
            <p:cNvSpPr/>
            <p:nvPr/>
          </p:nvSpPr>
          <p:spPr>
            <a:xfrm>
              <a:off x="5471089" y="4956630"/>
              <a:ext cx="3785556" cy="567667"/>
            </a:xfrm>
            <a:prstGeom prst="rect">
              <a:avLst/>
            </a:prstGeom>
            <a:no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4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sp>
          <p:nvSpPr>
            <p:cNvPr id="16" name="矩形 15"/>
            <p:cNvSpPr/>
            <p:nvPr/>
          </p:nvSpPr>
          <p:spPr>
            <a:xfrm>
              <a:off x="5346169" y="6179781"/>
              <a:ext cx="3785556" cy="659540"/>
            </a:xfrm>
            <a:prstGeom prst="rect">
              <a:avLst/>
            </a:prstGeom>
            <a:no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4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grpSp>
      <p:pic>
        <p:nvPicPr>
          <p:cNvPr id="19" name="图片 18"/>
          <p:cNvPicPr>
            <a:picLocks noChangeAspect="1"/>
          </p:cNvPicPr>
          <p:nvPr/>
        </p:nvPicPr>
        <p:blipFill>
          <a:blip r:embed="rId3"/>
          <a:stretch>
            <a:fillRect/>
          </a:stretch>
        </p:blipFill>
        <p:spPr>
          <a:xfrm>
            <a:off x="4627110" y="2152534"/>
            <a:ext cx="6529993" cy="3197308"/>
          </a:xfrm>
          <a:prstGeom prst="rect">
            <a:avLst/>
          </a:prstGeom>
        </p:spPr>
      </p:pic>
      <p:pic>
        <p:nvPicPr>
          <p:cNvPr id="21" name="图片 20"/>
          <p:cNvPicPr>
            <a:picLocks noChangeAspect="1"/>
          </p:cNvPicPr>
          <p:nvPr/>
        </p:nvPicPr>
        <p:blipFill>
          <a:blip r:embed="rId4"/>
          <a:stretch>
            <a:fillRect/>
          </a:stretch>
        </p:blipFill>
        <p:spPr>
          <a:xfrm>
            <a:off x="5140734" y="2768899"/>
            <a:ext cx="6404450" cy="2885750"/>
          </a:xfrm>
          <a:prstGeom prst="rect">
            <a:avLst/>
          </a:prstGeom>
        </p:spPr>
      </p:pic>
      <p:grpSp>
        <p:nvGrpSpPr>
          <p:cNvPr id="3" name="组合 2"/>
          <p:cNvGrpSpPr/>
          <p:nvPr/>
        </p:nvGrpSpPr>
        <p:grpSpPr>
          <a:xfrm>
            <a:off x="451485" y="196374"/>
            <a:ext cx="6813595" cy="522605"/>
            <a:chOff x="3908" y="283"/>
            <a:chExt cx="10727" cy="823"/>
          </a:xfrm>
        </p:grpSpPr>
        <p:sp>
          <p:nvSpPr>
            <p:cNvPr id="9" name="文本框 8"/>
            <p:cNvSpPr txBox="1"/>
            <p:nvPr/>
          </p:nvSpPr>
          <p:spPr>
            <a:xfrm>
              <a:off x="4579" y="283"/>
              <a:ext cx="10056"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大数据支撑采购决策</a:t>
              </a:r>
              <a:endParaRPr lang="zh-CN" altLang="en-US" sz="2800" b="1">
                <a:solidFill>
                  <a:srgbClr val="01579B"/>
                </a:solidFill>
                <a:effectLst/>
                <a:latin typeface="+mj-ea"/>
                <a:ea typeface="+mj-ea"/>
                <a:sym typeface="+mn-ea"/>
              </a:endParaRPr>
            </a:p>
          </p:txBody>
        </p:sp>
        <p:grpSp>
          <p:nvGrpSpPr>
            <p:cNvPr id="4" name="组合 3"/>
            <p:cNvGrpSpPr/>
            <p:nvPr/>
          </p:nvGrpSpPr>
          <p:grpSpPr>
            <a:xfrm rot="16200000">
              <a:off x="6907" y="-2570"/>
              <a:ext cx="572" cy="6571"/>
              <a:chOff x="9906" y="-30607"/>
              <a:chExt cx="5852" cy="67481"/>
            </a:xfrm>
          </p:grpSpPr>
          <p:sp>
            <p:nvSpPr>
              <p:cNvPr id="5" name="等腰三角形 4"/>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等腰三角形 5"/>
              <p:cNvSpPr/>
              <p:nvPr/>
            </p:nvSpPr>
            <p:spPr>
              <a:xfrm flipV="1">
                <a:off x="9911" y="31470"/>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pic>
        <p:nvPicPr>
          <p:cNvPr id="18" name="图片 17"/>
          <p:cNvPicPr>
            <a:picLocks noChangeAspect="1"/>
          </p:cNvPicPr>
          <p:nvPr/>
        </p:nvPicPr>
        <p:blipFill>
          <a:blip r:embed="rId5"/>
          <a:stretch>
            <a:fillRect/>
          </a:stretch>
        </p:blipFill>
        <p:spPr>
          <a:xfrm>
            <a:off x="4291036" y="910594"/>
            <a:ext cx="5167313" cy="5270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1485" y="196374"/>
            <a:ext cx="6813595" cy="522605"/>
            <a:chOff x="3908" y="283"/>
            <a:chExt cx="10727" cy="823"/>
          </a:xfrm>
        </p:grpSpPr>
        <p:sp>
          <p:nvSpPr>
            <p:cNvPr id="9" name="文本框 8"/>
            <p:cNvSpPr txBox="1"/>
            <p:nvPr/>
          </p:nvSpPr>
          <p:spPr>
            <a:xfrm>
              <a:off x="4579" y="283"/>
              <a:ext cx="10056"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智能文献馆藏调配</a:t>
              </a:r>
              <a:endParaRPr lang="zh-CN" altLang="en-US" sz="2800" b="1">
                <a:solidFill>
                  <a:srgbClr val="01579B"/>
                </a:solidFill>
                <a:effectLst/>
                <a:latin typeface="+mj-ea"/>
                <a:ea typeface="+mj-ea"/>
                <a:sym typeface="+mn-ea"/>
              </a:endParaRPr>
            </a:p>
          </p:txBody>
        </p:sp>
        <p:grpSp>
          <p:nvGrpSpPr>
            <p:cNvPr id="4" name="组合 3"/>
            <p:cNvGrpSpPr/>
            <p:nvPr/>
          </p:nvGrpSpPr>
          <p:grpSpPr>
            <a:xfrm rot="16200000">
              <a:off x="6655" y="-2324"/>
              <a:ext cx="578" cy="6073"/>
              <a:chOff x="9906" y="-30607"/>
              <a:chExt cx="5909" cy="62371"/>
            </a:xfrm>
          </p:grpSpPr>
          <p:sp>
            <p:nvSpPr>
              <p:cNvPr id="5" name="等腰三角形 4"/>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等腰三角形 5"/>
              <p:cNvSpPr/>
              <p:nvPr/>
            </p:nvSpPr>
            <p:spPr>
              <a:xfrm flipV="1">
                <a:off x="9968" y="26360"/>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grpSp>
        <p:nvGrpSpPr>
          <p:cNvPr id="15" name="组合 14"/>
          <p:cNvGrpSpPr/>
          <p:nvPr userDrawn="1"/>
        </p:nvGrpSpPr>
        <p:grpSpPr>
          <a:xfrm>
            <a:off x="486911" y="846764"/>
            <a:ext cx="11215221" cy="5780368"/>
            <a:chOff x="1388" y="1418"/>
            <a:chExt cx="16545" cy="9105"/>
          </a:xfrm>
        </p:grpSpPr>
        <p:pic>
          <p:nvPicPr>
            <p:cNvPr id="12" name="图片 11"/>
            <p:cNvPicPr>
              <a:picLocks noChangeAspect="1"/>
            </p:cNvPicPr>
            <p:nvPr/>
          </p:nvPicPr>
          <p:blipFill>
            <a:blip r:embed="rId1"/>
            <a:stretch>
              <a:fillRect/>
            </a:stretch>
          </p:blipFill>
          <p:spPr>
            <a:xfrm>
              <a:off x="1388" y="1448"/>
              <a:ext cx="16545" cy="9075"/>
            </a:xfrm>
            <a:prstGeom prst="rect">
              <a:avLst/>
            </a:prstGeom>
          </p:spPr>
        </p:pic>
        <p:sp>
          <p:nvSpPr>
            <p:cNvPr id="14" name="五边形 13"/>
            <p:cNvSpPr/>
            <p:nvPr userDrawn="1"/>
          </p:nvSpPr>
          <p:spPr>
            <a:xfrm>
              <a:off x="1395" y="1418"/>
              <a:ext cx="11190" cy="9090"/>
            </a:xfrm>
            <a:prstGeom prst="homePlate">
              <a:avLst/>
            </a:prstGeom>
            <a:solidFill>
              <a:srgbClr val="1F4E79">
                <a:alpha val="88000"/>
              </a:srgbClr>
            </a:solidFill>
            <a:ln>
              <a:noFill/>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endParaRPr>
            </a:p>
          </p:txBody>
        </p:sp>
        <p:sp>
          <p:nvSpPr>
            <p:cNvPr id="20" name="矩形 19"/>
            <p:cNvSpPr/>
            <p:nvPr/>
          </p:nvSpPr>
          <p:spPr>
            <a:xfrm>
              <a:off x="2336" y="2831"/>
              <a:ext cx="6819" cy="3780"/>
            </a:xfrm>
            <a:prstGeom prst="rect">
              <a:avLst/>
            </a:prstGeom>
            <a:noFill/>
          </p:spPr>
          <p:txBody>
            <a:bodyPr wrap="square">
              <a:noAutofit/>
            </a:bodyPr>
            <a:lstStyle/>
            <a:p>
              <a:pPr eaLnBrk="1" hangingPunct="1">
                <a:lnSpc>
                  <a:spcPct val="150000"/>
                </a:lnSpc>
              </a:pPr>
              <a:endParaRPr lang="zh-CN" altLang="en-US" sz="1800" dirty="0">
                <a:solidFill>
                  <a:srgbClr val="FFFFFF"/>
                </a:solidFill>
                <a:latin typeface="+mn-ea"/>
                <a:ea typeface="+mn-ea"/>
                <a:sym typeface="+mn-ea"/>
              </a:endParaRPr>
            </a:p>
            <a:p>
              <a:pPr eaLnBrk="1" hangingPunct="1">
                <a:lnSpc>
                  <a:spcPct val="150000"/>
                </a:lnSpc>
              </a:pPr>
              <a:r>
                <a:rPr lang="zh-CN" altLang="en-US" sz="1800" dirty="0">
                  <a:solidFill>
                    <a:srgbClr val="FFFFFF"/>
                  </a:solidFill>
                  <a:latin typeface="+mn-ea"/>
                  <a:ea typeface="+mn-ea"/>
                  <a:sym typeface="+mn-ea"/>
                </a:rPr>
                <a:t>对非专业学术类图书，读者范围广，可按照一般馆藏分配原则去分配。</a:t>
              </a:r>
              <a:endParaRPr lang="zh-CN" altLang="en-US" sz="1800" dirty="0">
                <a:solidFill>
                  <a:srgbClr val="FFFFFF"/>
                </a:solidFill>
                <a:latin typeface="+mn-ea"/>
                <a:ea typeface="+mn-ea"/>
                <a:sym typeface="+mn-ea"/>
              </a:endParaRPr>
            </a:p>
            <a:p>
              <a:pPr eaLnBrk="1" hangingPunct="1">
                <a:lnSpc>
                  <a:spcPct val="150000"/>
                </a:lnSpc>
              </a:pPr>
              <a:endParaRPr lang="zh-CN" altLang="en-US" sz="1800" dirty="0">
                <a:solidFill>
                  <a:srgbClr val="FFFFFF"/>
                </a:solidFill>
                <a:latin typeface="+mn-ea"/>
                <a:ea typeface="+mn-ea"/>
              </a:endParaRPr>
            </a:p>
            <a:p>
              <a:pPr eaLnBrk="1" hangingPunct="1">
                <a:lnSpc>
                  <a:spcPct val="150000"/>
                </a:lnSpc>
              </a:pPr>
              <a:r>
                <a:rPr lang="zh-CN" altLang="en-US" sz="1800" dirty="0">
                  <a:solidFill>
                    <a:srgbClr val="FFFFFF"/>
                  </a:solidFill>
                  <a:latin typeface="+mn-ea"/>
                  <a:ea typeface="+mn-ea"/>
                </a:rPr>
                <a:t>而对于专业学术类图书，通过计算学校各学院的</a:t>
              </a:r>
              <a:r>
                <a:rPr lang="zh-CN" altLang="en-US" sz="1800" dirty="0">
                  <a:solidFill>
                    <a:srgbClr val="ED7D31"/>
                  </a:solidFill>
                  <a:latin typeface="+mn-ea"/>
                  <a:ea typeface="+mn-ea"/>
                </a:rPr>
                <a:t>学科专业度和交叉度</a:t>
              </a:r>
              <a:r>
                <a:rPr lang="zh-CN" altLang="en-US" sz="1800" dirty="0">
                  <a:solidFill>
                    <a:srgbClr val="FFFFFF"/>
                  </a:solidFill>
                  <a:latin typeface="+mn-ea"/>
                  <a:ea typeface="+mn-ea"/>
                </a:rPr>
                <a:t>来反映各学院对学科</a:t>
              </a:r>
              <a:r>
                <a:rPr lang="zh-CN" altLang="en-US" sz="1800" dirty="0">
                  <a:solidFill>
                    <a:srgbClr val="ED7D31"/>
                  </a:solidFill>
                  <a:latin typeface="+mn-ea"/>
                  <a:ea typeface="+mn-ea"/>
                </a:rPr>
                <a:t>文献需求的量化关系</a:t>
              </a:r>
              <a:r>
                <a:rPr lang="zh-CN" altLang="en-US" sz="1800" dirty="0">
                  <a:solidFill>
                    <a:srgbClr val="FFFFFF"/>
                  </a:solidFill>
                  <a:latin typeface="+mn-ea"/>
                  <a:ea typeface="+mn-ea"/>
                </a:rPr>
                <a:t>，指导专业学术文献的馆藏分配。</a:t>
              </a:r>
              <a:endParaRPr lang="zh-CN" altLang="en-US" sz="1800" dirty="0">
                <a:solidFill>
                  <a:srgbClr val="FFFFFF"/>
                </a:solidFill>
                <a:latin typeface="+mn-ea"/>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0850" y="196374"/>
            <a:ext cx="6814230" cy="522605"/>
            <a:chOff x="3907" y="283"/>
            <a:chExt cx="10728" cy="823"/>
          </a:xfrm>
        </p:grpSpPr>
        <p:sp>
          <p:nvSpPr>
            <p:cNvPr id="9" name="文本框 8"/>
            <p:cNvSpPr txBox="1"/>
            <p:nvPr/>
          </p:nvSpPr>
          <p:spPr>
            <a:xfrm>
              <a:off x="4579" y="283"/>
              <a:ext cx="10056"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个性化读者推荐</a:t>
              </a:r>
              <a:endParaRPr lang="zh-CN" altLang="en-US" sz="2800" b="1">
                <a:solidFill>
                  <a:srgbClr val="01579B"/>
                </a:solidFill>
                <a:effectLst/>
                <a:latin typeface="+mj-ea"/>
                <a:ea typeface="+mj-ea"/>
                <a:sym typeface="+mn-ea"/>
              </a:endParaRPr>
            </a:p>
          </p:txBody>
        </p:sp>
        <p:grpSp>
          <p:nvGrpSpPr>
            <p:cNvPr id="5" name="组合 4"/>
            <p:cNvGrpSpPr/>
            <p:nvPr/>
          </p:nvGrpSpPr>
          <p:grpSpPr>
            <a:xfrm rot="16200000">
              <a:off x="6404" y="-2067"/>
              <a:ext cx="573" cy="5566"/>
              <a:chOff x="9898" y="-30607"/>
              <a:chExt cx="5855" cy="57162"/>
            </a:xfrm>
          </p:grpSpPr>
          <p:sp>
            <p:nvSpPr>
              <p:cNvPr id="6" name="等腰三角形 5"/>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 name="等腰三角形 6"/>
              <p:cNvSpPr/>
              <p:nvPr/>
            </p:nvSpPr>
            <p:spPr>
              <a:xfrm flipV="1">
                <a:off x="9898" y="21151"/>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
        <p:nvSpPr>
          <p:cNvPr id="100" name="文本框 99"/>
          <p:cNvSpPr txBox="1"/>
          <p:nvPr/>
        </p:nvSpPr>
        <p:spPr>
          <a:xfrm>
            <a:off x="784412" y="1368051"/>
            <a:ext cx="4192868" cy="2287868"/>
          </a:xfrm>
          <a:prstGeom prst="rect">
            <a:avLst/>
          </a:prstGeom>
          <a:noFill/>
          <a:ln w="9525">
            <a:noFill/>
          </a:ln>
        </p:spPr>
        <p:txBody>
          <a:bodyPr wrap="square">
            <a:noAutofit/>
          </a:bodyPr>
          <a:lstStyle/>
          <a:p>
            <a:pPr marL="0" indent="0">
              <a:lnSpc>
                <a:spcPct val="150000"/>
              </a:lnSpc>
            </a:pPr>
            <a:r>
              <a:rPr lang="zh-CN" sz="1800" b="0">
                <a:solidFill>
                  <a:srgbClr val="000000"/>
                </a:solidFill>
                <a:latin typeface="微软雅黑" panose="020B0503020204020204" pitchFamily="34" charset="-122"/>
                <a:ea typeface="微软雅黑" panose="020B0503020204020204" pitchFamily="34" charset="-122"/>
                <a:cs typeface="-apple-system" charset="0"/>
              </a:rPr>
              <a:t>我们</a:t>
            </a:r>
            <a:r>
              <a:rPr lang="zh-CN" altLang="en-US" sz="1800" b="0">
                <a:solidFill>
                  <a:srgbClr val="000000"/>
                </a:solidFill>
                <a:latin typeface="微软雅黑" panose="020B0503020204020204" pitchFamily="34" charset="-122"/>
                <a:ea typeface="微软雅黑" panose="020B0503020204020204" pitchFamily="34" charset="-122"/>
                <a:cs typeface="-apple-system" charset="0"/>
              </a:rPr>
              <a:t>人类</a:t>
            </a:r>
            <a:r>
              <a:rPr lang="zh-CN" sz="1800" b="0">
                <a:solidFill>
                  <a:srgbClr val="000000"/>
                </a:solidFill>
                <a:latin typeface="微软雅黑" panose="020B0503020204020204" pitchFamily="34" charset="-122"/>
                <a:ea typeface="微软雅黑" panose="020B0503020204020204" pitchFamily="34" charset="-122"/>
                <a:cs typeface="-apple-system" charset="0"/>
              </a:rPr>
              <a:t>的两个共同特征</a:t>
            </a:r>
            <a:r>
              <a:rPr lang="zh-CN" altLang="en-US" sz="1800" b="0">
                <a:solidFill>
                  <a:srgbClr val="000000"/>
                </a:solidFill>
                <a:latin typeface="微软雅黑" panose="020B0503020204020204" pitchFamily="34" charset="-122"/>
                <a:ea typeface="微软雅黑" panose="020B0503020204020204" pitchFamily="34" charset="-122"/>
                <a:cs typeface="-apple-system" charset="0"/>
              </a:rPr>
              <a:t>：</a:t>
            </a:r>
            <a:r>
              <a:rPr lang="zh-CN" sz="1800" b="0">
                <a:solidFill>
                  <a:srgbClr val="ED7D31"/>
                </a:solidFill>
                <a:latin typeface="微软雅黑" panose="020B0503020204020204" pitchFamily="34" charset="-122"/>
                <a:ea typeface="微软雅黑" panose="020B0503020204020204" pitchFamily="34" charset="-122"/>
                <a:cs typeface="-apple-system" charset="0"/>
              </a:rPr>
              <a:t>天性懒惰，需要惊喜</a:t>
            </a:r>
            <a:r>
              <a:rPr lang="zh-CN" sz="1800" b="0">
                <a:solidFill>
                  <a:srgbClr val="000000"/>
                </a:solidFill>
                <a:latin typeface="微软雅黑" panose="020B0503020204020204" pitchFamily="34" charset="-122"/>
                <a:ea typeface="微软雅黑" panose="020B0503020204020204" pitchFamily="34" charset="-122"/>
                <a:cs typeface="-apple-system" charset="0"/>
              </a:rPr>
              <a:t>；个性化推荐要持续解决的，就是这两个根本痛点。</a:t>
            </a:r>
            <a:endParaRPr lang="zh-CN" sz="1800" b="0">
              <a:solidFill>
                <a:srgbClr val="000000"/>
              </a:solidFill>
              <a:latin typeface="微软雅黑" panose="020B0503020204020204" pitchFamily="34" charset="-122"/>
              <a:ea typeface="微软雅黑" panose="020B0503020204020204" pitchFamily="34" charset="-122"/>
              <a:cs typeface="-apple-system" charset="0"/>
            </a:endParaRPr>
          </a:p>
          <a:p>
            <a:pPr marL="0" indent="0">
              <a:lnSpc>
                <a:spcPct val="150000"/>
              </a:lnSpc>
            </a:pPr>
            <a:endParaRPr lang="zh-CN" sz="1800" b="0">
              <a:solidFill>
                <a:srgbClr val="000000"/>
              </a:solidFill>
              <a:latin typeface="微软雅黑" panose="020B0503020204020204" pitchFamily="34" charset="-122"/>
              <a:ea typeface="微软雅黑" panose="020B0503020204020204" pitchFamily="34" charset="-122"/>
              <a:cs typeface="-apple-system" charset="0"/>
            </a:endParaRPr>
          </a:p>
          <a:p>
            <a:pPr marL="0" indent="0">
              <a:lnSpc>
                <a:spcPct val="150000"/>
              </a:lnSpc>
            </a:pPr>
            <a:r>
              <a:rPr lang="zh-CN" altLang="en-US" sz="1800">
                <a:solidFill>
                  <a:srgbClr val="000000"/>
                </a:solidFill>
                <a:latin typeface="微软雅黑" panose="020B0503020204020204" pitchFamily="34" charset="-122"/>
                <a:ea typeface="微软雅黑" panose="020B0503020204020204" pitchFamily="34" charset="-122"/>
              </a:rPr>
              <a:t>由用户被动检索获取信息变更为</a:t>
            </a:r>
            <a:r>
              <a:rPr lang="zh-CN" altLang="en-US" sz="1800">
                <a:solidFill>
                  <a:srgbClr val="ED7D31"/>
                </a:solidFill>
                <a:latin typeface="微软雅黑" panose="020B0503020204020204" pitchFamily="34" charset="-122"/>
                <a:ea typeface="微软雅黑" panose="020B0503020204020204" pitchFamily="34" charset="-122"/>
              </a:rPr>
              <a:t>主动获取信息</a:t>
            </a:r>
            <a:r>
              <a:rPr lang="zh-CN" altLang="en-US" sz="1800">
                <a:solidFill>
                  <a:srgbClr val="000000"/>
                </a:solidFill>
                <a:latin typeface="微软雅黑" panose="020B0503020204020204" pitchFamily="34" charset="-122"/>
                <a:ea typeface="微软雅黑" panose="020B0503020204020204" pitchFamily="34" charset="-122"/>
              </a:rPr>
              <a:t>，基于用户的</a:t>
            </a:r>
            <a:r>
              <a:rPr lang="zh-CN" altLang="en-US" sz="1800">
                <a:solidFill>
                  <a:srgbClr val="ED7D31"/>
                </a:solidFill>
                <a:latin typeface="微软雅黑" panose="020B0503020204020204" pitchFamily="34" charset="-122"/>
                <a:ea typeface="微软雅黑" panose="020B0503020204020204" pitchFamily="34" charset="-122"/>
              </a:rPr>
              <a:t>标签数据、行为（检索、借阅、访问</a:t>
            </a:r>
            <a:r>
              <a:rPr lang="en-US" altLang="zh-CN" sz="1800">
                <a:solidFill>
                  <a:srgbClr val="ED7D31"/>
                </a:solidFill>
                <a:latin typeface="微软雅黑" panose="020B0503020204020204" pitchFamily="34" charset="-122"/>
                <a:ea typeface="微软雅黑" panose="020B0503020204020204" pitchFamily="34" charset="-122"/>
              </a:rPr>
              <a:t>...</a:t>
            </a:r>
            <a:r>
              <a:rPr lang="zh-CN" altLang="en-US" sz="1800">
                <a:solidFill>
                  <a:srgbClr val="ED7D31"/>
                </a:solidFill>
                <a:latin typeface="微软雅黑" panose="020B0503020204020204" pitchFamily="34" charset="-122"/>
                <a:ea typeface="微软雅黑" panose="020B0503020204020204" pitchFamily="34" charset="-122"/>
              </a:rPr>
              <a:t>）数据</a:t>
            </a:r>
            <a:r>
              <a:rPr lang="zh-CN" altLang="en-US" sz="1800">
                <a:solidFill>
                  <a:srgbClr val="000000"/>
                </a:solidFill>
                <a:latin typeface="微软雅黑" panose="020B0503020204020204" pitchFamily="34" charset="-122"/>
                <a:ea typeface="微软雅黑" panose="020B0503020204020204" pitchFamily="34" charset="-122"/>
              </a:rPr>
              <a:t>、主动向用户推荐学术文章、书刊、多媒体资源、空间设备资源等等</a:t>
            </a:r>
            <a:r>
              <a:rPr lang="en-US" altLang="zh-CN" sz="1800">
                <a:solidFill>
                  <a:srgbClr val="000000"/>
                </a:solidFill>
                <a:latin typeface="微软雅黑" panose="020B0503020204020204" pitchFamily="34" charset="-122"/>
                <a:ea typeface="微软雅黑" panose="020B0503020204020204" pitchFamily="34" charset="-122"/>
              </a:rPr>
              <a:t>...</a:t>
            </a:r>
            <a:endParaRPr lang="zh-CN" altLang="en-US" sz="1800">
              <a:solidFill>
                <a:srgbClr val="00000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4879532" y="1463136"/>
            <a:ext cx="7013575" cy="37795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1127125" y="1327150"/>
            <a:ext cx="2758440" cy="3645535"/>
          </a:xfrm>
          <a:prstGeom prst="roundRect">
            <a:avLst/>
          </a:prstGeom>
          <a:solidFill>
            <a:schemeClr val="bg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9" name="任意多边形: 形状 47"/>
          <p:cNvSpPr/>
          <p:nvPr/>
        </p:nvSpPr>
        <p:spPr>
          <a:xfrm>
            <a:off x="1892935" y="1616710"/>
            <a:ext cx="1456690"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00ADF5"/>
            </a:solidFill>
            <a:prstDash val="dash"/>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2400" dirty="0"/>
              <a:t>数据采集</a:t>
            </a:r>
            <a:endParaRPr lang="zh-CN" altLang="en-US" sz="2400" dirty="0"/>
          </a:p>
        </p:txBody>
      </p:sp>
      <p:sp>
        <p:nvSpPr>
          <p:cNvPr id="20" name="任意多边形: 形状 47"/>
          <p:cNvSpPr/>
          <p:nvPr/>
        </p:nvSpPr>
        <p:spPr>
          <a:xfrm>
            <a:off x="1468120" y="2766695"/>
            <a:ext cx="2193925"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00ADF5"/>
            </a:solidFill>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1800" dirty="0"/>
              <a:t>网络行为数据</a:t>
            </a:r>
            <a:endParaRPr lang="zh-CN" altLang="en-US" sz="1800" dirty="0"/>
          </a:p>
        </p:txBody>
      </p:sp>
      <p:sp>
        <p:nvSpPr>
          <p:cNvPr id="21" name="任意多边形: 形状 47"/>
          <p:cNvSpPr/>
          <p:nvPr/>
        </p:nvSpPr>
        <p:spPr>
          <a:xfrm>
            <a:off x="1468755" y="4200525"/>
            <a:ext cx="2192655"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00ADF5"/>
            </a:solidFill>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1800" dirty="0"/>
              <a:t>兴趣偏好数据</a:t>
            </a:r>
            <a:endParaRPr lang="zh-CN" altLang="en-US" sz="1800" dirty="0"/>
          </a:p>
        </p:txBody>
      </p:sp>
      <p:sp>
        <p:nvSpPr>
          <p:cNvPr id="22" name="任意多边形: 形状 47"/>
          <p:cNvSpPr/>
          <p:nvPr/>
        </p:nvSpPr>
        <p:spPr>
          <a:xfrm>
            <a:off x="1468755" y="3485515"/>
            <a:ext cx="2193290"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00ADF5"/>
            </a:solidFill>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1800" dirty="0"/>
              <a:t>用户背景信息</a:t>
            </a:r>
            <a:endParaRPr lang="zh-CN" altLang="en-US" sz="1800" dirty="0"/>
          </a:p>
        </p:txBody>
      </p:sp>
      <p:sp>
        <p:nvSpPr>
          <p:cNvPr id="24" name="圆角矩形 23"/>
          <p:cNvSpPr/>
          <p:nvPr/>
        </p:nvSpPr>
        <p:spPr>
          <a:xfrm>
            <a:off x="8349615" y="1327785"/>
            <a:ext cx="2573655" cy="3562350"/>
          </a:xfrm>
          <a:prstGeom prst="roundRect">
            <a:avLst/>
          </a:prstGeom>
          <a:solidFill>
            <a:schemeClr val="bg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5" name="圆角矩形 24"/>
          <p:cNvSpPr/>
          <p:nvPr/>
        </p:nvSpPr>
        <p:spPr>
          <a:xfrm>
            <a:off x="4239260" y="1327785"/>
            <a:ext cx="3730625" cy="3644900"/>
          </a:xfrm>
          <a:prstGeom prst="roundRect">
            <a:avLst/>
          </a:prstGeom>
          <a:solidFill>
            <a:schemeClr val="bg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6" name="任意多边形: 形状 45"/>
          <p:cNvSpPr/>
          <p:nvPr/>
        </p:nvSpPr>
        <p:spPr>
          <a:xfrm>
            <a:off x="5414645" y="1616710"/>
            <a:ext cx="1437640"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30ADB8"/>
            </a:solidFill>
            <a:prstDash val="dash"/>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2400" dirty="0"/>
              <a:t>用户建模</a:t>
            </a:r>
            <a:endParaRPr lang="zh-CN" altLang="en-US" sz="2400" dirty="0"/>
          </a:p>
        </p:txBody>
      </p:sp>
      <p:sp>
        <p:nvSpPr>
          <p:cNvPr id="27" name="任意多边形: 形状 45"/>
          <p:cNvSpPr/>
          <p:nvPr/>
        </p:nvSpPr>
        <p:spPr>
          <a:xfrm>
            <a:off x="6308090" y="3485515"/>
            <a:ext cx="1389380"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30ADB8"/>
            </a:solidFill>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1800" dirty="0"/>
              <a:t>关联规则</a:t>
            </a:r>
            <a:endParaRPr lang="zh-CN" altLang="en-US" sz="1800" dirty="0"/>
          </a:p>
        </p:txBody>
      </p:sp>
      <p:sp>
        <p:nvSpPr>
          <p:cNvPr id="28" name="任意多边形: 形状 45"/>
          <p:cNvSpPr/>
          <p:nvPr/>
        </p:nvSpPr>
        <p:spPr>
          <a:xfrm>
            <a:off x="6308090" y="2766695"/>
            <a:ext cx="1389380"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30ADB8"/>
            </a:solidFill>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1800" dirty="0"/>
              <a:t>语义分析</a:t>
            </a:r>
            <a:endParaRPr lang="zh-CN" altLang="en-US" sz="1800" dirty="0"/>
          </a:p>
        </p:txBody>
      </p:sp>
      <p:sp>
        <p:nvSpPr>
          <p:cNvPr id="29" name="任意多边形: 形状 45"/>
          <p:cNvSpPr/>
          <p:nvPr/>
        </p:nvSpPr>
        <p:spPr>
          <a:xfrm>
            <a:off x="4529455" y="2766695"/>
            <a:ext cx="1504315"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30ADB8"/>
            </a:solidFill>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1800" dirty="0"/>
              <a:t>文本挖掘</a:t>
            </a:r>
            <a:endParaRPr lang="zh-CN" altLang="en-US" sz="1800" dirty="0"/>
          </a:p>
        </p:txBody>
      </p:sp>
      <p:sp>
        <p:nvSpPr>
          <p:cNvPr id="30" name="任意多边形: 形状 45"/>
          <p:cNvSpPr/>
          <p:nvPr/>
        </p:nvSpPr>
        <p:spPr>
          <a:xfrm>
            <a:off x="4529455" y="3485515"/>
            <a:ext cx="1504950"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30ADB8"/>
            </a:solidFill>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1800" dirty="0"/>
              <a:t>预测算法</a:t>
            </a:r>
            <a:endParaRPr lang="zh-CN" altLang="en-US" sz="1800" dirty="0"/>
          </a:p>
        </p:txBody>
      </p:sp>
      <p:sp>
        <p:nvSpPr>
          <p:cNvPr id="31" name="任意多边形: 形状 45"/>
          <p:cNvSpPr/>
          <p:nvPr/>
        </p:nvSpPr>
        <p:spPr>
          <a:xfrm>
            <a:off x="4529455" y="4200525"/>
            <a:ext cx="1504950"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30ADB8"/>
            </a:solidFill>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1800" dirty="0"/>
              <a:t>聚类分析</a:t>
            </a:r>
            <a:endParaRPr lang="zh-CN" altLang="en-US" sz="1800" dirty="0"/>
          </a:p>
        </p:txBody>
      </p:sp>
      <p:sp>
        <p:nvSpPr>
          <p:cNvPr id="32" name="任意多边形: 形状 45"/>
          <p:cNvSpPr/>
          <p:nvPr/>
        </p:nvSpPr>
        <p:spPr>
          <a:xfrm>
            <a:off x="6308725" y="4200525"/>
            <a:ext cx="1388745"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30ADB8"/>
            </a:solidFill>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1800" dirty="0"/>
              <a:t>机器学习</a:t>
            </a:r>
            <a:endParaRPr lang="zh-CN" altLang="en-US" sz="1800" dirty="0"/>
          </a:p>
        </p:txBody>
      </p:sp>
      <p:sp>
        <p:nvSpPr>
          <p:cNvPr id="33" name="任意多边形: 形状 49"/>
          <p:cNvSpPr/>
          <p:nvPr/>
        </p:nvSpPr>
        <p:spPr>
          <a:xfrm>
            <a:off x="8972550" y="1616710"/>
            <a:ext cx="1511935"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DC1B5C"/>
            </a:solidFill>
            <a:prstDash val="dash"/>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2400" dirty="0"/>
              <a:t>画像勾勒</a:t>
            </a:r>
            <a:endParaRPr lang="zh-CN" altLang="en-US" sz="2400" dirty="0"/>
          </a:p>
        </p:txBody>
      </p:sp>
      <p:sp>
        <p:nvSpPr>
          <p:cNvPr id="34" name="任意多边形: 形状 49"/>
          <p:cNvSpPr/>
          <p:nvPr/>
        </p:nvSpPr>
        <p:spPr>
          <a:xfrm>
            <a:off x="8778875" y="2792095"/>
            <a:ext cx="1825625" cy="520065"/>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DC1B5C"/>
            </a:solidFill>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1800" dirty="0"/>
              <a:t>属性特性</a:t>
            </a:r>
            <a:endParaRPr lang="zh-CN" altLang="en-US" sz="1800" dirty="0"/>
          </a:p>
        </p:txBody>
      </p:sp>
      <p:sp>
        <p:nvSpPr>
          <p:cNvPr id="35" name="任意多边形: 形状 49"/>
          <p:cNvSpPr/>
          <p:nvPr/>
        </p:nvSpPr>
        <p:spPr>
          <a:xfrm>
            <a:off x="8778875" y="3485515"/>
            <a:ext cx="1825625"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DC1B5C"/>
            </a:solidFill>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1800" dirty="0"/>
              <a:t>心理机制</a:t>
            </a:r>
            <a:endParaRPr lang="zh-CN" altLang="en-US" sz="1800" dirty="0"/>
          </a:p>
        </p:txBody>
      </p:sp>
      <p:sp>
        <p:nvSpPr>
          <p:cNvPr id="36" name="任意多边形: 形状 49"/>
          <p:cNvSpPr/>
          <p:nvPr/>
        </p:nvSpPr>
        <p:spPr>
          <a:xfrm>
            <a:off x="8778240" y="4201160"/>
            <a:ext cx="1826895" cy="571500"/>
          </a:xfrm>
          <a:custGeom>
            <a:avLst/>
            <a:gdLst>
              <a:gd name="connsiteX0" fmla="*/ 0 w 1493499"/>
              <a:gd name="connsiteY0" fmla="*/ 93344 h 933437"/>
              <a:gd name="connsiteX1" fmla="*/ 93344 w 1493499"/>
              <a:gd name="connsiteY1" fmla="*/ 0 h 933437"/>
              <a:gd name="connsiteX2" fmla="*/ 1400155 w 1493499"/>
              <a:gd name="connsiteY2" fmla="*/ 0 h 933437"/>
              <a:gd name="connsiteX3" fmla="*/ 1493499 w 1493499"/>
              <a:gd name="connsiteY3" fmla="*/ 93344 h 933437"/>
              <a:gd name="connsiteX4" fmla="*/ 1493499 w 1493499"/>
              <a:gd name="connsiteY4" fmla="*/ 840093 h 933437"/>
              <a:gd name="connsiteX5" fmla="*/ 1400155 w 1493499"/>
              <a:gd name="connsiteY5" fmla="*/ 933437 h 933437"/>
              <a:gd name="connsiteX6" fmla="*/ 93344 w 1493499"/>
              <a:gd name="connsiteY6" fmla="*/ 933437 h 933437"/>
              <a:gd name="connsiteX7" fmla="*/ 0 w 1493499"/>
              <a:gd name="connsiteY7" fmla="*/ 840093 h 933437"/>
              <a:gd name="connsiteX8" fmla="*/ 0 w 1493499"/>
              <a:gd name="connsiteY8" fmla="*/ 93344 h 9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499" h="933437">
                <a:moveTo>
                  <a:pt x="0" y="93344"/>
                </a:moveTo>
                <a:cubicBezTo>
                  <a:pt x="0" y="41792"/>
                  <a:pt x="41792" y="0"/>
                  <a:pt x="93344" y="0"/>
                </a:cubicBezTo>
                <a:lnTo>
                  <a:pt x="1400155" y="0"/>
                </a:lnTo>
                <a:cubicBezTo>
                  <a:pt x="1451707" y="0"/>
                  <a:pt x="1493499" y="41792"/>
                  <a:pt x="1493499" y="93344"/>
                </a:cubicBezTo>
                <a:lnTo>
                  <a:pt x="1493499" y="840093"/>
                </a:lnTo>
                <a:cubicBezTo>
                  <a:pt x="1493499" y="891645"/>
                  <a:pt x="1451707" y="933437"/>
                  <a:pt x="1400155" y="933437"/>
                </a:cubicBezTo>
                <a:lnTo>
                  <a:pt x="93344" y="933437"/>
                </a:lnTo>
                <a:cubicBezTo>
                  <a:pt x="41792" y="933437"/>
                  <a:pt x="0" y="891645"/>
                  <a:pt x="0" y="840093"/>
                </a:cubicBezTo>
                <a:lnTo>
                  <a:pt x="0" y="93344"/>
                </a:lnTo>
                <a:close/>
              </a:path>
            </a:pathLst>
          </a:custGeom>
          <a:noFill/>
          <a:ln w="76200">
            <a:solidFill>
              <a:srgbClr val="DC1B5C"/>
            </a:solidFill>
          </a:ln>
        </p:spPr>
        <p:style>
          <a:lnRef idx="2">
            <a:scrgbClr r="0" g="0" b="0"/>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lIns="73059" tIns="57819" rIns="73059" bIns="57819" spcCol="1270" anchor="ctr"/>
          <a:lstStyle/>
          <a:p>
            <a:pPr algn="ctr" defTabSz="1066800">
              <a:lnSpc>
                <a:spcPct val="90000"/>
              </a:lnSpc>
              <a:spcAft>
                <a:spcPct val="35000"/>
              </a:spcAft>
              <a:defRPr/>
            </a:pPr>
            <a:r>
              <a:rPr lang="zh-CN" altLang="en-US" sz="1800" dirty="0"/>
              <a:t>兴趣爱好</a:t>
            </a:r>
            <a:endParaRPr lang="zh-CN" altLang="en-US" sz="1800" dirty="0"/>
          </a:p>
        </p:txBody>
      </p:sp>
      <p:sp>
        <p:nvSpPr>
          <p:cNvPr id="38" name="右箭头 37"/>
          <p:cNvSpPr/>
          <p:nvPr/>
        </p:nvSpPr>
        <p:spPr>
          <a:xfrm>
            <a:off x="3423285" y="1741170"/>
            <a:ext cx="1917700" cy="323215"/>
          </a:xfrm>
          <a:prstGeom prst="rightArrow">
            <a:avLst/>
          </a:prstGeom>
          <a:solidFill>
            <a:schemeClr val="bg1"/>
          </a:solidFill>
          <a:ln w="9525" cap="flat" cmpd="sng" algn="ctr">
            <a:solidFill>
              <a:srgbClr val="E4825B"/>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9" name="右箭头 38"/>
          <p:cNvSpPr/>
          <p:nvPr/>
        </p:nvSpPr>
        <p:spPr>
          <a:xfrm>
            <a:off x="6948805" y="1740535"/>
            <a:ext cx="1917700" cy="323215"/>
          </a:xfrm>
          <a:prstGeom prst="rightArrow">
            <a:avLst/>
          </a:prstGeom>
          <a:solidFill>
            <a:schemeClr val="bg1"/>
          </a:solidFill>
          <a:ln w="9525" cap="flat" cmpd="sng" algn="ctr">
            <a:solidFill>
              <a:srgbClr val="E4825B"/>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pSp>
        <p:nvGrpSpPr>
          <p:cNvPr id="3" name="组合 2"/>
          <p:cNvGrpSpPr/>
          <p:nvPr/>
        </p:nvGrpSpPr>
        <p:grpSpPr>
          <a:xfrm>
            <a:off x="449146" y="193598"/>
            <a:ext cx="5172927" cy="518841"/>
            <a:chOff x="3908" y="283"/>
            <a:chExt cx="10727" cy="823"/>
          </a:xfrm>
        </p:grpSpPr>
        <p:sp>
          <p:nvSpPr>
            <p:cNvPr id="9" name="文本框 8"/>
            <p:cNvSpPr txBox="1"/>
            <p:nvPr/>
          </p:nvSpPr>
          <p:spPr>
            <a:xfrm>
              <a:off x="4579" y="283"/>
              <a:ext cx="10056"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读者行为分析</a:t>
              </a:r>
              <a:endParaRPr lang="zh-CN" altLang="en-US" sz="2800" b="1">
                <a:solidFill>
                  <a:srgbClr val="01579B"/>
                </a:solidFill>
                <a:effectLst/>
                <a:latin typeface="+mj-ea"/>
                <a:ea typeface="+mj-ea"/>
                <a:sym typeface="+mn-ea"/>
              </a:endParaRPr>
            </a:p>
          </p:txBody>
        </p:sp>
        <p:grpSp>
          <p:nvGrpSpPr>
            <p:cNvPr id="4" name="组合 3"/>
            <p:cNvGrpSpPr/>
            <p:nvPr/>
          </p:nvGrpSpPr>
          <p:grpSpPr>
            <a:xfrm rot="16200000">
              <a:off x="6655" y="-2324"/>
              <a:ext cx="578" cy="6073"/>
              <a:chOff x="9906" y="-30607"/>
              <a:chExt cx="5909" cy="62371"/>
            </a:xfrm>
          </p:grpSpPr>
          <p:sp>
            <p:nvSpPr>
              <p:cNvPr id="5" name="等腰三角形 4"/>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等腰三角形 5"/>
              <p:cNvSpPr/>
              <p:nvPr/>
            </p:nvSpPr>
            <p:spPr>
              <a:xfrm flipV="1">
                <a:off x="9968" y="26360"/>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7"/>
          <p:cNvSpPr txBox="1"/>
          <p:nvPr/>
        </p:nvSpPr>
        <p:spPr>
          <a:xfrm>
            <a:off x="4864100" y="1054418"/>
            <a:ext cx="516890" cy="443865"/>
          </a:xfrm>
          <a:prstGeom prst="rect">
            <a:avLst/>
          </a:prstGeom>
          <a:noFill/>
        </p:spPr>
        <p:txBody>
          <a:bodyPr wrap="square" lIns="75493" tIns="37747" rIns="75493" bIns="37747"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400" dirty="0" smtClean="0">
                <a:solidFill>
                  <a:srgbClr val="0D0D0D"/>
                </a:solidFill>
                <a:ea typeface="微软雅黑" panose="020B0503020204020204" pitchFamily="34" charset="-122"/>
                <a:sym typeface="+mn-lt"/>
              </a:rPr>
              <a:t>01</a:t>
            </a:r>
            <a:endParaRPr lang="zh-CN" altLang="en-US" sz="2400" dirty="0">
              <a:solidFill>
                <a:srgbClr val="0D0D0D"/>
              </a:solidFill>
              <a:ea typeface="微软雅黑" panose="020B0503020204020204" pitchFamily="34" charset="-122"/>
              <a:sym typeface="+mn-lt"/>
            </a:endParaRPr>
          </a:p>
        </p:txBody>
      </p:sp>
      <p:sp>
        <p:nvSpPr>
          <p:cNvPr id="20" name="TextBox 18"/>
          <p:cNvSpPr txBox="1"/>
          <p:nvPr/>
        </p:nvSpPr>
        <p:spPr>
          <a:xfrm>
            <a:off x="4861719" y="3216548"/>
            <a:ext cx="595313" cy="440531"/>
          </a:xfrm>
          <a:prstGeom prst="rect">
            <a:avLst/>
          </a:prstGeom>
          <a:noFill/>
        </p:spPr>
        <p:txBody>
          <a:bodyPr wrap="square" lIns="75493" tIns="37747" rIns="75493" bIns="37747" anchor="ctr">
            <a:noAutofit/>
          </a:bodyPr>
          <a:lstStyle>
            <a:defPPr>
              <a:defRPr lang="zh-CN"/>
            </a:defPPr>
            <a:lvl1pPr>
              <a:defRPr sz="4500">
                <a:solidFill>
                  <a:schemeClr val="tx2"/>
                </a:solidFill>
                <a:latin typeface="Vivaldi" panose="03020602050506090804" pitchFamily="66" charset="0"/>
                <a:ea typeface="微软雅黑" panose="020B0503020204020204" pitchFamily="34" charset="-122"/>
                <a:cs typeface="Vijaya" panose="020B0604020202020204" pitchFamily="34" charset="0"/>
              </a:defRPr>
            </a:lvl1pPr>
          </a:lstStyle>
          <a:p>
            <a:pPr>
              <a:defRPr/>
            </a:pPr>
            <a:r>
              <a:rPr lang="en-US" altLang="zh-CN" sz="2400" dirty="0">
                <a:solidFill>
                  <a:schemeClr val="tx1">
                    <a:lumMod val="95000"/>
                    <a:lumOff val="5000"/>
                  </a:schemeClr>
                </a:solidFill>
                <a:latin typeface="+mn-lt"/>
                <a:ea typeface="+mn-ea"/>
                <a:cs typeface="+mn-ea"/>
                <a:sym typeface="+mn-lt"/>
              </a:rPr>
              <a:t>02</a:t>
            </a:r>
            <a:endParaRPr lang="zh-CN" altLang="en-US" sz="2400" dirty="0">
              <a:solidFill>
                <a:schemeClr val="tx1">
                  <a:lumMod val="95000"/>
                  <a:lumOff val="5000"/>
                </a:schemeClr>
              </a:solidFill>
              <a:latin typeface="+mn-lt"/>
              <a:ea typeface="+mn-ea"/>
              <a:cs typeface="+mn-ea"/>
              <a:sym typeface="+mn-lt"/>
            </a:endParaRPr>
          </a:p>
        </p:txBody>
      </p:sp>
      <p:sp>
        <p:nvSpPr>
          <p:cNvPr id="21" name="TextBox 19"/>
          <p:cNvSpPr txBox="1"/>
          <p:nvPr/>
        </p:nvSpPr>
        <p:spPr>
          <a:xfrm>
            <a:off x="4877594" y="4829969"/>
            <a:ext cx="500063" cy="440531"/>
          </a:xfrm>
          <a:prstGeom prst="rect">
            <a:avLst/>
          </a:prstGeom>
          <a:noFill/>
        </p:spPr>
        <p:txBody>
          <a:bodyPr wrap="square" lIns="75493" tIns="37747" rIns="75493" bIns="37747" anchor="ctr">
            <a:noAutofit/>
          </a:bodyPr>
          <a:lstStyle>
            <a:defPPr>
              <a:defRPr lang="zh-CN"/>
            </a:defPPr>
            <a:lvl1pPr>
              <a:defRPr sz="4500">
                <a:solidFill>
                  <a:schemeClr val="tx2"/>
                </a:solidFill>
                <a:latin typeface="Vivaldi" panose="03020602050506090804" pitchFamily="66" charset="0"/>
                <a:ea typeface="微软雅黑" panose="020B0503020204020204" pitchFamily="34" charset="-122"/>
                <a:cs typeface="Vijaya" panose="020B0604020202020204" pitchFamily="34" charset="0"/>
              </a:defRPr>
            </a:lvl1pPr>
          </a:lstStyle>
          <a:p>
            <a:pPr>
              <a:defRPr/>
            </a:pPr>
            <a:r>
              <a:rPr lang="en-US" altLang="zh-CN" sz="2400" dirty="0">
                <a:solidFill>
                  <a:schemeClr val="tx1">
                    <a:lumMod val="95000"/>
                    <a:lumOff val="5000"/>
                  </a:schemeClr>
                </a:solidFill>
                <a:latin typeface="+mn-lt"/>
                <a:ea typeface="+mn-ea"/>
                <a:cs typeface="+mn-ea"/>
                <a:sym typeface="+mn-lt"/>
              </a:rPr>
              <a:t>03</a:t>
            </a:r>
            <a:endParaRPr lang="zh-CN" altLang="en-US" sz="2400" dirty="0">
              <a:solidFill>
                <a:schemeClr val="tx1">
                  <a:lumMod val="95000"/>
                  <a:lumOff val="5000"/>
                </a:schemeClr>
              </a:solidFill>
              <a:latin typeface="+mn-lt"/>
              <a:ea typeface="+mn-ea"/>
              <a:cs typeface="+mn-ea"/>
              <a:sym typeface="+mn-lt"/>
            </a:endParaRPr>
          </a:p>
        </p:txBody>
      </p:sp>
      <p:sp>
        <p:nvSpPr>
          <p:cNvPr id="22" name="TextBox 20"/>
          <p:cNvSpPr txBox="1"/>
          <p:nvPr/>
        </p:nvSpPr>
        <p:spPr>
          <a:xfrm>
            <a:off x="5457138" y="3067851"/>
            <a:ext cx="6292850" cy="1440180"/>
          </a:xfrm>
          <a:prstGeom prst="rect">
            <a:avLst/>
          </a:prstGeom>
          <a:noFill/>
        </p:spPr>
        <p:txBody>
          <a:bodyPr wrap="square" lIns="75493" tIns="37747" rIns="75493" bIns="37747">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3200" b="1" dirty="0">
                <a:solidFill>
                  <a:srgbClr val="01579B"/>
                </a:solidFill>
                <a:ea typeface="微软雅黑" panose="020B0503020204020204" pitchFamily="34" charset="-122"/>
                <a:sym typeface="+mn-lt"/>
              </a:rPr>
              <a:t>现状</a:t>
            </a:r>
            <a:endParaRPr lang="zh-CN" altLang="en-US" sz="3200" b="1" dirty="0">
              <a:solidFill>
                <a:srgbClr val="01579B"/>
              </a:solidFill>
              <a:ea typeface="微软雅黑" panose="020B0503020204020204" pitchFamily="34" charset="-122"/>
              <a:sym typeface="+mn-lt"/>
            </a:endParaRPr>
          </a:p>
          <a:p>
            <a:pPr>
              <a:lnSpc>
                <a:spcPct val="120000"/>
              </a:lnSpc>
            </a:pPr>
            <a:r>
              <a:rPr lang="zh-CN" altLang="en-US" sz="1400" dirty="0">
                <a:ea typeface="微软雅黑" panose="020B0503020204020204" pitchFamily="34" charset="-122"/>
              </a:rPr>
              <a:t>图书馆在之前的数十年一直在用各种“模块”来管理图书馆的活动，除了传统的</a:t>
            </a:r>
            <a:r>
              <a:rPr lang="en-US" altLang="zh-CN" sz="1400" dirty="0">
                <a:ea typeface="微软雅黑" panose="020B0503020204020204" pitchFamily="34" charset="-122"/>
              </a:rPr>
              <a:t>ILS</a:t>
            </a:r>
            <a:r>
              <a:rPr lang="zh-CN" altLang="en-US" sz="1400" dirty="0">
                <a:ea typeface="微软雅黑" panose="020B0503020204020204" pitchFamily="34" charset="-122"/>
              </a:rPr>
              <a:t>管理纸本资源外，还要一些</a:t>
            </a:r>
            <a:r>
              <a:rPr lang="zh-CN" altLang="en-US" sz="1400" dirty="0">
                <a:solidFill>
                  <a:srgbClr val="000000"/>
                </a:solidFill>
                <a:ea typeface="微软雅黑" panose="020B0503020204020204" pitchFamily="34" charset="-122"/>
              </a:rPr>
              <a:t>独立的系统来管理电子资源、数字化存档、机构库、科研数据管理等。</a:t>
            </a:r>
            <a:endParaRPr lang="zh-CN" altLang="en-US" sz="1600" dirty="0">
              <a:solidFill>
                <a:schemeClr val="accent2"/>
              </a:solidFill>
              <a:ea typeface="微软雅黑" panose="020B0503020204020204" pitchFamily="34" charset="-122"/>
              <a:sym typeface="+mn-lt"/>
            </a:endParaRPr>
          </a:p>
        </p:txBody>
      </p:sp>
      <p:sp>
        <p:nvSpPr>
          <p:cNvPr id="23" name="TextBox 21"/>
          <p:cNvSpPr txBox="1"/>
          <p:nvPr/>
        </p:nvSpPr>
        <p:spPr>
          <a:xfrm>
            <a:off x="5428476" y="913780"/>
            <a:ext cx="6311280" cy="2199268"/>
          </a:xfrm>
          <a:prstGeom prst="rect">
            <a:avLst/>
          </a:prstGeom>
          <a:noFill/>
        </p:spPr>
        <p:txBody>
          <a:bodyPr wrap="square" lIns="75493" tIns="37747" rIns="75493" bIns="37747">
            <a:no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3200" b="1" dirty="0">
                <a:solidFill>
                  <a:srgbClr val="01579B"/>
                </a:solidFill>
                <a:latin typeface=".萍方-简" panose="020B0100000000000000" charset="-122"/>
                <a:ea typeface=".萍方-简" panose="020B0100000000000000" charset="-122"/>
                <a:sym typeface="+mn-lt"/>
              </a:rPr>
              <a:t>困境</a:t>
            </a:r>
            <a:endParaRPr lang="zh-CN" altLang="en-US" sz="3200" b="1" dirty="0">
              <a:solidFill>
                <a:srgbClr val="01579B"/>
              </a:solidFill>
              <a:latin typeface=".萍方-简" panose="020B0100000000000000" charset="-122"/>
              <a:ea typeface=".萍方-简" panose="020B0100000000000000" charset="-122"/>
              <a:sym typeface="+mn-lt"/>
            </a:endParaRPr>
          </a:p>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随着互联网技术在全球广泛应用，图书馆作为文献资源中心，也收到了大数据思维的冲击，各高校图书馆建设一直面临着馆藏资源利用率低、馆际互借成本高、资源购置不平衡、读者需求多元及阅读载体多样化等巨大挑战。如何</a:t>
            </a:r>
            <a:r>
              <a:rPr lang="zh-CN" altLang="en-US" sz="1400" dirty="0">
                <a:solidFill>
                  <a:srgbClr val="000000"/>
                </a:solidFill>
                <a:latin typeface="微软雅黑" panose="020B0503020204020204" pitchFamily="34" charset="-122"/>
                <a:ea typeface="微软雅黑" panose="020B0503020204020204" pitchFamily="34" charset="-122"/>
              </a:rPr>
              <a:t>利用大数据思维应对资源建设危机，重塑高效资源采购流程，构建多元化的读者阅读</a:t>
            </a:r>
            <a:r>
              <a:rPr lang="zh-CN" altLang="en-US" sz="1400" dirty="0" smtClean="0">
                <a:solidFill>
                  <a:srgbClr val="000000"/>
                </a:solidFill>
                <a:latin typeface="微软雅黑" panose="020B0503020204020204" pitchFamily="34" charset="-122"/>
                <a:ea typeface="微软雅黑" panose="020B0503020204020204" pitchFamily="34" charset="-122"/>
              </a:rPr>
              <a:t>体验，提高教学和科研服务水平</a:t>
            </a:r>
            <a:r>
              <a:rPr lang="zh-CN" altLang="en-US" sz="1400" dirty="0" smtClean="0">
                <a:latin typeface="微软雅黑" panose="020B0503020204020204" pitchFamily="34" charset="-122"/>
                <a:ea typeface="微软雅黑" panose="020B0503020204020204" pitchFamily="34" charset="-122"/>
              </a:rPr>
              <a:t>是</a:t>
            </a:r>
            <a:r>
              <a:rPr lang="zh-CN" altLang="en-US" sz="1400" dirty="0">
                <a:latin typeface="微软雅黑" panose="020B0503020204020204" pitchFamily="34" charset="-122"/>
                <a:ea typeface="微软雅黑" panose="020B0503020204020204" pitchFamily="34" charset="-122"/>
              </a:rPr>
              <a:t>下一代图书馆搭建的核心</a:t>
            </a:r>
            <a:r>
              <a:rPr lang="zh-CN" altLang="en-US" sz="1400" dirty="0" smtClean="0">
                <a:latin typeface="微软雅黑" panose="020B0503020204020204" pitchFamily="34" charset="-122"/>
                <a:ea typeface="微软雅黑" panose="020B0503020204020204" pitchFamily="34" charset="-122"/>
              </a:rPr>
              <a:t>问题。</a:t>
            </a:r>
            <a:endParaRPr lang="en-US" altLang="zh-CN" sz="1400" dirty="0">
              <a:latin typeface="微软雅黑" panose="020B0503020204020204" pitchFamily="34" charset="-122"/>
              <a:ea typeface="微软雅黑" panose="020B0503020204020204" pitchFamily="34" charset="-122"/>
              <a:sym typeface="+mn-lt"/>
            </a:endParaRPr>
          </a:p>
        </p:txBody>
      </p:sp>
      <p:sp>
        <p:nvSpPr>
          <p:cNvPr id="24" name="TextBox 22"/>
          <p:cNvSpPr txBox="1"/>
          <p:nvPr/>
        </p:nvSpPr>
        <p:spPr>
          <a:xfrm>
            <a:off x="5459451" y="4638598"/>
            <a:ext cx="6156402" cy="1424878"/>
          </a:xfrm>
          <a:prstGeom prst="rect">
            <a:avLst/>
          </a:prstGeom>
          <a:noFill/>
        </p:spPr>
        <p:txBody>
          <a:bodyPr wrap="square" lIns="75493" tIns="37747" rIns="75493" bIns="37747">
            <a:no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3200" b="1" dirty="0">
                <a:solidFill>
                  <a:srgbClr val="01579B"/>
                </a:solidFill>
                <a:ea typeface="微软雅黑" panose="020B0503020204020204" pitchFamily="34" charset="-122"/>
                <a:sym typeface="+mn-lt"/>
              </a:rPr>
              <a:t>挑战</a:t>
            </a:r>
            <a:endParaRPr lang="zh-CN" altLang="en-US" sz="1600" b="1" dirty="0">
              <a:solidFill>
                <a:srgbClr val="48AEB9"/>
              </a:solidFill>
              <a:ea typeface="微软雅黑" panose="020B0503020204020204" pitchFamily="34" charset="-122"/>
              <a:sym typeface="+mn-lt"/>
            </a:endParaRPr>
          </a:p>
          <a:p>
            <a:pPr>
              <a:lnSpc>
                <a:spcPct val="120000"/>
              </a:lnSpc>
            </a:pPr>
            <a:r>
              <a:rPr lang="zh-CN" altLang="en-US" sz="1400" dirty="0">
                <a:solidFill>
                  <a:srgbClr val="000000"/>
                </a:solidFill>
                <a:ea typeface="微软雅黑" panose="020B0503020204020204" pitchFamily="34" charset="-122"/>
              </a:rPr>
              <a:t>工作流的集成、元数据的集成、不同接口的交互</a:t>
            </a:r>
            <a:r>
              <a:rPr lang="zh-CN" altLang="en-US" sz="1400" dirty="0">
                <a:ea typeface="微软雅黑" panose="020B0503020204020204" pitchFamily="34" charset="-122"/>
              </a:rPr>
              <a:t>已经成为图书馆技术管理的重大挑战。图书馆系统已经不是简单的集成系统可以覆盖，而是一个综合的技术生态系统。</a:t>
            </a:r>
            <a:endParaRPr lang="en-US" altLang="zh-CN" sz="1400" dirty="0">
              <a:ea typeface="微软雅黑" panose="020B0503020204020204" pitchFamily="34" charset="-122"/>
              <a:sym typeface="+mn-lt"/>
            </a:endParaRPr>
          </a:p>
        </p:txBody>
      </p:sp>
      <p:grpSp>
        <p:nvGrpSpPr>
          <p:cNvPr id="105480" name="组合 11"/>
          <p:cNvGrpSpPr/>
          <p:nvPr/>
        </p:nvGrpSpPr>
        <p:grpSpPr bwMode="auto">
          <a:xfrm>
            <a:off x="758825" y="1366838"/>
            <a:ext cx="3313113" cy="4378325"/>
            <a:chOff x="335360" y="1973480"/>
            <a:chExt cx="3312368" cy="3934459"/>
          </a:xfrm>
        </p:grpSpPr>
        <p:sp>
          <p:nvSpPr>
            <p:cNvPr id="13" name="Arc 327"/>
            <p:cNvSpPr/>
            <p:nvPr/>
          </p:nvSpPr>
          <p:spPr bwMode="auto">
            <a:xfrm>
              <a:off x="362342" y="2551237"/>
              <a:ext cx="2831463" cy="3331024"/>
            </a:xfrm>
            <a:custGeom>
              <a:avLst/>
              <a:gdLst>
                <a:gd name="T0" fmla="*/ 0 w 21600"/>
                <a:gd name="T1" fmla="*/ 0 h 21684"/>
                <a:gd name="T2" fmla="*/ 216 w 21600"/>
                <a:gd name="T3" fmla="*/ 215 h 21684"/>
                <a:gd name="T4" fmla="*/ 0 w 21600"/>
                <a:gd name="T5" fmla="*/ 214 h 21684"/>
                <a:gd name="T6" fmla="*/ 0 60000 65536"/>
                <a:gd name="T7" fmla="*/ 0 60000 65536"/>
                <a:gd name="T8" fmla="*/ 0 60000 65536"/>
                <a:gd name="T9" fmla="*/ 0 w 21600"/>
                <a:gd name="T10" fmla="*/ 0 h 21684"/>
                <a:gd name="T11" fmla="*/ 21600 w 21600"/>
                <a:gd name="T12" fmla="*/ 21684 h 21684"/>
              </a:gdLst>
              <a:ahLst/>
              <a:cxnLst>
                <a:cxn ang="T6">
                  <a:pos x="T0" y="T1"/>
                </a:cxn>
                <a:cxn ang="T7">
                  <a:pos x="T2" y="T3"/>
                </a:cxn>
                <a:cxn ang="T8">
                  <a:pos x="T4" y="T5"/>
                </a:cxn>
              </a:cxnLst>
              <a:rect l="T9" t="T10" r="T11" b="T12"/>
              <a:pathLst>
                <a:path w="21600" h="21684" fill="none" extrusionOk="0">
                  <a:moveTo>
                    <a:pt x="-1" y="0"/>
                  </a:moveTo>
                  <a:cubicBezTo>
                    <a:pt x="11929" y="0"/>
                    <a:pt x="21600" y="9670"/>
                    <a:pt x="21600" y="21600"/>
                  </a:cubicBezTo>
                  <a:cubicBezTo>
                    <a:pt x="21600" y="21627"/>
                    <a:pt x="21599" y="21655"/>
                    <a:pt x="21599" y="21683"/>
                  </a:cubicBezTo>
                </a:path>
                <a:path w="21600" h="21684" stroke="0" extrusionOk="0">
                  <a:moveTo>
                    <a:pt x="-1" y="0"/>
                  </a:moveTo>
                  <a:cubicBezTo>
                    <a:pt x="11929" y="0"/>
                    <a:pt x="21600" y="9670"/>
                    <a:pt x="21600" y="21600"/>
                  </a:cubicBezTo>
                  <a:cubicBezTo>
                    <a:pt x="21600" y="21627"/>
                    <a:pt x="21599" y="21655"/>
                    <a:pt x="21599" y="21683"/>
                  </a:cubicBezTo>
                  <a:lnTo>
                    <a:pt x="0" y="21600"/>
                  </a:lnTo>
                  <a:close/>
                </a:path>
              </a:pathLst>
            </a:custGeom>
            <a:solidFill>
              <a:srgbClr val="29B6F6"/>
            </a:solidFill>
            <a:ln w="38100">
              <a:solidFill>
                <a:schemeClr val="bg1">
                  <a:lumMod val="95000"/>
                </a:schemeClr>
              </a:solidFill>
              <a:round/>
            </a:ln>
            <a:effectLst/>
          </p:spPr>
          <p:txBody>
            <a:bodyPr/>
            <a:lstStyle/>
            <a:p>
              <a:pPr>
                <a:defRPr/>
              </a:pPr>
              <a:endParaRPr lang="ko-KR" altLang="en-US">
                <a:latin typeface="Arial" panose="020B0604020202020204" pitchFamily="34" charset="0"/>
                <a:ea typeface="宋体" panose="02010600030101010101" pitchFamily="2" charset="-122"/>
              </a:endParaRPr>
            </a:p>
          </p:txBody>
        </p:sp>
        <p:sp>
          <p:nvSpPr>
            <p:cNvPr id="14" name="Arc 328"/>
            <p:cNvSpPr/>
            <p:nvPr/>
          </p:nvSpPr>
          <p:spPr bwMode="auto">
            <a:xfrm>
              <a:off x="335360" y="3686781"/>
              <a:ext cx="1656977" cy="2156962"/>
            </a:xfrm>
            <a:custGeom>
              <a:avLst/>
              <a:gdLst>
                <a:gd name="T0" fmla="*/ 0 w 21600"/>
                <a:gd name="T1" fmla="*/ 0 h 21684"/>
                <a:gd name="T2" fmla="*/ 96 w 21600"/>
                <a:gd name="T3" fmla="*/ 96 h 21684"/>
                <a:gd name="T4" fmla="*/ 0 w 21600"/>
                <a:gd name="T5" fmla="*/ 95 h 21684"/>
                <a:gd name="T6" fmla="*/ 0 60000 65536"/>
                <a:gd name="T7" fmla="*/ 0 60000 65536"/>
                <a:gd name="T8" fmla="*/ 0 60000 65536"/>
                <a:gd name="T9" fmla="*/ 0 w 21600"/>
                <a:gd name="T10" fmla="*/ 0 h 21684"/>
                <a:gd name="T11" fmla="*/ 21600 w 21600"/>
                <a:gd name="T12" fmla="*/ 21684 h 21684"/>
              </a:gdLst>
              <a:ahLst/>
              <a:cxnLst>
                <a:cxn ang="T6">
                  <a:pos x="T0" y="T1"/>
                </a:cxn>
                <a:cxn ang="T7">
                  <a:pos x="T2" y="T3"/>
                </a:cxn>
                <a:cxn ang="T8">
                  <a:pos x="T4" y="T5"/>
                </a:cxn>
              </a:cxnLst>
              <a:rect l="T9" t="T10" r="T11" b="T12"/>
              <a:pathLst>
                <a:path w="21600" h="21684" fill="none" extrusionOk="0">
                  <a:moveTo>
                    <a:pt x="-1" y="0"/>
                  </a:moveTo>
                  <a:cubicBezTo>
                    <a:pt x="11929" y="0"/>
                    <a:pt x="21600" y="9670"/>
                    <a:pt x="21600" y="21600"/>
                  </a:cubicBezTo>
                  <a:cubicBezTo>
                    <a:pt x="21600" y="21627"/>
                    <a:pt x="21599" y="21655"/>
                    <a:pt x="21599" y="21683"/>
                  </a:cubicBezTo>
                </a:path>
                <a:path w="21600" h="21684" stroke="0" extrusionOk="0">
                  <a:moveTo>
                    <a:pt x="-1" y="0"/>
                  </a:moveTo>
                  <a:cubicBezTo>
                    <a:pt x="11929" y="0"/>
                    <a:pt x="21600" y="9670"/>
                    <a:pt x="21600" y="21600"/>
                  </a:cubicBezTo>
                  <a:cubicBezTo>
                    <a:pt x="21600" y="21627"/>
                    <a:pt x="21599" y="21655"/>
                    <a:pt x="21599" y="21683"/>
                  </a:cubicBezTo>
                  <a:lnTo>
                    <a:pt x="0" y="21600"/>
                  </a:lnTo>
                  <a:close/>
                </a:path>
              </a:pathLst>
            </a:custGeom>
            <a:solidFill>
              <a:srgbClr val="01579B"/>
            </a:solidFill>
            <a:ln w="19050" cap="rnd">
              <a:solidFill>
                <a:schemeClr val="bg1"/>
              </a:solidFill>
              <a:prstDash val="solid"/>
              <a:round/>
            </a:ln>
            <a:effectLst/>
          </p:spPr>
          <p:txBody>
            <a:bodyPr/>
            <a:lstStyle/>
            <a:p>
              <a:pPr>
                <a:defRPr/>
              </a:pPr>
              <a:endParaRPr lang="ko-KR" altLang="en-US">
                <a:latin typeface="Arial" panose="020B0604020202020204" pitchFamily="34" charset="0"/>
                <a:ea typeface="宋体" panose="02010600030101010101" pitchFamily="2" charset="-122"/>
              </a:endParaRPr>
            </a:p>
          </p:txBody>
        </p:sp>
        <p:cxnSp>
          <p:nvCxnSpPr>
            <p:cNvPr id="15" name="直接箭头连接符 14"/>
            <p:cNvCxnSpPr/>
            <p:nvPr/>
          </p:nvCxnSpPr>
          <p:spPr>
            <a:xfrm>
              <a:off x="376626" y="5875128"/>
              <a:ext cx="3271102" cy="11412"/>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362342" y="1973480"/>
              <a:ext cx="0" cy="3934459"/>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105481" name="WordArt 380"/>
          <p:cNvSpPr>
            <a:spLocks noChangeArrowheads="1" noChangeShapeType="1" noTextEdit="1"/>
          </p:cNvSpPr>
          <p:nvPr/>
        </p:nvSpPr>
        <p:spPr bwMode="auto">
          <a:xfrm rot="3194202">
            <a:off x="177006" y="3426619"/>
            <a:ext cx="3424238" cy="1104900"/>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Up">
              <a:avLst>
                <a:gd name="adj" fmla="val 11210137"/>
              </a:avLst>
            </a:prstTxWarp>
          </a:bodyPr>
          <a:lstStyle/>
          <a:p>
            <a:pPr algn="ctr"/>
            <a:r>
              <a:rPr lang="zh-CN" altLang="en-US" sz="1200" b="1" kern="10" spc="-70" dirty="0">
                <a:solidFill>
                  <a:schemeClr val="bg1"/>
                </a:solidFill>
                <a:latin typeface="微软雅黑" panose="020B0503020204020204" pitchFamily="34" charset="-122"/>
                <a:ea typeface="微软雅黑" panose="020B0503020204020204" pitchFamily="34" charset="-122"/>
              </a:rPr>
              <a:t>综合技术生态系统</a:t>
            </a:r>
            <a:endParaRPr lang="zh-CN" altLang="en-US" sz="1200" b="1" kern="10" spc="-70" dirty="0">
              <a:solidFill>
                <a:schemeClr val="bg1"/>
              </a:solidFill>
              <a:latin typeface="微软雅黑" panose="020B0503020204020204" pitchFamily="34" charset="-122"/>
              <a:ea typeface="微软雅黑" panose="020B0503020204020204" pitchFamily="34" charset="-122"/>
            </a:endParaRPr>
          </a:p>
        </p:txBody>
      </p:sp>
      <p:sp>
        <p:nvSpPr>
          <p:cNvPr id="105482" name="WordArt 380"/>
          <p:cNvSpPr>
            <a:spLocks noChangeArrowheads="1" noChangeShapeType="1" noTextEdit="1"/>
          </p:cNvSpPr>
          <p:nvPr/>
        </p:nvSpPr>
        <p:spPr bwMode="auto">
          <a:xfrm rot="3094131">
            <a:off x="76200" y="4405313"/>
            <a:ext cx="2393950" cy="768350"/>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Up">
              <a:avLst>
                <a:gd name="adj" fmla="val 12983758"/>
              </a:avLst>
            </a:prstTxWarp>
          </a:bodyPr>
          <a:lstStyle/>
          <a:p>
            <a:pPr algn="ctr"/>
            <a:r>
              <a:rPr lang="zh-CN" altLang="en-US" sz="2400" b="1" kern="10" spc="-70" dirty="0">
                <a:solidFill>
                  <a:schemeClr val="bg1"/>
                </a:solidFill>
                <a:latin typeface="微软雅黑" panose="020B0503020204020204" pitchFamily="34" charset="-122"/>
                <a:ea typeface="微软雅黑" panose="020B0503020204020204" pitchFamily="34" charset="-122"/>
              </a:rPr>
              <a:t>简单集成系统</a:t>
            </a:r>
            <a:endParaRPr lang="zh-CN" altLang="en-US" sz="2400" b="1" kern="10" spc="-70" dirty="0">
              <a:solidFill>
                <a:schemeClr val="bg1"/>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450215" y="222885"/>
            <a:ext cx="2778243" cy="521970"/>
            <a:chOff x="3906" y="306"/>
            <a:chExt cx="4375" cy="822"/>
          </a:xfrm>
        </p:grpSpPr>
        <p:sp>
          <p:nvSpPr>
            <p:cNvPr id="5" name="文本框 4"/>
            <p:cNvSpPr txBox="1"/>
            <p:nvPr/>
          </p:nvSpPr>
          <p:spPr>
            <a:xfrm>
              <a:off x="4576" y="306"/>
              <a:ext cx="3093" cy="822"/>
            </a:xfrm>
            <a:prstGeom prst="rect">
              <a:avLst/>
            </a:prstGeom>
            <a:noFill/>
          </p:spPr>
          <p:txBody>
            <a:bodyPr wrap="none" rtlCol="0">
              <a:spAutoFit/>
            </a:bodyPr>
            <a:lstStyle/>
            <a:p>
              <a:pPr algn="l"/>
              <a:r>
                <a:rPr lang="zh-CN" altLang="en-US" sz="2800" b="1">
                  <a:solidFill>
                    <a:srgbClr val="01579B"/>
                  </a:solidFill>
                  <a:effectLst/>
                  <a:latin typeface="+mj-ea"/>
                  <a:ea typeface="+mj-ea"/>
                  <a:sym typeface="+mn-ea"/>
                </a:rPr>
                <a:t>背景及现状</a:t>
              </a:r>
              <a:endParaRPr lang="zh-CN" altLang="en-US" sz="2800" b="1">
                <a:solidFill>
                  <a:srgbClr val="01579B"/>
                </a:solidFill>
                <a:effectLst/>
                <a:latin typeface="+mj-ea"/>
                <a:ea typeface="+mj-ea"/>
                <a:sym typeface="+mn-ea"/>
              </a:endParaRPr>
            </a:p>
          </p:txBody>
        </p:sp>
        <p:grpSp>
          <p:nvGrpSpPr>
            <p:cNvPr id="4" name="组合 3"/>
            <p:cNvGrpSpPr/>
            <p:nvPr/>
          </p:nvGrpSpPr>
          <p:grpSpPr>
            <a:xfrm rot="16200000">
              <a:off x="5802" y="-1478"/>
              <a:ext cx="584" cy="4375"/>
              <a:chOff x="9906" y="-30607"/>
              <a:chExt cx="5989" cy="44924"/>
            </a:xfrm>
          </p:grpSpPr>
          <p:sp>
            <p:nvSpPr>
              <p:cNvPr id="2" name="等腰三角形 1"/>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 name="等腰三角形 2"/>
              <p:cNvSpPr/>
              <p:nvPr/>
            </p:nvSpPr>
            <p:spPr>
              <a:xfrm flipV="1">
                <a:off x="10048" y="8913"/>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slow"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400"/>
                                        <p:tgtEl>
                                          <p:spTgt spid="19"/>
                                        </p:tgtEl>
                                      </p:cBhvr>
                                    </p:animEffect>
                                    <p:anim calcmode="lin" valueType="num">
                                      <p:cBhvr>
                                        <p:cTn id="8" dur="400" fill="hold"/>
                                        <p:tgtEl>
                                          <p:spTgt spid="19"/>
                                        </p:tgtEl>
                                        <p:attrNameLst>
                                          <p:attrName>ppt_w</p:attrName>
                                        </p:attrNameLst>
                                      </p:cBhvr>
                                      <p:tavLst>
                                        <p:tav tm="0" fmla="#ppt_w*sin(2.5*pi*$)">
                                          <p:val>
                                            <p:fltVal val="0"/>
                                          </p:val>
                                        </p:tav>
                                        <p:tav tm="100000">
                                          <p:val>
                                            <p:fltVal val="1"/>
                                          </p:val>
                                        </p:tav>
                                      </p:tavLst>
                                    </p:anim>
                                    <p:anim calcmode="lin" valueType="num">
                                      <p:cBhvr>
                                        <p:cTn id="9" dur="400" fill="hold"/>
                                        <p:tgtEl>
                                          <p:spTgt spid="19"/>
                                        </p:tgtEl>
                                        <p:attrNameLst>
                                          <p:attrName>ppt_h</p:attrName>
                                        </p:attrNameLst>
                                      </p:cBhvr>
                                      <p:tavLst>
                                        <p:tav tm="0">
                                          <p:val>
                                            <p:strVal val="#ppt_h"/>
                                          </p:val>
                                        </p:tav>
                                        <p:tav tm="100000">
                                          <p:val>
                                            <p:strVal val="#ppt_h"/>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400"/>
                                        <p:tgtEl>
                                          <p:spTgt spid="22"/>
                                        </p:tgtEl>
                                      </p:cBhvr>
                                    </p:animEffect>
                                  </p:childTnLst>
                                </p:cTn>
                              </p:par>
                            </p:childTnLst>
                          </p:cTn>
                        </p:par>
                        <p:par>
                          <p:cTn id="13" fill="hold">
                            <p:stCondLst>
                              <p:cond delay="500"/>
                            </p:stCondLst>
                            <p:childTnLst>
                              <p:par>
                                <p:cTn id="14" presetID="45"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400"/>
                                        <p:tgtEl>
                                          <p:spTgt spid="20"/>
                                        </p:tgtEl>
                                      </p:cBhvr>
                                    </p:animEffect>
                                    <p:anim calcmode="lin" valueType="num">
                                      <p:cBhvr>
                                        <p:cTn id="17" dur="400" fill="hold"/>
                                        <p:tgtEl>
                                          <p:spTgt spid="20"/>
                                        </p:tgtEl>
                                        <p:attrNameLst>
                                          <p:attrName>ppt_w</p:attrName>
                                        </p:attrNameLst>
                                      </p:cBhvr>
                                      <p:tavLst>
                                        <p:tav tm="0" fmla="#ppt_w*sin(2.5*pi*$)">
                                          <p:val>
                                            <p:fltVal val="0"/>
                                          </p:val>
                                        </p:tav>
                                        <p:tav tm="100000">
                                          <p:val>
                                            <p:fltVal val="1"/>
                                          </p:val>
                                        </p:tav>
                                      </p:tavLst>
                                    </p:anim>
                                    <p:anim calcmode="lin" valueType="num">
                                      <p:cBhvr>
                                        <p:cTn id="18" dur="400" fill="hold"/>
                                        <p:tgtEl>
                                          <p:spTgt spid="20"/>
                                        </p:tgtEl>
                                        <p:attrNameLst>
                                          <p:attrName>ppt_h</p:attrName>
                                        </p:attrNameLst>
                                      </p:cBhvr>
                                      <p:tavLst>
                                        <p:tav tm="0">
                                          <p:val>
                                            <p:strVal val="#ppt_h"/>
                                          </p:val>
                                        </p:tav>
                                        <p:tav tm="100000">
                                          <p:val>
                                            <p:strVal val="#ppt_h"/>
                                          </p:val>
                                        </p:tav>
                                      </p:tavLst>
                                    </p:anim>
                                  </p:childTnLst>
                                </p:cTn>
                              </p:par>
                              <p:par>
                                <p:cTn id="19" presetID="22" presetClass="entr" presetSubtype="8"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400"/>
                                        <p:tgtEl>
                                          <p:spTgt spid="23"/>
                                        </p:tgtEl>
                                      </p:cBhvr>
                                    </p:animEffect>
                                  </p:childTnLst>
                                </p:cTn>
                              </p:par>
                            </p:childTnLst>
                          </p:cTn>
                        </p:par>
                        <p:par>
                          <p:cTn id="22" fill="hold">
                            <p:stCondLst>
                              <p:cond delay="1000"/>
                            </p:stCondLst>
                            <p:childTnLst>
                              <p:par>
                                <p:cTn id="23" presetID="45"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400"/>
                                        <p:tgtEl>
                                          <p:spTgt spid="21"/>
                                        </p:tgtEl>
                                      </p:cBhvr>
                                    </p:animEffect>
                                    <p:anim calcmode="lin" valueType="num">
                                      <p:cBhvr>
                                        <p:cTn id="26" dur="400" fill="hold"/>
                                        <p:tgtEl>
                                          <p:spTgt spid="21"/>
                                        </p:tgtEl>
                                        <p:attrNameLst>
                                          <p:attrName>ppt_w</p:attrName>
                                        </p:attrNameLst>
                                      </p:cBhvr>
                                      <p:tavLst>
                                        <p:tav tm="0" fmla="#ppt_w*sin(2.5*pi*$)">
                                          <p:val>
                                            <p:fltVal val="0"/>
                                          </p:val>
                                        </p:tav>
                                        <p:tav tm="100000">
                                          <p:val>
                                            <p:fltVal val="1"/>
                                          </p:val>
                                        </p:tav>
                                      </p:tavLst>
                                    </p:anim>
                                    <p:anim calcmode="lin" valueType="num">
                                      <p:cBhvr>
                                        <p:cTn id="27" dur="400" fill="hold"/>
                                        <p:tgtEl>
                                          <p:spTgt spid="21"/>
                                        </p:tgtEl>
                                        <p:attrNameLst>
                                          <p:attrName>ppt_h</p:attrName>
                                        </p:attrNameLst>
                                      </p:cBhvr>
                                      <p:tavLst>
                                        <p:tav tm="0">
                                          <p:val>
                                            <p:strVal val="#ppt_h"/>
                                          </p:val>
                                        </p:tav>
                                        <p:tav tm="100000">
                                          <p:val>
                                            <p:strVal val="#ppt_h"/>
                                          </p:val>
                                        </p:tav>
                                      </p:tavLst>
                                    </p:anim>
                                  </p:childTnLst>
                                </p:cTn>
                              </p:par>
                              <p:par>
                                <p:cTn id="28" presetID="22" presetClass="entr" presetSubtype="8"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9"/>
          <p:cNvSpPr/>
          <p:nvPr/>
        </p:nvSpPr>
        <p:spPr>
          <a:xfrm>
            <a:off x="450381" y="1169052"/>
            <a:ext cx="1779722" cy="3970318"/>
          </a:xfrm>
          <a:prstGeom prst="rect">
            <a:avLst/>
          </a:prstGeom>
        </p:spPr>
        <p:txBody>
          <a:bodyPr wrap="square">
            <a:spAutoFit/>
          </a:bodyPr>
          <a:lstStyle/>
          <a:p>
            <a:pPr eaLnBrk="1" hangingPunct="1">
              <a:lnSpc>
                <a:spcPct val="150000"/>
              </a:lnSpc>
            </a:pPr>
            <a:r>
              <a:rPr lang="zh-CN" altLang="en-US" sz="1400" dirty="0">
                <a:latin typeface="+mn-ea"/>
                <a:ea typeface="+mn-ea"/>
              </a:rPr>
              <a:t>对非专业学术类图书，读者范围广，可按照一般馆藏分配原则去分配，而对于专业学术类图书，通过计算学校各学院的学科专业度和交叉度来反映各学院对学科文献需求的量化关系，指导专业学术文献的馆藏分配。</a:t>
            </a:r>
            <a:endParaRPr lang="zh-CN" altLang="en-US" sz="1400" dirty="0">
              <a:latin typeface="+mn-ea"/>
              <a:ea typeface="+mn-ea"/>
            </a:endParaRPr>
          </a:p>
        </p:txBody>
      </p:sp>
      <p:pic>
        <p:nvPicPr>
          <p:cNvPr id="18" name="图片 17"/>
          <p:cNvPicPr>
            <a:picLocks noChangeAspect="1"/>
          </p:cNvPicPr>
          <p:nvPr/>
        </p:nvPicPr>
        <p:blipFill>
          <a:blip r:embed="rId1"/>
          <a:stretch>
            <a:fillRect/>
          </a:stretch>
        </p:blipFill>
        <p:spPr>
          <a:xfrm>
            <a:off x="2569128" y="1406904"/>
            <a:ext cx="9088073" cy="3914862"/>
          </a:xfrm>
          <a:prstGeom prst="rect">
            <a:avLst/>
          </a:prstGeom>
        </p:spPr>
      </p:pic>
      <p:pic>
        <p:nvPicPr>
          <p:cNvPr id="2" name="图片 1" descr="C:\Users\86186\Downloads\新书分配.png新书分配"/>
          <p:cNvPicPr>
            <a:picLocks noChangeAspect="1"/>
          </p:cNvPicPr>
          <p:nvPr/>
        </p:nvPicPr>
        <p:blipFill>
          <a:blip r:embed="rId2"/>
          <a:srcRect/>
          <a:stretch>
            <a:fillRect/>
          </a:stretch>
        </p:blipFill>
        <p:spPr>
          <a:xfrm>
            <a:off x="2573498" y="1031147"/>
            <a:ext cx="9140505" cy="5715000"/>
          </a:xfrm>
          <a:prstGeom prst="rect">
            <a:avLst/>
          </a:prstGeom>
        </p:spPr>
      </p:pic>
      <p:grpSp>
        <p:nvGrpSpPr>
          <p:cNvPr id="3" name="组合 2"/>
          <p:cNvGrpSpPr/>
          <p:nvPr/>
        </p:nvGrpSpPr>
        <p:grpSpPr>
          <a:xfrm>
            <a:off x="451485" y="196374"/>
            <a:ext cx="6813595" cy="522605"/>
            <a:chOff x="3908" y="283"/>
            <a:chExt cx="10727" cy="823"/>
          </a:xfrm>
        </p:grpSpPr>
        <p:sp>
          <p:nvSpPr>
            <p:cNvPr id="9" name="文本框 8"/>
            <p:cNvSpPr txBox="1"/>
            <p:nvPr/>
          </p:nvSpPr>
          <p:spPr>
            <a:xfrm>
              <a:off x="4579" y="283"/>
              <a:ext cx="10056"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智能文献馆藏调配</a:t>
              </a:r>
              <a:endParaRPr lang="zh-CN" altLang="en-US" sz="2800" b="1">
                <a:solidFill>
                  <a:srgbClr val="01579B"/>
                </a:solidFill>
                <a:effectLst/>
                <a:latin typeface="+mj-ea"/>
                <a:ea typeface="+mj-ea"/>
                <a:sym typeface="+mn-ea"/>
              </a:endParaRPr>
            </a:p>
          </p:txBody>
        </p:sp>
        <p:grpSp>
          <p:nvGrpSpPr>
            <p:cNvPr id="4" name="组合 3"/>
            <p:cNvGrpSpPr/>
            <p:nvPr/>
          </p:nvGrpSpPr>
          <p:grpSpPr>
            <a:xfrm rot="16200000">
              <a:off x="6655" y="-2324"/>
              <a:ext cx="578" cy="6073"/>
              <a:chOff x="9906" y="-30607"/>
              <a:chExt cx="5909" cy="62371"/>
            </a:xfrm>
          </p:grpSpPr>
          <p:sp>
            <p:nvSpPr>
              <p:cNvPr id="5" name="等腰三角形 4"/>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等腰三角形 5"/>
              <p:cNvSpPr/>
              <p:nvPr/>
            </p:nvSpPr>
            <p:spPr>
              <a:xfrm flipV="1">
                <a:off x="9968" y="26360"/>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632161" y="1203728"/>
            <a:ext cx="8280000" cy="4023529"/>
          </a:xfrm>
          <a:prstGeom prst="rect">
            <a:avLst/>
          </a:prstGeom>
        </p:spPr>
      </p:pic>
      <p:pic>
        <p:nvPicPr>
          <p:cNvPr id="15" name="图片 14" descr="C:\Users\86186\Desktop\图片1.png图片1"/>
          <p:cNvPicPr>
            <a:picLocks noChangeAspect="1"/>
          </p:cNvPicPr>
          <p:nvPr/>
        </p:nvPicPr>
        <p:blipFill>
          <a:blip r:embed="rId2"/>
          <a:srcRect/>
          <a:stretch>
            <a:fillRect/>
          </a:stretch>
        </p:blipFill>
        <p:spPr>
          <a:xfrm>
            <a:off x="775108" y="870282"/>
            <a:ext cx="8131810" cy="5334635"/>
          </a:xfrm>
          <a:prstGeom prst="rect">
            <a:avLst/>
          </a:prstGeom>
          <a:ln w="12700">
            <a:solidFill>
              <a:srgbClr val="48AEB9"/>
            </a:solidFill>
          </a:ln>
        </p:spPr>
      </p:pic>
      <p:pic>
        <p:nvPicPr>
          <p:cNvPr id="22" name="图片 21" descr="C:\Users\86186\Desktop\图片2.png图片2"/>
          <p:cNvPicPr>
            <a:picLocks noChangeAspect="1"/>
          </p:cNvPicPr>
          <p:nvPr/>
        </p:nvPicPr>
        <p:blipFill>
          <a:blip r:embed="rId3"/>
          <a:srcRect/>
          <a:stretch>
            <a:fillRect/>
          </a:stretch>
        </p:blipFill>
        <p:spPr>
          <a:xfrm>
            <a:off x="9120033" y="575853"/>
            <a:ext cx="2740025" cy="5938063"/>
          </a:xfrm>
          <a:prstGeom prst="rect">
            <a:avLst/>
          </a:prstGeom>
        </p:spPr>
      </p:pic>
      <p:grpSp>
        <p:nvGrpSpPr>
          <p:cNvPr id="3" name="组合 2"/>
          <p:cNvGrpSpPr/>
          <p:nvPr/>
        </p:nvGrpSpPr>
        <p:grpSpPr>
          <a:xfrm>
            <a:off x="449146" y="193598"/>
            <a:ext cx="5172927" cy="518841"/>
            <a:chOff x="3908" y="283"/>
            <a:chExt cx="10727" cy="823"/>
          </a:xfrm>
        </p:grpSpPr>
        <p:sp>
          <p:nvSpPr>
            <p:cNvPr id="9" name="文本框 8"/>
            <p:cNvSpPr txBox="1"/>
            <p:nvPr/>
          </p:nvSpPr>
          <p:spPr>
            <a:xfrm>
              <a:off x="4579" y="283"/>
              <a:ext cx="10056"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读者行为分析</a:t>
              </a:r>
              <a:endParaRPr lang="zh-CN" altLang="en-US" sz="2800" b="1">
                <a:solidFill>
                  <a:srgbClr val="01579B"/>
                </a:solidFill>
                <a:effectLst/>
                <a:latin typeface="+mj-ea"/>
                <a:ea typeface="+mj-ea"/>
                <a:sym typeface="+mn-ea"/>
              </a:endParaRPr>
            </a:p>
          </p:txBody>
        </p:sp>
        <p:grpSp>
          <p:nvGrpSpPr>
            <p:cNvPr id="4" name="组合 3"/>
            <p:cNvGrpSpPr/>
            <p:nvPr/>
          </p:nvGrpSpPr>
          <p:grpSpPr>
            <a:xfrm rot="16200000">
              <a:off x="6655" y="-2324"/>
              <a:ext cx="578" cy="6073"/>
              <a:chOff x="9906" y="-30607"/>
              <a:chExt cx="5909" cy="62371"/>
            </a:xfrm>
          </p:grpSpPr>
          <p:sp>
            <p:nvSpPr>
              <p:cNvPr id="5" name="等腰三角形 4"/>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等腰三角形 5"/>
              <p:cNvSpPr/>
              <p:nvPr/>
            </p:nvSpPr>
            <p:spPr>
              <a:xfrm flipV="1">
                <a:off x="9968" y="26360"/>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Freeform 15"/>
          <p:cNvSpPr/>
          <p:nvPr/>
        </p:nvSpPr>
        <p:spPr bwMode="auto">
          <a:xfrm>
            <a:off x="4305069" y="1627558"/>
            <a:ext cx="1503012" cy="2010455"/>
          </a:xfrm>
          <a:custGeom>
            <a:avLst/>
            <a:gdLst>
              <a:gd name="T0" fmla="*/ 0 w 4668"/>
              <a:gd name="T1" fmla="*/ 1562 h 6244"/>
              <a:gd name="T2" fmla="*/ 1684 w 4668"/>
              <a:gd name="T3" fmla="*/ 1567 h 6244"/>
              <a:gd name="T4" fmla="*/ 1908 w 4668"/>
              <a:gd name="T5" fmla="*/ 1603 h 6244"/>
              <a:gd name="T6" fmla="*/ 2121 w 4668"/>
              <a:gd name="T7" fmla="*/ 1670 h 6244"/>
              <a:gd name="T8" fmla="*/ 2321 w 4668"/>
              <a:gd name="T9" fmla="*/ 1766 h 6244"/>
              <a:gd name="T10" fmla="*/ 2503 w 4668"/>
              <a:gd name="T11" fmla="*/ 1887 h 6244"/>
              <a:gd name="T12" fmla="*/ 2667 w 4668"/>
              <a:gd name="T13" fmla="*/ 2034 h 6244"/>
              <a:gd name="T14" fmla="*/ 2808 w 4668"/>
              <a:gd name="T15" fmla="*/ 2202 h 6244"/>
              <a:gd name="T16" fmla="*/ 2925 w 4668"/>
              <a:gd name="T17" fmla="*/ 2390 h 6244"/>
              <a:gd name="T18" fmla="*/ 3016 w 4668"/>
              <a:gd name="T19" fmla="*/ 2594 h 6244"/>
              <a:gd name="T20" fmla="*/ 3077 w 4668"/>
              <a:gd name="T21" fmla="*/ 2813 h 6244"/>
              <a:gd name="T22" fmla="*/ 3106 w 4668"/>
              <a:gd name="T23" fmla="*/ 3044 h 6244"/>
              <a:gd name="T24" fmla="*/ 3100 w 4668"/>
              <a:gd name="T25" fmla="*/ 3282 h 6244"/>
              <a:gd name="T26" fmla="*/ 3059 w 4668"/>
              <a:gd name="T27" fmla="*/ 3510 h 6244"/>
              <a:gd name="T28" fmla="*/ 2986 w 4668"/>
              <a:gd name="T29" fmla="*/ 3727 h 6244"/>
              <a:gd name="T30" fmla="*/ 2883 w 4668"/>
              <a:gd name="T31" fmla="*/ 3929 h 6244"/>
              <a:gd name="T32" fmla="*/ 2754 w 4668"/>
              <a:gd name="T33" fmla="*/ 4112 h 6244"/>
              <a:gd name="T34" fmla="*/ 2600 w 4668"/>
              <a:gd name="T35" fmla="*/ 4275 h 6244"/>
              <a:gd name="T36" fmla="*/ 2422 w 4668"/>
              <a:gd name="T37" fmla="*/ 4415 h 6244"/>
              <a:gd name="T38" fmla="*/ 2226 w 4668"/>
              <a:gd name="T39" fmla="*/ 4528 h 6244"/>
              <a:gd name="T40" fmla="*/ 2013 w 4668"/>
              <a:gd name="T41" fmla="*/ 4612 h 6244"/>
              <a:gd name="T42" fmla="*/ 1785 w 4668"/>
              <a:gd name="T43" fmla="*/ 4665 h 6244"/>
              <a:gd name="T44" fmla="*/ 1601 w 4668"/>
              <a:gd name="T45" fmla="*/ 4682 h 6244"/>
              <a:gd name="T46" fmla="*/ 1529 w 4668"/>
              <a:gd name="T47" fmla="*/ 4682 h 6244"/>
              <a:gd name="T48" fmla="*/ 1529 w 4668"/>
              <a:gd name="T49" fmla="*/ 6244 h 6244"/>
              <a:gd name="T50" fmla="*/ 1594 w 4668"/>
              <a:gd name="T51" fmla="*/ 6244 h 6244"/>
              <a:gd name="T52" fmla="*/ 1660 w 4668"/>
              <a:gd name="T53" fmla="*/ 6242 h 6244"/>
              <a:gd name="T54" fmla="*/ 1864 w 4668"/>
              <a:gd name="T55" fmla="*/ 6228 h 6244"/>
              <a:gd name="T56" fmla="*/ 2330 w 4668"/>
              <a:gd name="T57" fmla="*/ 6145 h 6244"/>
              <a:gd name="T58" fmla="*/ 2766 w 4668"/>
              <a:gd name="T59" fmla="*/ 5997 h 6244"/>
              <a:gd name="T60" fmla="*/ 3171 w 4668"/>
              <a:gd name="T61" fmla="*/ 5789 h 6244"/>
              <a:gd name="T62" fmla="*/ 3538 w 4668"/>
              <a:gd name="T63" fmla="*/ 5526 h 6244"/>
              <a:gd name="T64" fmla="*/ 3862 w 4668"/>
              <a:gd name="T65" fmla="*/ 5216 h 6244"/>
              <a:gd name="T66" fmla="*/ 4138 w 4668"/>
              <a:gd name="T67" fmla="*/ 4862 h 6244"/>
              <a:gd name="T68" fmla="*/ 4363 w 4668"/>
              <a:gd name="T69" fmla="*/ 4470 h 6244"/>
              <a:gd name="T70" fmla="*/ 4529 w 4668"/>
              <a:gd name="T71" fmla="*/ 4046 h 6244"/>
              <a:gd name="T72" fmla="*/ 4633 w 4668"/>
              <a:gd name="T73" fmla="*/ 3596 h 6244"/>
              <a:gd name="T74" fmla="*/ 4668 w 4668"/>
              <a:gd name="T75" fmla="*/ 3125 h 6244"/>
              <a:gd name="T76" fmla="*/ 4634 w 4668"/>
              <a:gd name="T77" fmla="*/ 2655 h 6244"/>
              <a:gd name="T78" fmla="*/ 4533 w 4668"/>
              <a:gd name="T79" fmla="*/ 2210 h 6244"/>
              <a:gd name="T80" fmla="*/ 4373 w 4668"/>
              <a:gd name="T81" fmla="*/ 1794 h 6244"/>
              <a:gd name="T82" fmla="*/ 4156 w 4668"/>
              <a:gd name="T83" fmla="*/ 1408 h 6244"/>
              <a:gd name="T84" fmla="*/ 3891 w 4668"/>
              <a:gd name="T85" fmla="*/ 1059 h 6244"/>
              <a:gd name="T86" fmla="*/ 3579 w 4668"/>
              <a:gd name="T87" fmla="*/ 752 h 6244"/>
              <a:gd name="T88" fmla="*/ 3228 w 4668"/>
              <a:gd name="T89" fmla="*/ 491 h 6244"/>
              <a:gd name="T90" fmla="*/ 2843 w 4668"/>
              <a:gd name="T91" fmla="*/ 281 h 6244"/>
              <a:gd name="T92" fmla="*/ 2428 w 4668"/>
              <a:gd name="T93" fmla="*/ 126 h 6244"/>
              <a:gd name="T94" fmla="*/ 1988 w 4668"/>
              <a:gd name="T95" fmla="*/ 30 h 6244"/>
              <a:gd name="T96" fmla="*/ 1529 w 4668"/>
              <a:gd name="T97" fmla="*/ 0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8" h="6244">
                <a:moveTo>
                  <a:pt x="1529" y="0"/>
                </a:moveTo>
                <a:lnTo>
                  <a:pt x="0" y="0"/>
                </a:lnTo>
                <a:lnTo>
                  <a:pt x="0" y="1562"/>
                </a:lnTo>
                <a:lnTo>
                  <a:pt x="1529" y="1562"/>
                </a:lnTo>
                <a:lnTo>
                  <a:pt x="1607" y="1562"/>
                </a:lnTo>
                <a:lnTo>
                  <a:pt x="1684" y="1567"/>
                </a:lnTo>
                <a:lnTo>
                  <a:pt x="1760" y="1575"/>
                </a:lnTo>
                <a:lnTo>
                  <a:pt x="1834" y="1587"/>
                </a:lnTo>
                <a:lnTo>
                  <a:pt x="1908" y="1603"/>
                </a:lnTo>
                <a:lnTo>
                  <a:pt x="1980" y="1622"/>
                </a:lnTo>
                <a:lnTo>
                  <a:pt x="2052" y="1644"/>
                </a:lnTo>
                <a:lnTo>
                  <a:pt x="2121" y="1670"/>
                </a:lnTo>
                <a:lnTo>
                  <a:pt x="2189" y="1699"/>
                </a:lnTo>
                <a:lnTo>
                  <a:pt x="2256" y="1731"/>
                </a:lnTo>
                <a:lnTo>
                  <a:pt x="2321" y="1766"/>
                </a:lnTo>
                <a:lnTo>
                  <a:pt x="2383" y="1804"/>
                </a:lnTo>
                <a:lnTo>
                  <a:pt x="2445" y="1844"/>
                </a:lnTo>
                <a:lnTo>
                  <a:pt x="2503" y="1887"/>
                </a:lnTo>
                <a:lnTo>
                  <a:pt x="2560" y="1934"/>
                </a:lnTo>
                <a:lnTo>
                  <a:pt x="2614" y="1983"/>
                </a:lnTo>
                <a:lnTo>
                  <a:pt x="2667" y="2034"/>
                </a:lnTo>
                <a:lnTo>
                  <a:pt x="2716" y="2088"/>
                </a:lnTo>
                <a:lnTo>
                  <a:pt x="2764" y="2144"/>
                </a:lnTo>
                <a:lnTo>
                  <a:pt x="2808" y="2202"/>
                </a:lnTo>
                <a:lnTo>
                  <a:pt x="2850" y="2263"/>
                </a:lnTo>
                <a:lnTo>
                  <a:pt x="2890" y="2325"/>
                </a:lnTo>
                <a:lnTo>
                  <a:pt x="2925" y="2390"/>
                </a:lnTo>
                <a:lnTo>
                  <a:pt x="2959" y="2456"/>
                </a:lnTo>
                <a:lnTo>
                  <a:pt x="2989" y="2524"/>
                </a:lnTo>
                <a:lnTo>
                  <a:pt x="3016" y="2594"/>
                </a:lnTo>
                <a:lnTo>
                  <a:pt x="3039" y="2664"/>
                </a:lnTo>
                <a:lnTo>
                  <a:pt x="3061" y="2738"/>
                </a:lnTo>
                <a:lnTo>
                  <a:pt x="3077" y="2813"/>
                </a:lnTo>
                <a:lnTo>
                  <a:pt x="3091" y="2888"/>
                </a:lnTo>
                <a:lnTo>
                  <a:pt x="3100" y="2966"/>
                </a:lnTo>
                <a:lnTo>
                  <a:pt x="3106" y="3044"/>
                </a:lnTo>
                <a:lnTo>
                  <a:pt x="3107" y="3124"/>
                </a:lnTo>
                <a:lnTo>
                  <a:pt x="3106" y="3203"/>
                </a:lnTo>
                <a:lnTo>
                  <a:pt x="3100" y="3282"/>
                </a:lnTo>
                <a:lnTo>
                  <a:pt x="3090" y="3360"/>
                </a:lnTo>
                <a:lnTo>
                  <a:pt x="3076" y="3436"/>
                </a:lnTo>
                <a:lnTo>
                  <a:pt x="3059" y="3510"/>
                </a:lnTo>
                <a:lnTo>
                  <a:pt x="3038" y="3584"/>
                </a:lnTo>
                <a:lnTo>
                  <a:pt x="3014" y="3657"/>
                </a:lnTo>
                <a:lnTo>
                  <a:pt x="2986" y="3727"/>
                </a:lnTo>
                <a:lnTo>
                  <a:pt x="2955" y="3796"/>
                </a:lnTo>
                <a:lnTo>
                  <a:pt x="2921" y="3863"/>
                </a:lnTo>
                <a:lnTo>
                  <a:pt x="2883" y="3929"/>
                </a:lnTo>
                <a:lnTo>
                  <a:pt x="2843" y="3992"/>
                </a:lnTo>
                <a:lnTo>
                  <a:pt x="2799" y="4053"/>
                </a:lnTo>
                <a:lnTo>
                  <a:pt x="2754" y="4112"/>
                </a:lnTo>
                <a:lnTo>
                  <a:pt x="2705" y="4169"/>
                </a:lnTo>
                <a:lnTo>
                  <a:pt x="2653" y="4224"/>
                </a:lnTo>
                <a:lnTo>
                  <a:pt x="2600" y="4275"/>
                </a:lnTo>
                <a:lnTo>
                  <a:pt x="2543" y="4324"/>
                </a:lnTo>
                <a:lnTo>
                  <a:pt x="2484" y="4371"/>
                </a:lnTo>
                <a:lnTo>
                  <a:pt x="2422" y="4415"/>
                </a:lnTo>
                <a:lnTo>
                  <a:pt x="2359" y="4456"/>
                </a:lnTo>
                <a:lnTo>
                  <a:pt x="2294" y="4494"/>
                </a:lnTo>
                <a:lnTo>
                  <a:pt x="2226" y="4528"/>
                </a:lnTo>
                <a:lnTo>
                  <a:pt x="2157" y="4560"/>
                </a:lnTo>
                <a:lnTo>
                  <a:pt x="2085" y="4588"/>
                </a:lnTo>
                <a:lnTo>
                  <a:pt x="2013" y="4612"/>
                </a:lnTo>
                <a:lnTo>
                  <a:pt x="1938" y="4633"/>
                </a:lnTo>
                <a:lnTo>
                  <a:pt x="1862" y="4651"/>
                </a:lnTo>
                <a:lnTo>
                  <a:pt x="1785" y="4665"/>
                </a:lnTo>
                <a:lnTo>
                  <a:pt x="1706" y="4675"/>
                </a:lnTo>
                <a:lnTo>
                  <a:pt x="1626" y="4681"/>
                </a:lnTo>
                <a:lnTo>
                  <a:pt x="1601" y="4682"/>
                </a:lnTo>
                <a:lnTo>
                  <a:pt x="1577" y="4682"/>
                </a:lnTo>
                <a:lnTo>
                  <a:pt x="1553" y="4682"/>
                </a:lnTo>
                <a:lnTo>
                  <a:pt x="1529" y="4682"/>
                </a:lnTo>
                <a:lnTo>
                  <a:pt x="0" y="4682"/>
                </a:lnTo>
                <a:lnTo>
                  <a:pt x="0" y="6244"/>
                </a:lnTo>
                <a:lnTo>
                  <a:pt x="1529" y="6244"/>
                </a:lnTo>
                <a:lnTo>
                  <a:pt x="1551" y="6244"/>
                </a:lnTo>
                <a:lnTo>
                  <a:pt x="1572" y="6244"/>
                </a:lnTo>
                <a:lnTo>
                  <a:pt x="1594" y="6244"/>
                </a:lnTo>
                <a:lnTo>
                  <a:pt x="1617" y="6243"/>
                </a:lnTo>
                <a:lnTo>
                  <a:pt x="1638" y="6243"/>
                </a:lnTo>
                <a:lnTo>
                  <a:pt x="1660" y="6242"/>
                </a:lnTo>
                <a:lnTo>
                  <a:pt x="1683" y="6241"/>
                </a:lnTo>
                <a:lnTo>
                  <a:pt x="1704" y="6241"/>
                </a:lnTo>
                <a:lnTo>
                  <a:pt x="1864" y="6228"/>
                </a:lnTo>
                <a:lnTo>
                  <a:pt x="2022" y="6208"/>
                </a:lnTo>
                <a:lnTo>
                  <a:pt x="2177" y="6180"/>
                </a:lnTo>
                <a:lnTo>
                  <a:pt x="2330" y="6145"/>
                </a:lnTo>
                <a:lnTo>
                  <a:pt x="2478" y="6102"/>
                </a:lnTo>
                <a:lnTo>
                  <a:pt x="2624" y="6053"/>
                </a:lnTo>
                <a:lnTo>
                  <a:pt x="2766" y="5997"/>
                </a:lnTo>
                <a:lnTo>
                  <a:pt x="2905" y="5934"/>
                </a:lnTo>
                <a:lnTo>
                  <a:pt x="3040" y="5864"/>
                </a:lnTo>
                <a:lnTo>
                  <a:pt x="3171" y="5789"/>
                </a:lnTo>
                <a:lnTo>
                  <a:pt x="3297" y="5707"/>
                </a:lnTo>
                <a:lnTo>
                  <a:pt x="3420" y="5620"/>
                </a:lnTo>
                <a:lnTo>
                  <a:pt x="3538" y="5526"/>
                </a:lnTo>
                <a:lnTo>
                  <a:pt x="3651" y="5428"/>
                </a:lnTo>
                <a:lnTo>
                  <a:pt x="3759" y="5324"/>
                </a:lnTo>
                <a:lnTo>
                  <a:pt x="3862" y="5216"/>
                </a:lnTo>
                <a:lnTo>
                  <a:pt x="3960" y="5102"/>
                </a:lnTo>
                <a:lnTo>
                  <a:pt x="4052" y="4984"/>
                </a:lnTo>
                <a:lnTo>
                  <a:pt x="4138" y="4862"/>
                </a:lnTo>
                <a:lnTo>
                  <a:pt x="4220" y="4735"/>
                </a:lnTo>
                <a:lnTo>
                  <a:pt x="4295" y="4604"/>
                </a:lnTo>
                <a:lnTo>
                  <a:pt x="4363" y="4470"/>
                </a:lnTo>
                <a:lnTo>
                  <a:pt x="4425" y="4332"/>
                </a:lnTo>
                <a:lnTo>
                  <a:pt x="4480" y="4191"/>
                </a:lnTo>
                <a:lnTo>
                  <a:pt x="4529" y="4046"/>
                </a:lnTo>
                <a:lnTo>
                  <a:pt x="4570" y="3899"/>
                </a:lnTo>
                <a:lnTo>
                  <a:pt x="4605" y="3749"/>
                </a:lnTo>
                <a:lnTo>
                  <a:pt x="4633" y="3596"/>
                </a:lnTo>
                <a:lnTo>
                  <a:pt x="4652" y="3441"/>
                </a:lnTo>
                <a:lnTo>
                  <a:pt x="4664" y="3285"/>
                </a:lnTo>
                <a:lnTo>
                  <a:pt x="4668" y="3125"/>
                </a:lnTo>
                <a:lnTo>
                  <a:pt x="4664" y="2965"/>
                </a:lnTo>
                <a:lnTo>
                  <a:pt x="4653" y="2809"/>
                </a:lnTo>
                <a:lnTo>
                  <a:pt x="4634" y="2655"/>
                </a:lnTo>
                <a:lnTo>
                  <a:pt x="4607" y="2505"/>
                </a:lnTo>
                <a:lnTo>
                  <a:pt x="4573" y="2356"/>
                </a:lnTo>
                <a:lnTo>
                  <a:pt x="4533" y="2210"/>
                </a:lnTo>
                <a:lnTo>
                  <a:pt x="4485" y="2068"/>
                </a:lnTo>
                <a:lnTo>
                  <a:pt x="4432" y="1929"/>
                </a:lnTo>
                <a:lnTo>
                  <a:pt x="4373" y="1794"/>
                </a:lnTo>
                <a:lnTo>
                  <a:pt x="4306" y="1661"/>
                </a:lnTo>
                <a:lnTo>
                  <a:pt x="4234" y="1533"/>
                </a:lnTo>
                <a:lnTo>
                  <a:pt x="4156" y="1408"/>
                </a:lnTo>
                <a:lnTo>
                  <a:pt x="4072" y="1288"/>
                </a:lnTo>
                <a:lnTo>
                  <a:pt x="3984" y="1171"/>
                </a:lnTo>
                <a:lnTo>
                  <a:pt x="3891" y="1059"/>
                </a:lnTo>
                <a:lnTo>
                  <a:pt x="3791" y="952"/>
                </a:lnTo>
                <a:lnTo>
                  <a:pt x="3688" y="849"/>
                </a:lnTo>
                <a:lnTo>
                  <a:pt x="3579" y="752"/>
                </a:lnTo>
                <a:lnTo>
                  <a:pt x="3467" y="660"/>
                </a:lnTo>
                <a:lnTo>
                  <a:pt x="3349" y="573"/>
                </a:lnTo>
                <a:lnTo>
                  <a:pt x="3228" y="491"/>
                </a:lnTo>
                <a:lnTo>
                  <a:pt x="3103" y="415"/>
                </a:lnTo>
                <a:lnTo>
                  <a:pt x="2975" y="345"/>
                </a:lnTo>
                <a:lnTo>
                  <a:pt x="2843" y="281"/>
                </a:lnTo>
                <a:lnTo>
                  <a:pt x="2707" y="223"/>
                </a:lnTo>
                <a:lnTo>
                  <a:pt x="2568" y="171"/>
                </a:lnTo>
                <a:lnTo>
                  <a:pt x="2428" y="126"/>
                </a:lnTo>
                <a:lnTo>
                  <a:pt x="2283" y="87"/>
                </a:lnTo>
                <a:lnTo>
                  <a:pt x="2137" y="56"/>
                </a:lnTo>
                <a:lnTo>
                  <a:pt x="1988" y="30"/>
                </a:lnTo>
                <a:lnTo>
                  <a:pt x="1837" y="13"/>
                </a:lnTo>
                <a:lnTo>
                  <a:pt x="1684" y="2"/>
                </a:lnTo>
                <a:lnTo>
                  <a:pt x="1529" y="0"/>
                </a:lnTo>
                <a:close/>
              </a:path>
            </a:pathLst>
          </a:custGeom>
          <a:solidFill>
            <a:srgbClr val="1F729C"/>
          </a:solidFill>
          <a:ln>
            <a:noFill/>
          </a:ln>
        </p:spPr>
        <p:txBody>
          <a:bodyPr vert="horz" wrap="square" lIns="91404" tIns="45702" rIns="91404" bIns="45702" numCol="1" anchor="t" anchorCtr="0" compatLnSpc="1"/>
          <a:lstStyle/>
          <a:p>
            <a:endParaRPr lang="zh-CN" altLang="en-US" sz="1800">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25" name="Picture 57"/>
          <p:cNvPicPr>
            <a:picLocks noChangeAspect="1" noChangeArrowheads="1"/>
          </p:cNvPicPr>
          <p:nvPr/>
        </p:nvPicPr>
        <p:blipFill>
          <a:blip r:embed="rId1">
            <a:lum bright="24000"/>
            <a:extLst>
              <a:ext uri="{28A0092B-C50C-407E-A947-70E740481C1C}">
                <a14:useLocalDpi xmlns:a14="http://schemas.microsoft.com/office/drawing/2010/main" val="0"/>
              </a:ext>
            </a:extLst>
          </a:blip>
          <a:srcRect t="50449" r="-420"/>
          <a:stretch>
            <a:fillRect/>
          </a:stretch>
        </p:blipFill>
        <p:spPr bwMode="auto">
          <a:xfrm rot="16200000" flipH="1">
            <a:off x="1529911" y="3043678"/>
            <a:ext cx="5819931" cy="29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7"/>
          <p:cNvPicPr>
            <a:picLocks noChangeAspect="1" noChangeArrowheads="1"/>
          </p:cNvPicPr>
          <p:nvPr/>
        </p:nvPicPr>
        <p:blipFill>
          <a:blip r:embed="rId1">
            <a:lum bright="24000"/>
            <a:extLst>
              <a:ext uri="{28A0092B-C50C-407E-A947-70E740481C1C}">
                <a14:useLocalDpi xmlns:a14="http://schemas.microsoft.com/office/drawing/2010/main" val="0"/>
              </a:ext>
            </a:extLst>
          </a:blip>
          <a:srcRect t="50449" r="-420"/>
          <a:stretch>
            <a:fillRect/>
          </a:stretch>
        </p:blipFill>
        <p:spPr bwMode="auto">
          <a:xfrm rot="5400000">
            <a:off x="4511871" y="3044545"/>
            <a:ext cx="5819928" cy="29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reeform 15"/>
          <p:cNvSpPr/>
          <p:nvPr/>
        </p:nvSpPr>
        <p:spPr bwMode="auto">
          <a:xfrm>
            <a:off x="4305069" y="3811105"/>
            <a:ext cx="1503012" cy="2010455"/>
          </a:xfrm>
          <a:custGeom>
            <a:avLst/>
            <a:gdLst>
              <a:gd name="T0" fmla="*/ 0 w 4668"/>
              <a:gd name="T1" fmla="*/ 1562 h 6244"/>
              <a:gd name="T2" fmla="*/ 1684 w 4668"/>
              <a:gd name="T3" fmla="*/ 1567 h 6244"/>
              <a:gd name="T4" fmla="*/ 1908 w 4668"/>
              <a:gd name="T5" fmla="*/ 1603 h 6244"/>
              <a:gd name="T6" fmla="*/ 2121 w 4668"/>
              <a:gd name="T7" fmla="*/ 1670 h 6244"/>
              <a:gd name="T8" fmla="*/ 2321 w 4668"/>
              <a:gd name="T9" fmla="*/ 1766 h 6244"/>
              <a:gd name="T10" fmla="*/ 2503 w 4668"/>
              <a:gd name="T11" fmla="*/ 1887 h 6244"/>
              <a:gd name="T12" fmla="*/ 2667 w 4668"/>
              <a:gd name="T13" fmla="*/ 2034 h 6244"/>
              <a:gd name="T14" fmla="*/ 2808 w 4668"/>
              <a:gd name="T15" fmla="*/ 2202 h 6244"/>
              <a:gd name="T16" fmla="*/ 2925 w 4668"/>
              <a:gd name="T17" fmla="*/ 2390 h 6244"/>
              <a:gd name="T18" fmla="*/ 3016 w 4668"/>
              <a:gd name="T19" fmla="*/ 2594 h 6244"/>
              <a:gd name="T20" fmla="*/ 3077 w 4668"/>
              <a:gd name="T21" fmla="*/ 2813 h 6244"/>
              <a:gd name="T22" fmla="*/ 3106 w 4668"/>
              <a:gd name="T23" fmla="*/ 3044 h 6244"/>
              <a:gd name="T24" fmla="*/ 3100 w 4668"/>
              <a:gd name="T25" fmla="*/ 3282 h 6244"/>
              <a:gd name="T26" fmla="*/ 3059 w 4668"/>
              <a:gd name="T27" fmla="*/ 3510 h 6244"/>
              <a:gd name="T28" fmla="*/ 2986 w 4668"/>
              <a:gd name="T29" fmla="*/ 3727 h 6244"/>
              <a:gd name="T30" fmla="*/ 2883 w 4668"/>
              <a:gd name="T31" fmla="*/ 3929 h 6244"/>
              <a:gd name="T32" fmla="*/ 2754 w 4668"/>
              <a:gd name="T33" fmla="*/ 4112 h 6244"/>
              <a:gd name="T34" fmla="*/ 2600 w 4668"/>
              <a:gd name="T35" fmla="*/ 4275 h 6244"/>
              <a:gd name="T36" fmla="*/ 2422 w 4668"/>
              <a:gd name="T37" fmla="*/ 4415 h 6244"/>
              <a:gd name="T38" fmla="*/ 2226 w 4668"/>
              <a:gd name="T39" fmla="*/ 4528 h 6244"/>
              <a:gd name="T40" fmla="*/ 2013 w 4668"/>
              <a:gd name="T41" fmla="*/ 4612 h 6244"/>
              <a:gd name="T42" fmla="*/ 1785 w 4668"/>
              <a:gd name="T43" fmla="*/ 4665 h 6244"/>
              <a:gd name="T44" fmla="*/ 1601 w 4668"/>
              <a:gd name="T45" fmla="*/ 4682 h 6244"/>
              <a:gd name="T46" fmla="*/ 1529 w 4668"/>
              <a:gd name="T47" fmla="*/ 4682 h 6244"/>
              <a:gd name="T48" fmla="*/ 1529 w 4668"/>
              <a:gd name="T49" fmla="*/ 6244 h 6244"/>
              <a:gd name="T50" fmla="*/ 1594 w 4668"/>
              <a:gd name="T51" fmla="*/ 6244 h 6244"/>
              <a:gd name="T52" fmla="*/ 1660 w 4668"/>
              <a:gd name="T53" fmla="*/ 6242 h 6244"/>
              <a:gd name="T54" fmla="*/ 1864 w 4668"/>
              <a:gd name="T55" fmla="*/ 6228 h 6244"/>
              <a:gd name="T56" fmla="*/ 2330 w 4668"/>
              <a:gd name="T57" fmla="*/ 6145 h 6244"/>
              <a:gd name="T58" fmla="*/ 2766 w 4668"/>
              <a:gd name="T59" fmla="*/ 5997 h 6244"/>
              <a:gd name="T60" fmla="*/ 3171 w 4668"/>
              <a:gd name="T61" fmla="*/ 5789 h 6244"/>
              <a:gd name="T62" fmla="*/ 3538 w 4668"/>
              <a:gd name="T63" fmla="*/ 5526 h 6244"/>
              <a:gd name="T64" fmla="*/ 3862 w 4668"/>
              <a:gd name="T65" fmla="*/ 5216 h 6244"/>
              <a:gd name="T66" fmla="*/ 4138 w 4668"/>
              <a:gd name="T67" fmla="*/ 4862 h 6244"/>
              <a:gd name="T68" fmla="*/ 4363 w 4668"/>
              <a:gd name="T69" fmla="*/ 4470 h 6244"/>
              <a:gd name="T70" fmla="*/ 4529 w 4668"/>
              <a:gd name="T71" fmla="*/ 4046 h 6244"/>
              <a:gd name="T72" fmla="*/ 4633 w 4668"/>
              <a:gd name="T73" fmla="*/ 3596 h 6244"/>
              <a:gd name="T74" fmla="*/ 4668 w 4668"/>
              <a:gd name="T75" fmla="*/ 3125 h 6244"/>
              <a:gd name="T76" fmla="*/ 4634 w 4668"/>
              <a:gd name="T77" fmla="*/ 2655 h 6244"/>
              <a:gd name="T78" fmla="*/ 4533 w 4668"/>
              <a:gd name="T79" fmla="*/ 2210 h 6244"/>
              <a:gd name="T80" fmla="*/ 4373 w 4668"/>
              <a:gd name="T81" fmla="*/ 1794 h 6244"/>
              <a:gd name="T82" fmla="*/ 4156 w 4668"/>
              <a:gd name="T83" fmla="*/ 1408 h 6244"/>
              <a:gd name="T84" fmla="*/ 3891 w 4668"/>
              <a:gd name="T85" fmla="*/ 1059 h 6244"/>
              <a:gd name="T86" fmla="*/ 3579 w 4668"/>
              <a:gd name="T87" fmla="*/ 752 h 6244"/>
              <a:gd name="T88" fmla="*/ 3228 w 4668"/>
              <a:gd name="T89" fmla="*/ 491 h 6244"/>
              <a:gd name="T90" fmla="*/ 2843 w 4668"/>
              <a:gd name="T91" fmla="*/ 281 h 6244"/>
              <a:gd name="T92" fmla="*/ 2428 w 4668"/>
              <a:gd name="T93" fmla="*/ 126 h 6244"/>
              <a:gd name="T94" fmla="*/ 1988 w 4668"/>
              <a:gd name="T95" fmla="*/ 30 h 6244"/>
              <a:gd name="T96" fmla="*/ 1529 w 4668"/>
              <a:gd name="T97" fmla="*/ 0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8" h="6244">
                <a:moveTo>
                  <a:pt x="1529" y="0"/>
                </a:moveTo>
                <a:lnTo>
                  <a:pt x="0" y="0"/>
                </a:lnTo>
                <a:lnTo>
                  <a:pt x="0" y="1562"/>
                </a:lnTo>
                <a:lnTo>
                  <a:pt x="1529" y="1562"/>
                </a:lnTo>
                <a:lnTo>
                  <a:pt x="1607" y="1562"/>
                </a:lnTo>
                <a:lnTo>
                  <a:pt x="1684" y="1567"/>
                </a:lnTo>
                <a:lnTo>
                  <a:pt x="1760" y="1575"/>
                </a:lnTo>
                <a:lnTo>
                  <a:pt x="1834" y="1587"/>
                </a:lnTo>
                <a:lnTo>
                  <a:pt x="1908" y="1603"/>
                </a:lnTo>
                <a:lnTo>
                  <a:pt x="1980" y="1622"/>
                </a:lnTo>
                <a:lnTo>
                  <a:pt x="2052" y="1644"/>
                </a:lnTo>
                <a:lnTo>
                  <a:pt x="2121" y="1670"/>
                </a:lnTo>
                <a:lnTo>
                  <a:pt x="2189" y="1699"/>
                </a:lnTo>
                <a:lnTo>
                  <a:pt x="2256" y="1731"/>
                </a:lnTo>
                <a:lnTo>
                  <a:pt x="2321" y="1766"/>
                </a:lnTo>
                <a:lnTo>
                  <a:pt x="2383" y="1804"/>
                </a:lnTo>
                <a:lnTo>
                  <a:pt x="2445" y="1844"/>
                </a:lnTo>
                <a:lnTo>
                  <a:pt x="2503" y="1887"/>
                </a:lnTo>
                <a:lnTo>
                  <a:pt x="2560" y="1934"/>
                </a:lnTo>
                <a:lnTo>
                  <a:pt x="2614" y="1983"/>
                </a:lnTo>
                <a:lnTo>
                  <a:pt x="2667" y="2034"/>
                </a:lnTo>
                <a:lnTo>
                  <a:pt x="2716" y="2088"/>
                </a:lnTo>
                <a:lnTo>
                  <a:pt x="2764" y="2144"/>
                </a:lnTo>
                <a:lnTo>
                  <a:pt x="2808" y="2202"/>
                </a:lnTo>
                <a:lnTo>
                  <a:pt x="2850" y="2263"/>
                </a:lnTo>
                <a:lnTo>
                  <a:pt x="2890" y="2325"/>
                </a:lnTo>
                <a:lnTo>
                  <a:pt x="2925" y="2390"/>
                </a:lnTo>
                <a:lnTo>
                  <a:pt x="2959" y="2456"/>
                </a:lnTo>
                <a:lnTo>
                  <a:pt x="2989" y="2524"/>
                </a:lnTo>
                <a:lnTo>
                  <a:pt x="3016" y="2594"/>
                </a:lnTo>
                <a:lnTo>
                  <a:pt x="3039" y="2664"/>
                </a:lnTo>
                <a:lnTo>
                  <a:pt x="3061" y="2738"/>
                </a:lnTo>
                <a:lnTo>
                  <a:pt x="3077" y="2813"/>
                </a:lnTo>
                <a:lnTo>
                  <a:pt x="3091" y="2888"/>
                </a:lnTo>
                <a:lnTo>
                  <a:pt x="3100" y="2966"/>
                </a:lnTo>
                <a:lnTo>
                  <a:pt x="3106" y="3044"/>
                </a:lnTo>
                <a:lnTo>
                  <a:pt x="3107" y="3124"/>
                </a:lnTo>
                <a:lnTo>
                  <a:pt x="3106" y="3203"/>
                </a:lnTo>
                <a:lnTo>
                  <a:pt x="3100" y="3282"/>
                </a:lnTo>
                <a:lnTo>
                  <a:pt x="3090" y="3360"/>
                </a:lnTo>
                <a:lnTo>
                  <a:pt x="3076" y="3436"/>
                </a:lnTo>
                <a:lnTo>
                  <a:pt x="3059" y="3510"/>
                </a:lnTo>
                <a:lnTo>
                  <a:pt x="3038" y="3584"/>
                </a:lnTo>
                <a:lnTo>
                  <a:pt x="3014" y="3657"/>
                </a:lnTo>
                <a:lnTo>
                  <a:pt x="2986" y="3727"/>
                </a:lnTo>
                <a:lnTo>
                  <a:pt x="2955" y="3796"/>
                </a:lnTo>
                <a:lnTo>
                  <a:pt x="2921" y="3863"/>
                </a:lnTo>
                <a:lnTo>
                  <a:pt x="2883" y="3929"/>
                </a:lnTo>
                <a:lnTo>
                  <a:pt x="2843" y="3992"/>
                </a:lnTo>
                <a:lnTo>
                  <a:pt x="2799" y="4053"/>
                </a:lnTo>
                <a:lnTo>
                  <a:pt x="2754" y="4112"/>
                </a:lnTo>
                <a:lnTo>
                  <a:pt x="2705" y="4169"/>
                </a:lnTo>
                <a:lnTo>
                  <a:pt x="2653" y="4224"/>
                </a:lnTo>
                <a:lnTo>
                  <a:pt x="2600" y="4275"/>
                </a:lnTo>
                <a:lnTo>
                  <a:pt x="2543" y="4324"/>
                </a:lnTo>
                <a:lnTo>
                  <a:pt x="2484" y="4371"/>
                </a:lnTo>
                <a:lnTo>
                  <a:pt x="2422" y="4415"/>
                </a:lnTo>
                <a:lnTo>
                  <a:pt x="2359" y="4456"/>
                </a:lnTo>
                <a:lnTo>
                  <a:pt x="2294" y="4494"/>
                </a:lnTo>
                <a:lnTo>
                  <a:pt x="2226" y="4528"/>
                </a:lnTo>
                <a:lnTo>
                  <a:pt x="2157" y="4560"/>
                </a:lnTo>
                <a:lnTo>
                  <a:pt x="2085" y="4588"/>
                </a:lnTo>
                <a:lnTo>
                  <a:pt x="2013" y="4612"/>
                </a:lnTo>
                <a:lnTo>
                  <a:pt x="1938" y="4633"/>
                </a:lnTo>
                <a:lnTo>
                  <a:pt x="1862" y="4651"/>
                </a:lnTo>
                <a:lnTo>
                  <a:pt x="1785" y="4665"/>
                </a:lnTo>
                <a:lnTo>
                  <a:pt x="1706" y="4675"/>
                </a:lnTo>
                <a:lnTo>
                  <a:pt x="1626" y="4681"/>
                </a:lnTo>
                <a:lnTo>
                  <a:pt x="1601" y="4682"/>
                </a:lnTo>
                <a:lnTo>
                  <a:pt x="1577" y="4682"/>
                </a:lnTo>
                <a:lnTo>
                  <a:pt x="1553" y="4682"/>
                </a:lnTo>
                <a:lnTo>
                  <a:pt x="1529" y="4682"/>
                </a:lnTo>
                <a:lnTo>
                  <a:pt x="0" y="4682"/>
                </a:lnTo>
                <a:lnTo>
                  <a:pt x="0" y="6244"/>
                </a:lnTo>
                <a:lnTo>
                  <a:pt x="1529" y="6244"/>
                </a:lnTo>
                <a:lnTo>
                  <a:pt x="1551" y="6244"/>
                </a:lnTo>
                <a:lnTo>
                  <a:pt x="1572" y="6244"/>
                </a:lnTo>
                <a:lnTo>
                  <a:pt x="1594" y="6244"/>
                </a:lnTo>
                <a:lnTo>
                  <a:pt x="1617" y="6243"/>
                </a:lnTo>
                <a:lnTo>
                  <a:pt x="1638" y="6243"/>
                </a:lnTo>
                <a:lnTo>
                  <a:pt x="1660" y="6242"/>
                </a:lnTo>
                <a:lnTo>
                  <a:pt x="1683" y="6241"/>
                </a:lnTo>
                <a:lnTo>
                  <a:pt x="1704" y="6241"/>
                </a:lnTo>
                <a:lnTo>
                  <a:pt x="1864" y="6228"/>
                </a:lnTo>
                <a:lnTo>
                  <a:pt x="2022" y="6208"/>
                </a:lnTo>
                <a:lnTo>
                  <a:pt x="2177" y="6180"/>
                </a:lnTo>
                <a:lnTo>
                  <a:pt x="2330" y="6145"/>
                </a:lnTo>
                <a:lnTo>
                  <a:pt x="2478" y="6102"/>
                </a:lnTo>
                <a:lnTo>
                  <a:pt x="2624" y="6053"/>
                </a:lnTo>
                <a:lnTo>
                  <a:pt x="2766" y="5997"/>
                </a:lnTo>
                <a:lnTo>
                  <a:pt x="2905" y="5934"/>
                </a:lnTo>
                <a:lnTo>
                  <a:pt x="3040" y="5864"/>
                </a:lnTo>
                <a:lnTo>
                  <a:pt x="3171" y="5789"/>
                </a:lnTo>
                <a:lnTo>
                  <a:pt x="3297" y="5707"/>
                </a:lnTo>
                <a:lnTo>
                  <a:pt x="3420" y="5620"/>
                </a:lnTo>
                <a:lnTo>
                  <a:pt x="3538" y="5526"/>
                </a:lnTo>
                <a:lnTo>
                  <a:pt x="3651" y="5428"/>
                </a:lnTo>
                <a:lnTo>
                  <a:pt x="3759" y="5324"/>
                </a:lnTo>
                <a:lnTo>
                  <a:pt x="3862" y="5216"/>
                </a:lnTo>
                <a:lnTo>
                  <a:pt x="3960" y="5102"/>
                </a:lnTo>
                <a:lnTo>
                  <a:pt x="4052" y="4984"/>
                </a:lnTo>
                <a:lnTo>
                  <a:pt x="4138" y="4862"/>
                </a:lnTo>
                <a:lnTo>
                  <a:pt x="4220" y="4735"/>
                </a:lnTo>
                <a:lnTo>
                  <a:pt x="4295" y="4604"/>
                </a:lnTo>
                <a:lnTo>
                  <a:pt x="4363" y="4470"/>
                </a:lnTo>
                <a:lnTo>
                  <a:pt x="4425" y="4332"/>
                </a:lnTo>
                <a:lnTo>
                  <a:pt x="4480" y="4191"/>
                </a:lnTo>
                <a:lnTo>
                  <a:pt x="4529" y="4046"/>
                </a:lnTo>
                <a:lnTo>
                  <a:pt x="4570" y="3899"/>
                </a:lnTo>
                <a:lnTo>
                  <a:pt x="4605" y="3749"/>
                </a:lnTo>
                <a:lnTo>
                  <a:pt x="4633" y="3596"/>
                </a:lnTo>
                <a:lnTo>
                  <a:pt x="4652" y="3441"/>
                </a:lnTo>
                <a:lnTo>
                  <a:pt x="4664" y="3285"/>
                </a:lnTo>
                <a:lnTo>
                  <a:pt x="4668" y="3125"/>
                </a:lnTo>
                <a:lnTo>
                  <a:pt x="4664" y="2965"/>
                </a:lnTo>
                <a:lnTo>
                  <a:pt x="4653" y="2809"/>
                </a:lnTo>
                <a:lnTo>
                  <a:pt x="4634" y="2655"/>
                </a:lnTo>
                <a:lnTo>
                  <a:pt x="4607" y="2505"/>
                </a:lnTo>
                <a:lnTo>
                  <a:pt x="4573" y="2356"/>
                </a:lnTo>
                <a:lnTo>
                  <a:pt x="4533" y="2210"/>
                </a:lnTo>
                <a:lnTo>
                  <a:pt x="4485" y="2068"/>
                </a:lnTo>
                <a:lnTo>
                  <a:pt x="4432" y="1929"/>
                </a:lnTo>
                <a:lnTo>
                  <a:pt x="4373" y="1794"/>
                </a:lnTo>
                <a:lnTo>
                  <a:pt x="4306" y="1661"/>
                </a:lnTo>
                <a:lnTo>
                  <a:pt x="4234" y="1533"/>
                </a:lnTo>
                <a:lnTo>
                  <a:pt x="4156" y="1408"/>
                </a:lnTo>
                <a:lnTo>
                  <a:pt x="4072" y="1288"/>
                </a:lnTo>
                <a:lnTo>
                  <a:pt x="3984" y="1171"/>
                </a:lnTo>
                <a:lnTo>
                  <a:pt x="3891" y="1059"/>
                </a:lnTo>
                <a:lnTo>
                  <a:pt x="3791" y="952"/>
                </a:lnTo>
                <a:lnTo>
                  <a:pt x="3688" y="849"/>
                </a:lnTo>
                <a:lnTo>
                  <a:pt x="3579" y="752"/>
                </a:lnTo>
                <a:lnTo>
                  <a:pt x="3467" y="660"/>
                </a:lnTo>
                <a:lnTo>
                  <a:pt x="3349" y="573"/>
                </a:lnTo>
                <a:lnTo>
                  <a:pt x="3228" y="491"/>
                </a:lnTo>
                <a:lnTo>
                  <a:pt x="3103" y="415"/>
                </a:lnTo>
                <a:lnTo>
                  <a:pt x="2975" y="345"/>
                </a:lnTo>
                <a:lnTo>
                  <a:pt x="2843" y="281"/>
                </a:lnTo>
                <a:lnTo>
                  <a:pt x="2707" y="223"/>
                </a:lnTo>
                <a:lnTo>
                  <a:pt x="2568" y="171"/>
                </a:lnTo>
                <a:lnTo>
                  <a:pt x="2428" y="126"/>
                </a:lnTo>
                <a:lnTo>
                  <a:pt x="2283" y="87"/>
                </a:lnTo>
                <a:lnTo>
                  <a:pt x="2137" y="56"/>
                </a:lnTo>
                <a:lnTo>
                  <a:pt x="1988" y="30"/>
                </a:lnTo>
                <a:lnTo>
                  <a:pt x="1837" y="13"/>
                </a:lnTo>
                <a:lnTo>
                  <a:pt x="1684" y="2"/>
                </a:lnTo>
                <a:lnTo>
                  <a:pt x="1529" y="0"/>
                </a:lnTo>
                <a:close/>
              </a:path>
            </a:pathLst>
          </a:custGeom>
          <a:solidFill>
            <a:srgbClr val="F18D00"/>
          </a:solidFill>
          <a:ln>
            <a:noFill/>
          </a:ln>
        </p:spPr>
        <p:txBody>
          <a:bodyPr vert="horz" wrap="square" lIns="91404" tIns="45702" rIns="91404" bIns="45702" numCol="1" anchor="t" anchorCtr="0" compatLnSpc="1"/>
          <a:lstStyle/>
          <a:p>
            <a:endParaRPr lang="zh-CN" altLang="en-US" sz="1800">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28" name="Freeform 15"/>
          <p:cNvSpPr/>
          <p:nvPr/>
        </p:nvSpPr>
        <p:spPr bwMode="auto">
          <a:xfrm flipH="1">
            <a:off x="6063887" y="1627558"/>
            <a:ext cx="1503012" cy="2010455"/>
          </a:xfrm>
          <a:custGeom>
            <a:avLst/>
            <a:gdLst>
              <a:gd name="T0" fmla="*/ 0 w 4668"/>
              <a:gd name="T1" fmla="*/ 1562 h 6244"/>
              <a:gd name="T2" fmla="*/ 1684 w 4668"/>
              <a:gd name="T3" fmla="*/ 1567 h 6244"/>
              <a:gd name="T4" fmla="*/ 1908 w 4668"/>
              <a:gd name="T5" fmla="*/ 1603 h 6244"/>
              <a:gd name="T6" fmla="*/ 2121 w 4668"/>
              <a:gd name="T7" fmla="*/ 1670 h 6244"/>
              <a:gd name="T8" fmla="*/ 2321 w 4668"/>
              <a:gd name="T9" fmla="*/ 1766 h 6244"/>
              <a:gd name="T10" fmla="*/ 2503 w 4668"/>
              <a:gd name="T11" fmla="*/ 1887 h 6244"/>
              <a:gd name="T12" fmla="*/ 2667 w 4668"/>
              <a:gd name="T13" fmla="*/ 2034 h 6244"/>
              <a:gd name="T14" fmla="*/ 2808 w 4668"/>
              <a:gd name="T15" fmla="*/ 2202 h 6244"/>
              <a:gd name="T16" fmla="*/ 2925 w 4668"/>
              <a:gd name="T17" fmla="*/ 2390 h 6244"/>
              <a:gd name="T18" fmla="*/ 3016 w 4668"/>
              <a:gd name="T19" fmla="*/ 2594 h 6244"/>
              <a:gd name="T20" fmla="*/ 3077 w 4668"/>
              <a:gd name="T21" fmla="*/ 2813 h 6244"/>
              <a:gd name="T22" fmla="*/ 3106 w 4668"/>
              <a:gd name="T23" fmla="*/ 3044 h 6244"/>
              <a:gd name="T24" fmla="*/ 3100 w 4668"/>
              <a:gd name="T25" fmla="*/ 3282 h 6244"/>
              <a:gd name="T26" fmla="*/ 3059 w 4668"/>
              <a:gd name="T27" fmla="*/ 3510 h 6244"/>
              <a:gd name="T28" fmla="*/ 2986 w 4668"/>
              <a:gd name="T29" fmla="*/ 3727 h 6244"/>
              <a:gd name="T30" fmla="*/ 2883 w 4668"/>
              <a:gd name="T31" fmla="*/ 3929 h 6244"/>
              <a:gd name="T32" fmla="*/ 2754 w 4668"/>
              <a:gd name="T33" fmla="*/ 4112 h 6244"/>
              <a:gd name="T34" fmla="*/ 2600 w 4668"/>
              <a:gd name="T35" fmla="*/ 4275 h 6244"/>
              <a:gd name="T36" fmla="*/ 2422 w 4668"/>
              <a:gd name="T37" fmla="*/ 4415 h 6244"/>
              <a:gd name="T38" fmla="*/ 2226 w 4668"/>
              <a:gd name="T39" fmla="*/ 4528 h 6244"/>
              <a:gd name="T40" fmla="*/ 2013 w 4668"/>
              <a:gd name="T41" fmla="*/ 4612 h 6244"/>
              <a:gd name="T42" fmla="*/ 1785 w 4668"/>
              <a:gd name="T43" fmla="*/ 4665 h 6244"/>
              <a:gd name="T44" fmla="*/ 1601 w 4668"/>
              <a:gd name="T45" fmla="*/ 4682 h 6244"/>
              <a:gd name="T46" fmla="*/ 1529 w 4668"/>
              <a:gd name="T47" fmla="*/ 4682 h 6244"/>
              <a:gd name="T48" fmla="*/ 1529 w 4668"/>
              <a:gd name="T49" fmla="*/ 6244 h 6244"/>
              <a:gd name="T50" fmla="*/ 1594 w 4668"/>
              <a:gd name="T51" fmla="*/ 6244 h 6244"/>
              <a:gd name="T52" fmla="*/ 1660 w 4668"/>
              <a:gd name="T53" fmla="*/ 6242 h 6244"/>
              <a:gd name="T54" fmla="*/ 1864 w 4668"/>
              <a:gd name="T55" fmla="*/ 6228 h 6244"/>
              <a:gd name="T56" fmla="*/ 2330 w 4668"/>
              <a:gd name="T57" fmla="*/ 6145 h 6244"/>
              <a:gd name="T58" fmla="*/ 2766 w 4668"/>
              <a:gd name="T59" fmla="*/ 5997 h 6244"/>
              <a:gd name="T60" fmla="*/ 3171 w 4668"/>
              <a:gd name="T61" fmla="*/ 5789 h 6244"/>
              <a:gd name="T62" fmla="*/ 3538 w 4668"/>
              <a:gd name="T63" fmla="*/ 5526 h 6244"/>
              <a:gd name="T64" fmla="*/ 3862 w 4668"/>
              <a:gd name="T65" fmla="*/ 5216 h 6244"/>
              <a:gd name="T66" fmla="*/ 4138 w 4668"/>
              <a:gd name="T67" fmla="*/ 4862 h 6244"/>
              <a:gd name="T68" fmla="*/ 4363 w 4668"/>
              <a:gd name="T69" fmla="*/ 4470 h 6244"/>
              <a:gd name="T70" fmla="*/ 4529 w 4668"/>
              <a:gd name="T71" fmla="*/ 4046 h 6244"/>
              <a:gd name="T72" fmla="*/ 4633 w 4668"/>
              <a:gd name="T73" fmla="*/ 3596 h 6244"/>
              <a:gd name="T74" fmla="*/ 4668 w 4668"/>
              <a:gd name="T75" fmla="*/ 3125 h 6244"/>
              <a:gd name="T76" fmla="*/ 4634 w 4668"/>
              <a:gd name="T77" fmla="*/ 2655 h 6244"/>
              <a:gd name="T78" fmla="*/ 4533 w 4668"/>
              <a:gd name="T79" fmla="*/ 2210 h 6244"/>
              <a:gd name="T80" fmla="*/ 4373 w 4668"/>
              <a:gd name="T81" fmla="*/ 1794 h 6244"/>
              <a:gd name="T82" fmla="*/ 4156 w 4668"/>
              <a:gd name="T83" fmla="*/ 1408 h 6244"/>
              <a:gd name="T84" fmla="*/ 3891 w 4668"/>
              <a:gd name="T85" fmla="*/ 1059 h 6244"/>
              <a:gd name="T86" fmla="*/ 3579 w 4668"/>
              <a:gd name="T87" fmla="*/ 752 h 6244"/>
              <a:gd name="T88" fmla="*/ 3228 w 4668"/>
              <a:gd name="T89" fmla="*/ 491 h 6244"/>
              <a:gd name="T90" fmla="*/ 2843 w 4668"/>
              <a:gd name="T91" fmla="*/ 281 h 6244"/>
              <a:gd name="T92" fmla="*/ 2428 w 4668"/>
              <a:gd name="T93" fmla="*/ 126 h 6244"/>
              <a:gd name="T94" fmla="*/ 1988 w 4668"/>
              <a:gd name="T95" fmla="*/ 30 h 6244"/>
              <a:gd name="T96" fmla="*/ 1529 w 4668"/>
              <a:gd name="T97" fmla="*/ 0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8" h="6244">
                <a:moveTo>
                  <a:pt x="1529" y="0"/>
                </a:moveTo>
                <a:lnTo>
                  <a:pt x="0" y="0"/>
                </a:lnTo>
                <a:lnTo>
                  <a:pt x="0" y="1562"/>
                </a:lnTo>
                <a:lnTo>
                  <a:pt x="1529" y="1562"/>
                </a:lnTo>
                <a:lnTo>
                  <a:pt x="1607" y="1562"/>
                </a:lnTo>
                <a:lnTo>
                  <a:pt x="1684" y="1567"/>
                </a:lnTo>
                <a:lnTo>
                  <a:pt x="1760" y="1575"/>
                </a:lnTo>
                <a:lnTo>
                  <a:pt x="1834" y="1587"/>
                </a:lnTo>
                <a:lnTo>
                  <a:pt x="1908" y="1603"/>
                </a:lnTo>
                <a:lnTo>
                  <a:pt x="1980" y="1622"/>
                </a:lnTo>
                <a:lnTo>
                  <a:pt x="2052" y="1644"/>
                </a:lnTo>
                <a:lnTo>
                  <a:pt x="2121" y="1670"/>
                </a:lnTo>
                <a:lnTo>
                  <a:pt x="2189" y="1699"/>
                </a:lnTo>
                <a:lnTo>
                  <a:pt x="2256" y="1731"/>
                </a:lnTo>
                <a:lnTo>
                  <a:pt x="2321" y="1766"/>
                </a:lnTo>
                <a:lnTo>
                  <a:pt x="2383" y="1804"/>
                </a:lnTo>
                <a:lnTo>
                  <a:pt x="2445" y="1844"/>
                </a:lnTo>
                <a:lnTo>
                  <a:pt x="2503" y="1887"/>
                </a:lnTo>
                <a:lnTo>
                  <a:pt x="2560" y="1934"/>
                </a:lnTo>
                <a:lnTo>
                  <a:pt x="2614" y="1983"/>
                </a:lnTo>
                <a:lnTo>
                  <a:pt x="2667" y="2034"/>
                </a:lnTo>
                <a:lnTo>
                  <a:pt x="2716" y="2088"/>
                </a:lnTo>
                <a:lnTo>
                  <a:pt x="2764" y="2144"/>
                </a:lnTo>
                <a:lnTo>
                  <a:pt x="2808" y="2202"/>
                </a:lnTo>
                <a:lnTo>
                  <a:pt x="2850" y="2263"/>
                </a:lnTo>
                <a:lnTo>
                  <a:pt x="2890" y="2325"/>
                </a:lnTo>
                <a:lnTo>
                  <a:pt x="2925" y="2390"/>
                </a:lnTo>
                <a:lnTo>
                  <a:pt x="2959" y="2456"/>
                </a:lnTo>
                <a:lnTo>
                  <a:pt x="2989" y="2524"/>
                </a:lnTo>
                <a:lnTo>
                  <a:pt x="3016" y="2594"/>
                </a:lnTo>
                <a:lnTo>
                  <a:pt x="3039" y="2664"/>
                </a:lnTo>
                <a:lnTo>
                  <a:pt x="3061" y="2738"/>
                </a:lnTo>
                <a:lnTo>
                  <a:pt x="3077" y="2813"/>
                </a:lnTo>
                <a:lnTo>
                  <a:pt x="3091" y="2888"/>
                </a:lnTo>
                <a:lnTo>
                  <a:pt x="3100" y="2966"/>
                </a:lnTo>
                <a:lnTo>
                  <a:pt x="3106" y="3044"/>
                </a:lnTo>
                <a:lnTo>
                  <a:pt x="3107" y="3124"/>
                </a:lnTo>
                <a:lnTo>
                  <a:pt x="3106" y="3203"/>
                </a:lnTo>
                <a:lnTo>
                  <a:pt x="3100" y="3282"/>
                </a:lnTo>
                <a:lnTo>
                  <a:pt x="3090" y="3360"/>
                </a:lnTo>
                <a:lnTo>
                  <a:pt x="3076" y="3436"/>
                </a:lnTo>
                <a:lnTo>
                  <a:pt x="3059" y="3510"/>
                </a:lnTo>
                <a:lnTo>
                  <a:pt x="3038" y="3584"/>
                </a:lnTo>
                <a:lnTo>
                  <a:pt x="3014" y="3657"/>
                </a:lnTo>
                <a:lnTo>
                  <a:pt x="2986" y="3727"/>
                </a:lnTo>
                <a:lnTo>
                  <a:pt x="2955" y="3796"/>
                </a:lnTo>
                <a:lnTo>
                  <a:pt x="2921" y="3863"/>
                </a:lnTo>
                <a:lnTo>
                  <a:pt x="2883" y="3929"/>
                </a:lnTo>
                <a:lnTo>
                  <a:pt x="2843" y="3992"/>
                </a:lnTo>
                <a:lnTo>
                  <a:pt x="2799" y="4053"/>
                </a:lnTo>
                <a:lnTo>
                  <a:pt x="2754" y="4112"/>
                </a:lnTo>
                <a:lnTo>
                  <a:pt x="2705" y="4169"/>
                </a:lnTo>
                <a:lnTo>
                  <a:pt x="2653" y="4224"/>
                </a:lnTo>
                <a:lnTo>
                  <a:pt x="2600" y="4275"/>
                </a:lnTo>
                <a:lnTo>
                  <a:pt x="2543" y="4324"/>
                </a:lnTo>
                <a:lnTo>
                  <a:pt x="2484" y="4371"/>
                </a:lnTo>
                <a:lnTo>
                  <a:pt x="2422" y="4415"/>
                </a:lnTo>
                <a:lnTo>
                  <a:pt x="2359" y="4456"/>
                </a:lnTo>
                <a:lnTo>
                  <a:pt x="2294" y="4494"/>
                </a:lnTo>
                <a:lnTo>
                  <a:pt x="2226" y="4528"/>
                </a:lnTo>
                <a:lnTo>
                  <a:pt x="2157" y="4560"/>
                </a:lnTo>
                <a:lnTo>
                  <a:pt x="2085" y="4588"/>
                </a:lnTo>
                <a:lnTo>
                  <a:pt x="2013" y="4612"/>
                </a:lnTo>
                <a:lnTo>
                  <a:pt x="1938" y="4633"/>
                </a:lnTo>
                <a:lnTo>
                  <a:pt x="1862" y="4651"/>
                </a:lnTo>
                <a:lnTo>
                  <a:pt x="1785" y="4665"/>
                </a:lnTo>
                <a:lnTo>
                  <a:pt x="1706" y="4675"/>
                </a:lnTo>
                <a:lnTo>
                  <a:pt x="1626" y="4681"/>
                </a:lnTo>
                <a:lnTo>
                  <a:pt x="1601" y="4682"/>
                </a:lnTo>
                <a:lnTo>
                  <a:pt x="1577" y="4682"/>
                </a:lnTo>
                <a:lnTo>
                  <a:pt x="1553" y="4682"/>
                </a:lnTo>
                <a:lnTo>
                  <a:pt x="1529" y="4682"/>
                </a:lnTo>
                <a:lnTo>
                  <a:pt x="0" y="4682"/>
                </a:lnTo>
                <a:lnTo>
                  <a:pt x="0" y="6244"/>
                </a:lnTo>
                <a:lnTo>
                  <a:pt x="1529" y="6244"/>
                </a:lnTo>
                <a:lnTo>
                  <a:pt x="1551" y="6244"/>
                </a:lnTo>
                <a:lnTo>
                  <a:pt x="1572" y="6244"/>
                </a:lnTo>
                <a:lnTo>
                  <a:pt x="1594" y="6244"/>
                </a:lnTo>
                <a:lnTo>
                  <a:pt x="1617" y="6243"/>
                </a:lnTo>
                <a:lnTo>
                  <a:pt x="1638" y="6243"/>
                </a:lnTo>
                <a:lnTo>
                  <a:pt x="1660" y="6242"/>
                </a:lnTo>
                <a:lnTo>
                  <a:pt x="1683" y="6241"/>
                </a:lnTo>
                <a:lnTo>
                  <a:pt x="1704" y="6241"/>
                </a:lnTo>
                <a:lnTo>
                  <a:pt x="1864" y="6228"/>
                </a:lnTo>
                <a:lnTo>
                  <a:pt x="2022" y="6208"/>
                </a:lnTo>
                <a:lnTo>
                  <a:pt x="2177" y="6180"/>
                </a:lnTo>
                <a:lnTo>
                  <a:pt x="2330" y="6145"/>
                </a:lnTo>
                <a:lnTo>
                  <a:pt x="2478" y="6102"/>
                </a:lnTo>
                <a:lnTo>
                  <a:pt x="2624" y="6053"/>
                </a:lnTo>
                <a:lnTo>
                  <a:pt x="2766" y="5997"/>
                </a:lnTo>
                <a:lnTo>
                  <a:pt x="2905" y="5934"/>
                </a:lnTo>
                <a:lnTo>
                  <a:pt x="3040" y="5864"/>
                </a:lnTo>
                <a:lnTo>
                  <a:pt x="3171" y="5789"/>
                </a:lnTo>
                <a:lnTo>
                  <a:pt x="3297" y="5707"/>
                </a:lnTo>
                <a:lnTo>
                  <a:pt x="3420" y="5620"/>
                </a:lnTo>
                <a:lnTo>
                  <a:pt x="3538" y="5526"/>
                </a:lnTo>
                <a:lnTo>
                  <a:pt x="3651" y="5428"/>
                </a:lnTo>
                <a:lnTo>
                  <a:pt x="3759" y="5324"/>
                </a:lnTo>
                <a:lnTo>
                  <a:pt x="3862" y="5216"/>
                </a:lnTo>
                <a:lnTo>
                  <a:pt x="3960" y="5102"/>
                </a:lnTo>
                <a:lnTo>
                  <a:pt x="4052" y="4984"/>
                </a:lnTo>
                <a:lnTo>
                  <a:pt x="4138" y="4862"/>
                </a:lnTo>
                <a:lnTo>
                  <a:pt x="4220" y="4735"/>
                </a:lnTo>
                <a:lnTo>
                  <a:pt x="4295" y="4604"/>
                </a:lnTo>
                <a:lnTo>
                  <a:pt x="4363" y="4470"/>
                </a:lnTo>
                <a:lnTo>
                  <a:pt x="4425" y="4332"/>
                </a:lnTo>
                <a:lnTo>
                  <a:pt x="4480" y="4191"/>
                </a:lnTo>
                <a:lnTo>
                  <a:pt x="4529" y="4046"/>
                </a:lnTo>
                <a:lnTo>
                  <a:pt x="4570" y="3899"/>
                </a:lnTo>
                <a:lnTo>
                  <a:pt x="4605" y="3749"/>
                </a:lnTo>
                <a:lnTo>
                  <a:pt x="4633" y="3596"/>
                </a:lnTo>
                <a:lnTo>
                  <a:pt x="4652" y="3441"/>
                </a:lnTo>
                <a:lnTo>
                  <a:pt x="4664" y="3285"/>
                </a:lnTo>
                <a:lnTo>
                  <a:pt x="4668" y="3125"/>
                </a:lnTo>
                <a:lnTo>
                  <a:pt x="4664" y="2965"/>
                </a:lnTo>
                <a:lnTo>
                  <a:pt x="4653" y="2809"/>
                </a:lnTo>
                <a:lnTo>
                  <a:pt x="4634" y="2655"/>
                </a:lnTo>
                <a:lnTo>
                  <a:pt x="4607" y="2505"/>
                </a:lnTo>
                <a:lnTo>
                  <a:pt x="4573" y="2356"/>
                </a:lnTo>
                <a:lnTo>
                  <a:pt x="4533" y="2210"/>
                </a:lnTo>
                <a:lnTo>
                  <a:pt x="4485" y="2068"/>
                </a:lnTo>
                <a:lnTo>
                  <a:pt x="4432" y="1929"/>
                </a:lnTo>
                <a:lnTo>
                  <a:pt x="4373" y="1794"/>
                </a:lnTo>
                <a:lnTo>
                  <a:pt x="4306" y="1661"/>
                </a:lnTo>
                <a:lnTo>
                  <a:pt x="4234" y="1533"/>
                </a:lnTo>
                <a:lnTo>
                  <a:pt x="4156" y="1408"/>
                </a:lnTo>
                <a:lnTo>
                  <a:pt x="4072" y="1288"/>
                </a:lnTo>
                <a:lnTo>
                  <a:pt x="3984" y="1171"/>
                </a:lnTo>
                <a:lnTo>
                  <a:pt x="3891" y="1059"/>
                </a:lnTo>
                <a:lnTo>
                  <a:pt x="3791" y="952"/>
                </a:lnTo>
                <a:lnTo>
                  <a:pt x="3688" y="849"/>
                </a:lnTo>
                <a:lnTo>
                  <a:pt x="3579" y="752"/>
                </a:lnTo>
                <a:lnTo>
                  <a:pt x="3467" y="660"/>
                </a:lnTo>
                <a:lnTo>
                  <a:pt x="3349" y="573"/>
                </a:lnTo>
                <a:lnTo>
                  <a:pt x="3228" y="491"/>
                </a:lnTo>
                <a:lnTo>
                  <a:pt x="3103" y="415"/>
                </a:lnTo>
                <a:lnTo>
                  <a:pt x="2975" y="345"/>
                </a:lnTo>
                <a:lnTo>
                  <a:pt x="2843" y="281"/>
                </a:lnTo>
                <a:lnTo>
                  <a:pt x="2707" y="223"/>
                </a:lnTo>
                <a:lnTo>
                  <a:pt x="2568" y="171"/>
                </a:lnTo>
                <a:lnTo>
                  <a:pt x="2428" y="126"/>
                </a:lnTo>
                <a:lnTo>
                  <a:pt x="2283" y="87"/>
                </a:lnTo>
                <a:lnTo>
                  <a:pt x="2137" y="56"/>
                </a:lnTo>
                <a:lnTo>
                  <a:pt x="1988" y="30"/>
                </a:lnTo>
                <a:lnTo>
                  <a:pt x="1837" y="13"/>
                </a:lnTo>
                <a:lnTo>
                  <a:pt x="1684" y="2"/>
                </a:lnTo>
                <a:lnTo>
                  <a:pt x="1529" y="0"/>
                </a:lnTo>
                <a:close/>
              </a:path>
            </a:pathLst>
          </a:custGeom>
          <a:solidFill>
            <a:srgbClr val="F18D00"/>
          </a:solidFill>
          <a:ln>
            <a:noFill/>
          </a:ln>
        </p:spPr>
        <p:txBody>
          <a:bodyPr vert="horz" wrap="square" lIns="91404" tIns="45702" rIns="91404" bIns="45702" numCol="1" anchor="t" anchorCtr="0" compatLnSpc="1"/>
          <a:lstStyle/>
          <a:p>
            <a:endParaRPr lang="zh-CN" altLang="en-US" sz="1800">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29" name="Freeform 15"/>
          <p:cNvSpPr/>
          <p:nvPr/>
        </p:nvSpPr>
        <p:spPr bwMode="auto">
          <a:xfrm flipH="1">
            <a:off x="6063887" y="3811105"/>
            <a:ext cx="1503012" cy="2010455"/>
          </a:xfrm>
          <a:custGeom>
            <a:avLst/>
            <a:gdLst>
              <a:gd name="T0" fmla="*/ 0 w 4668"/>
              <a:gd name="T1" fmla="*/ 1562 h 6244"/>
              <a:gd name="T2" fmla="*/ 1684 w 4668"/>
              <a:gd name="T3" fmla="*/ 1567 h 6244"/>
              <a:gd name="T4" fmla="*/ 1908 w 4668"/>
              <a:gd name="T5" fmla="*/ 1603 h 6244"/>
              <a:gd name="T6" fmla="*/ 2121 w 4668"/>
              <a:gd name="T7" fmla="*/ 1670 h 6244"/>
              <a:gd name="T8" fmla="*/ 2321 w 4668"/>
              <a:gd name="T9" fmla="*/ 1766 h 6244"/>
              <a:gd name="T10" fmla="*/ 2503 w 4668"/>
              <a:gd name="T11" fmla="*/ 1887 h 6244"/>
              <a:gd name="T12" fmla="*/ 2667 w 4668"/>
              <a:gd name="T13" fmla="*/ 2034 h 6244"/>
              <a:gd name="T14" fmla="*/ 2808 w 4668"/>
              <a:gd name="T15" fmla="*/ 2202 h 6244"/>
              <a:gd name="T16" fmla="*/ 2925 w 4668"/>
              <a:gd name="T17" fmla="*/ 2390 h 6244"/>
              <a:gd name="T18" fmla="*/ 3016 w 4668"/>
              <a:gd name="T19" fmla="*/ 2594 h 6244"/>
              <a:gd name="T20" fmla="*/ 3077 w 4668"/>
              <a:gd name="T21" fmla="*/ 2813 h 6244"/>
              <a:gd name="T22" fmla="*/ 3106 w 4668"/>
              <a:gd name="T23" fmla="*/ 3044 h 6244"/>
              <a:gd name="T24" fmla="*/ 3100 w 4668"/>
              <a:gd name="T25" fmla="*/ 3282 h 6244"/>
              <a:gd name="T26" fmla="*/ 3059 w 4668"/>
              <a:gd name="T27" fmla="*/ 3510 h 6244"/>
              <a:gd name="T28" fmla="*/ 2986 w 4668"/>
              <a:gd name="T29" fmla="*/ 3727 h 6244"/>
              <a:gd name="T30" fmla="*/ 2883 w 4668"/>
              <a:gd name="T31" fmla="*/ 3929 h 6244"/>
              <a:gd name="T32" fmla="*/ 2754 w 4668"/>
              <a:gd name="T33" fmla="*/ 4112 h 6244"/>
              <a:gd name="T34" fmla="*/ 2600 w 4668"/>
              <a:gd name="T35" fmla="*/ 4275 h 6244"/>
              <a:gd name="T36" fmla="*/ 2422 w 4668"/>
              <a:gd name="T37" fmla="*/ 4415 h 6244"/>
              <a:gd name="T38" fmla="*/ 2226 w 4668"/>
              <a:gd name="T39" fmla="*/ 4528 h 6244"/>
              <a:gd name="T40" fmla="*/ 2013 w 4668"/>
              <a:gd name="T41" fmla="*/ 4612 h 6244"/>
              <a:gd name="T42" fmla="*/ 1785 w 4668"/>
              <a:gd name="T43" fmla="*/ 4665 h 6244"/>
              <a:gd name="T44" fmla="*/ 1601 w 4668"/>
              <a:gd name="T45" fmla="*/ 4682 h 6244"/>
              <a:gd name="T46" fmla="*/ 1529 w 4668"/>
              <a:gd name="T47" fmla="*/ 4682 h 6244"/>
              <a:gd name="T48" fmla="*/ 1529 w 4668"/>
              <a:gd name="T49" fmla="*/ 6244 h 6244"/>
              <a:gd name="T50" fmla="*/ 1594 w 4668"/>
              <a:gd name="T51" fmla="*/ 6244 h 6244"/>
              <a:gd name="T52" fmla="*/ 1660 w 4668"/>
              <a:gd name="T53" fmla="*/ 6242 h 6244"/>
              <a:gd name="T54" fmla="*/ 1864 w 4668"/>
              <a:gd name="T55" fmla="*/ 6228 h 6244"/>
              <a:gd name="T56" fmla="*/ 2330 w 4668"/>
              <a:gd name="T57" fmla="*/ 6145 h 6244"/>
              <a:gd name="T58" fmla="*/ 2766 w 4668"/>
              <a:gd name="T59" fmla="*/ 5997 h 6244"/>
              <a:gd name="T60" fmla="*/ 3171 w 4668"/>
              <a:gd name="T61" fmla="*/ 5789 h 6244"/>
              <a:gd name="T62" fmla="*/ 3538 w 4668"/>
              <a:gd name="T63" fmla="*/ 5526 h 6244"/>
              <a:gd name="T64" fmla="*/ 3862 w 4668"/>
              <a:gd name="T65" fmla="*/ 5216 h 6244"/>
              <a:gd name="T66" fmla="*/ 4138 w 4668"/>
              <a:gd name="T67" fmla="*/ 4862 h 6244"/>
              <a:gd name="T68" fmla="*/ 4363 w 4668"/>
              <a:gd name="T69" fmla="*/ 4470 h 6244"/>
              <a:gd name="T70" fmla="*/ 4529 w 4668"/>
              <a:gd name="T71" fmla="*/ 4046 h 6244"/>
              <a:gd name="T72" fmla="*/ 4633 w 4668"/>
              <a:gd name="T73" fmla="*/ 3596 h 6244"/>
              <a:gd name="T74" fmla="*/ 4668 w 4668"/>
              <a:gd name="T75" fmla="*/ 3125 h 6244"/>
              <a:gd name="T76" fmla="*/ 4634 w 4668"/>
              <a:gd name="T77" fmla="*/ 2655 h 6244"/>
              <a:gd name="T78" fmla="*/ 4533 w 4668"/>
              <a:gd name="T79" fmla="*/ 2210 h 6244"/>
              <a:gd name="T80" fmla="*/ 4373 w 4668"/>
              <a:gd name="T81" fmla="*/ 1794 h 6244"/>
              <a:gd name="T82" fmla="*/ 4156 w 4668"/>
              <a:gd name="T83" fmla="*/ 1408 h 6244"/>
              <a:gd name="T84" fmla="*/ 3891 w 4668"/>
              <a:gd name="T85" fmla="*/ 1059 h 6244"/>
              <a:gd name="T86" fmla="*/ 3579 w 4668"/>
              <a:gd name="T87" fmla="*/ 752 h 6244"/>
              <a:gd name="T88" fmla="*/ 3228 w 4668"/>
              <a:gd name="T89" fmla="*/ 491 h 6244"/>
              <a:gd name="T90" fmla="*/ 2843 w 4668"/>
              <a:gd name="T91" fmla="*/ 281 h 6244"/>
              <a:gd name="T92" fmla="*/ 2428 w 4668"/>
              <a:gd name="T93" fmla="*/ 126 h 6244"/>
              <a:gd name="T94" fmla="*/ 1988 w 4668"/>
              <a:gd name="T95" fmla="*/ 30 h 6244"/>
              <a:gd name="T96" fmla="*/ 1529 w 4668"/>
              <a:gd name="T97" fmla="*/ 0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8" h="6244">
                <a:moveTo>
                  <a:pt x="1529" y="0"/>
                </a:moveTo>
                <a:lnTo>
                  <a:pt x="0" y="0"/>
                </a:lnTo>
                <a:lnTo>
                  <a:pt x="0" y="1562"/>
                </a:lnTo>
                <a:lnTo>
                  <a:pt x="1529" y="1562"/>
                </a:lnTo>
                <a:lnTo>
                  <a:pt x="1607" y="1562"/>
                </a:lnTo>
                <a:lnTo>
                  <a:pt x="1684" y="1567"/>
                </a:lnTo>
                <a:lnTo>
                  <a:pt x="1760" y="1575"/>
                </a:lnTo>
                <a:lnTo>
                  <a:pt x="1834" y="1587"/>
                </a:lnTo>
                <a:lnTo>
                  <a:pt x="1908" y="1603"/>
                </a:lnTo>
                <a:lnTo>
                  <a:pt x="1980" y="1622"/>
                </a:lnTo>
                <a:lnTo>
                  <a:pt x="2052" y="1644"/>
                </a:lnTo>
                <a:lnTo>
                  <a:pt x="2121" y="1670"/>
                </a:lnTo>
                <a:lnTo>
                  <a:pt x="2189" y="1699"/>
                </a:lnTo>
                <a:lnTo>
                  <a:pt x="2256" y="1731"/>
                </a:lnTo>
                <a:lnTo>
                  <a:pt x="2321" y="1766"/>
                </a:lnTo>
                <a:lnTo>
                  <a:pt x="2383" y="1804"/>
                </a:lnTo>
                <a:lnTo>
                  <a:pt x="2445" y="1844"/>
                </a:lnTo>
                <a:lnTo>
                  <a:pt x="2503" y="1887"/>
                </a:lnTo>
                <a:lnTo>
                  <a:pt x="2560" y="1934"/>
                </a:lnTo>
                <a:lnTo>
                  <a:pt x="2614" y="1983"/>
                </a:lnTo>
                <a:lnTo>
                  <a:pt x="2667" y="2034"/>
                </a:lnTo>
                <a:lnTo>
                  <a:pt x="2716" y="2088"/>
                </a:lnTo>
                <a:lnTo>
                  <a:pt x="2764" y="2144"/>
                </a:lnTo>
                <a:lnTo>
                  <a:pt x="2808" y="2202"/>
                </a:lnTo>
                <a:lnTo>
                  <a:pt x="2850" y="2263"/>
                </a:lnTo>
                <a:lnTo>
                  <a:pt x="2890" y="2325"/>
                </a:lnTo>
                <a:lnTo>
                  <a:pt x="2925" y="2390"/>
                </a:lnTo>
                <a:lnTo>
                  <a:pt x="2959" y="2456"/>
                </a:lnTo>
                <a:lnTo>
                  <a:pt x="2989" y="2524"/>
                </a:lnTo>
                <a:lnTo>
                  <a:pt x="3016" y="2594"/>
                </a:lnTo>
                <a:lnTo>
                  <a:pt x="3039" y="2664"/>
                </a:lnTo>
                <a:lnTo>
                  <a:pt x="3061" y="2738"/>
                </a:lnTo>
                <a:lnTo>
                  <a:pt x="3077" y="2813"/>
                </a:lnTo>
                <a:lnTo>
                  <a:pt x="3091" y="2888"/>
                </a:lnTo>
                <a:lnTo>
                  <a:pt x="3100" y="2966"/>
                </a:lnTo>
                <a:lnTo>
                  <a:pt x="3106" y="3044"/>
                </a:lnTo>
                <a:lnTo>
                  <a:pt x="3107" y="3124"/>
                </a:lnTo>
                <a:lnTo>
                  <a:pt x="3106" y="3203"/>
                </a:lnTo>
                <a:lnTo>
                  <a:pt x="3100" y="3282"/>
                </a:lnTo>
                <a:lnTo>
                  <a:pt x="3090" y="3360"/>
                </a:lnTo>
                <a:lnTo>
                  <a:pt x="3076" y="3436"/>
                </a:lnTo>
                <a:lnTo>
                  <a:pt x="3059" y="3510"/>
                </a:lnTo>
                <a:lnTo>
                  <a:pt x="3038" y="3584"/>
                </a:lnTo>
                <a:lnTo>
                  <a:pt x="3014" y="3657"/>
                </a:lnTo>
                <a:lnTo>
                  <a:pt x="2986" y="3727"/>
                </a:lnTo>
                <a:lnTo>
                  <a:pt x="2955" y="3796"/>
                </a:lnTo>
                <a:lnTo>
                  <a:pt x="2921" y="3863"/>
                </a:lnTo>
                <a:lnTo>
                  <a:pt x="2883" y="3929"/>
                </a:lnTo>
                <a:lnTo>
                  <a:pt x="2843" y="3992"/>
                </a:lnTo>
                <a:lnTo>
                  <a:pt x="2799" y="4053"/>
                </a:lnTo>
                <a:lnTo>
                  <a:pt x="2754" y="4112"/>
                </a:lnTo>
                <a:lnTo>
                  <a:pt x="2705" y="4169"/>
                </a:lnTo>
                <a:lnTo>
                  <a:pt x="2653" y="4224"/>
                </a:lnTo>
                <a:lnTo>
                  <a:pt x="2600" y="4275"/>
                </a:lnTo>
                <a:lnTo>
                  <a:pt x="2543" y="4324"/>
                </a:lnTo>
                <a:lnTo>
                  <a:pt x="2484" y="4371"/>
                </a:lnTo>
                <a:lnTo>
                  <a:pt x="2422" y="4415"/>
                </a:lnTo>
                <a:lnTo>
                  <a:pt x="2359" y="4456"/>
                </a:lnTo>
                <a:lnTo>
                  <a:pt x="2294" y="4494"/>
                </a:lnTo>
                <a:lnTo>
                  <a:pt x="2226" y="4528"/>
                </a:lnTo>
                <a:lnTo>
                  <a:pt x="2157" y="4560"/>
                </a:lnTo>
                <a:lnTo>
                  <a:pt x="2085" y="4588"/>
                </a:lnTo>
                <a:lnTo>
                  <a:pt x="2013" y="4612"/>
                </a:lnTo>
                <a:lnTo>
                  <a:pt x="1938" y="4633"/>
                </a:lnTo>
                <a:lnTo>
                  <a:pt x="1862" y="4651"/>
                </a:lnTo>
                <a:lnTo>
                  <a:pt x="1785" y="4665"/>
                </a:lnTo>
                <a:lnTo>
                  <a:pt x="1706" y="4675"/>
                </a:lnTo>
                <a:lnTo>
                  <a:pt x="1626" y="4681"/>
                </a:lnTo>
                <a:lnTo>
                  <a:pt x="1601" y="4682"/>
                </a:lnTo>
                <a:lnTo>
                  <a:pt x="1577" y="4682"/>
                </a:lnTo>
                <a:lnTo>
                  <a:pt x="1553" y="4682"/>
                </a:lnTo>
                <a:lnTo>
                  <a:pt x="1529" y="4682"/>
                </a:lnTo>
                <a:lnTo>
                  <a:pt x="0" y="4682"/>
                </a:lnTo>
                <a:lnTo>
                  <a:pt x="0" y="6244"/>
                </a:lnTo>
                <a:lnTo>
                  <a:pt x="1529" y="6244"/>
                </a:lnTo>
                <a:lnTo>
                  <a:pt x="1551" y="6244"/>
                </a:lnTo>
                <a:lnTo>
                  <a:pt x="1572" y="6244"/>
                </a:lnTo>
                <a:lnTo>
                  <a:pt x="1594" y="6244"/>
                </a:lnTo>
                <a:lnTo>
                  <a:pt x="1617" y="6243"/>
                </a:lnTo>
                <a:lnTo>
                  <a:pt x="1638" y="6243"/>
                </a:lnTo>
                <a:lnTo>
                  <a:pt x="1660" y="6242"/>
                </a:lnTo>
                <a:lnTo>
                  <a:pt x="1683" y="6241"/>
                </a:lnTo>
                <a:lnTo>
                  <a:pt x="1704" y="6241"/>
                </a:lnTo>
                <a:lnTo>
                  <a:pt x="1864" y="6228"/>
                </a:lnTo>
                <a:lnTo>
                  <a:pt x="2022" y="6208"/>
                </a:lnTo>
                <a:lnTo>
                  <a:pt x="2177" y="6180"/>
                </a:lnTo>
                <a:lnTo>
                  <a:pt x="2330" y="6145"/>
                </a:lnTo>
                <a:lnTo>
                  <a:pt x="2478" y="6102"/>
                </a:lnTo>
                <a:lnTo>
                  <a:pt x="2624" y="6053"/>
                </a:lnTo>
                <a:lnTo>
                  <a:pt x="2766" y="5997"/>
                </a:lnTo>
                <a:lnTo>
                  <a:pt x="2905" y="5934"/>
                </a:lnTo>
                <a:lnTo>
                  <a:pt x="3040" y="5864"/>
                </a:lnTo>
                <a:lnTo>
                  <a:pt x="3171" y="5789"/>
                </a:lnTo>
                <a:lnTo>
                  <a:pt x="3297" y="5707"/>
                </a:lnTo>
                <a:lnTo>
                  <a:pt x="3420" y="5620"/>
                </a:lnTo>
                <a:lnTo>
                  <a:pt x="3538" y="5526"/>
                </a:lnTo>
                <a:lnTo>
                  <a:pt x="3651" y="5428"/>
                </a:lnTo>
                <a:lnTo>
                  <a:pt x="3759" y="5324"/>
                </a:lnTo>
                <a:lnTo>
                  <a:pt x="3862" y="5216"/>
                </a:lnTo>
                <a:lnTo>
                  <a:pt x="3960" y="5102"/>
                </a:lnTo>
                <a:lnTo>
                  <a:pt x="4052" y="4984"/>
                </a:lnTo>
                <a:lnTo>
                  <a:pt x="4138" y="4862"/>
                </a:lnTo>
                <a:lnTo>
                  <a:pt x="4220" y="4735"/>
                </a:lnTo>
                <a:lnTo>
                  <a:pt x="4295" y="4604"/>
                </a:lnTo>
                <a:lnTo>
                  <a:pt x="4363" y="4470"/>
                </a:lnTo>
                <a:lnTo>
                  <a:pt x="4425" y="4332"/>
                </a:lnTo>
                <a:lnTo>
                  <a:pt x="4480" y="4191"/>
                </a:lnTo>
                <a:lnTo>
                  <a:pt x="4529" y="4046"/>
                </a:lnTo>
                <a:lnTo>
                  <a:pt x="4570" y="3899"/>
                </a:lnTo>
                <a:lnTo>
                  <a:pt x="4605" y="3749"/>
                </a:lnTo>
                <a:lnTo>
                  <a:pt x="4633" y="3596"/>
                </a:lnTo>
                <a:lnTo>
                  <a:pt x="4652" y="3441"/>
                </a:lnTo>
                <a:lnTo>
                  <a:pt x="4664" y="3285"/>
                </a:lnTo>
                <a:lnTo>
                  <a:pt x="4668" y="3125"/>
                </a:lnTo>
                <a:lnTo>
                  <a:pt x="4664" y="2965"/>
                </a:lnTo>
                <a:lnTo>
                  <a:pt x="4653" y="2809"/>
                </a:lnTo>
                <a:lnTo>
                  <a:pt x="4634" y="2655"/>
                </a:lnTo>
                <a:lnTo>
                  <a:pt x="4607" y="2505"/>
                </a:lnTo>
                <a:lnTo>
                  <a:pt x="4573" y="2356"/>
                </a:lnTo>
                <a:lnTo>
                  <a:pt x="4533" y="2210"/>
                </a:lnTo>
                <a:lnTo>
                  <a:pt x="4485" y="2068"/>
                </a:lnTo>
                <a:lnTo>
                  <a:pt x="4432" y="1929"/>
                </a:lnTo>
                <a:lnTo>
                  <a:pt x="4373" y="1794"/>
                </a:lnTo>
                <a:lnTo>
                  <a:pt x="4306" y="1661"/>
                </a:lnTo>
                <a:lnTo>
                  <a:pt x="4234" y="1533"/>
                </a:lnTo>
                <a:lnTo>
                  <a:pt x="4156" y="1408"/>
                </a:lnTo>
                <a:lnTo>
                  <a:pt x="4072" y="1288"/>
                </a:lnTo>
                <a:lnTo>
                  <a:pt x="3984" y="1171"/>
                </a:lnTo>
                <a:lnTo>
                  <a:pt x="3891" y="1059"/>
                </a:lnTo>
                <a:lnTo>
                  <a:pt x="3791" y="952"/>
                </a:lnTo>
                <a:lnTo>
                  <a:pt x="3688" y="849"/>
                </a:lnTo>
                <a:lnTo>
                  <a:pt x="3579" y="752"/>
                </a:lnTo>
                <a:lnTo>
                  <a:pt x="3467" y="660"/>
                </a:lnTo>
                <a:lnTo>
                  <a:pt x="3349" y="573"/>
                </a:lnTo>
                <a:lnTo>
                  <a:pt x="3228" y="491"/>
                </a:lnTo>
                <a:lnTo>
                  <a:pt x="3103" y="415"/>
                </a:lnTo>
                <a:lnTo>
                  <a:pt x="2975" y="345"/>
                </a:lnTo>
                <a:lnTo>
                  <a:pt x="2843" y="281"/>
                </a:lnTo>
                <a:lnTo>
                  <a:pt x="2707" y="223"/>
                </a:lnTo>
                <a:lnTo>
                  <a:pt x="2568" y="171"/>
                </a:lnTo>
                <a:lnTo>
                  <a:pt x="2428" y="126"/>
                </a:lnTo>
                <a:lnTo>
                  <a:pt x="2283" y="87"/>
                </a:lnTo>
                <a:lnTo>
                  <a:pt x="2137" y="56"/>
                </a:lnTo>
                <a:lnTo>
                  <a:pt x="1988" y="30"/>
                </a:lnTo>
                <a:lnTo>
                  <a:pt x="1837" y="13"/>
                </a:lnTo>
                <a:lnTo>
                  <a:pt x="1684" y="2"/>
                </a:lnTo>
                <a:lnTo>
                  <a:pt x="1529" y="0"/>
                </a:lnTo>
                <a:close/>
              </a:path>
            </a:pathLst>
          </a:custGeom>
          <a:solidFill>
            <a:srgbClr val="1F729C"/>
          </a:solidFill>
          <a:ln>
            <a:noFill/>
          </a:ln>
        </p:spPr>
        <p:txBody>
          <a:bodyPr vert="horz" wrap="square" lIns="91404" tIns="45702" rIns="91404" bIns="45702" numCol="1" anchor="t" anchorCtr="0" compatLnSpc="1"/>
          <a:lstStyle/>
          <a:p>
            <a:endParaRPr lang="zh-CN" altLang="en-US" sz="1800">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30" name="TextBox 12"/>
          <p:cNvSpPr txBox="1"/>
          <p:nvPr/>
        </p:nvSpPr>
        <p:spPr>
          <a:xfrm>
            <a:off x="557768" y="1567577"/>
            <a:ext cx="3596601" cy="2015936"/>
          </a:xfrm>
          <a:prstGeom prst="rect">
            <a:avLst/>
          </a:prstGeom>
          <a:noFill/>
        </p:spPr>
        <p:txBody>
          <a:bodyPr wrap="square" rtlCol="0">
            <a:spAutoFit/>
          </a:bodyPr>
          <a:lstStyle/>
          <a:p>
            <a:pPr algn="r"/>
            <a:r>
              <a:rPr lang="zh-CN" altLang="en-US" sz="2000" b="1" dirty="0">
                <a:solidFill>
                  <a:srgbClr val="1F729C"/>
                </a:solidFill>
                <a:latin typeface="微软雅黑" panose="020B0503020204020204" pitchFamily="34" charset="-122"/>
                <a:ea typeface="微软雅黑" panose="020B0503020204020204" pitchFamily="34" charset="-122"/>
                <a:sym typeface="微软雅黑" panose="020B0503020204020204" pitchFamily="34" charset="-122"/>
              </a:rPr>
              <a:t>核心价值</a:t>
            </a:r>
            <a:endParaRPr lang="zh-CN" altLang="en-US" sz="2000" b="1" dirty="0">
              <a:solidFill>
                <a:srgbClr val="1F729C"/>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周期性更新书目元数据；</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定期更新全文、封面、摘要、链接解析，电子资源数据包等；</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提供源数据、读者行为数据、运行数据、分析数据支撑馆务决策、学科建设等。</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TextBox 13"/>
          <p:cNvSpPr txBox="1"/>
          <p:nvPr/>
        </p:nvSpPr>
        <p:spPr>
          <a:xfrm>
            <a:off x="4439878" y="2309746"/>
            <a:ext cx="691215" cy="584775"/>
          </a:xfrm>
          <a:prstGeom prst="rect">
            <a:avLst/>
          </a:prstGeom>
          <a:noFill/>
        </p:spPr>
        <p:txBody>
          <a:bodyPr wrap="none" rtlCol="0">
            <a:spAutoFit/>
          </a:bodyPr>
          <a:lstStyle/>
          <a:p>
            <a:r>
              <a:rPr lang="en-US" altLang="zh-CN" sz="3200" b="1" dirty="0">
                <a:solidFill>
                  <a:srgbClr val="1F729C"/>
                </a:solidFill>
                <a:latin typeface="微软雅黑" panose="020B0503020204020204" pitchFamily="34" charset="-122"/>
                <a:ea typeface="微软雅黑" panose="020B0503020204020204" pitchFamily="34" charset="-122"/>
              </a:rPr>
              <a:t>01</a:t>
            </a:r>
            <a:endParaRPr lang="zh-CN" altLang="en-US" sz="3200" b="1" dirty="0">
              <a:solidFill>
                <a:srgbClr val="1F729C"/>
              </a:solidFill>
              <a:latin typeface="微软雅黑" panose="020B0503020204020204" pitchFamily="34" charset="-122"/>
              <a:ea typeface="微软雅黑" panose="020B0503020204020204" pitchFamily="34" charset="-122"/>
            </a:endParaRPr>
          </a:p>
        </p:txBody>
      </p:sp>
      <p:sp>
        <p:nvSpPr>
          <p:cNvPr id="32" name="TextBox 14"/>
          <p:cNvSpPr txBox="1"/>
          <p:nvPr/>
        </p:nvSpPr>
        <p:spPr>
          <a:xfrm>
            <a:off x="6724985" y="2309746"/>
            <a:ext cx="691215" cy="584775"/>
          </a:xfrm>
          <a:prstGeom prst="rect">
            <a:avLst/>
          </a:prstGeom>
          <a:noFill/>
        </p:spPr>
        <p:txBody>
          <a:bodyPr wrap="none" rtlCol="0">
            <a:spAutoFit/>
          </a:bodyPr>
          <a:lstStyle/>
          <a:p>
            <a:r>
              <a:rPr lang="en-US" altLang="zh-CN" sz="3200" b="1" dirty="0">
                <a:solidFill>
                  <a:srgbClr val="F18D00"/>
                </a:solidFill>
                <a:latin typeface="微软雅黑" panose="020B0503020204020204" pitchFamily="34" charset="-122"/>
                <a:ea typeface="微软雅黑" panose="020B0503020204020204" pitchFamily="34" charset="-122"/>
              </a:rPr>
              <a:t>02</a:t>
            </a:r>
            <a:endParaRPr lang="zh-CN" altLang="en-US" sz="3200" b="1" dirty="0">
              <a:solidFill>
                <a:srgbClr val="F18D00"/>
              </a:solidFill>
              <a:latin typeface="微软雅黑" panose="020B0503020204020204" pitchFamily="34" charset="-122"/>
              <a:ea typeface="微软雅黑" panose="020B0503020204020204" pitchFamily="34" charset="-122"/>
            </a:endParaRPr>
          </a:p>
        </p:txBody>
      </p:sp>
      <p:sp>
        <p:nvSpPr>
          <p:cNvPr id="33" name="TextBox 15"/>
          <p:cNvSpPr txBox="1"/>
          <p:nvPr/>
        </p:nvSpPr>
        <p:spPr>
          <a:xfrm>
            <a:off x="4439878" y="4518683"/>
            <a:ext cx="691215" cy="584775"/>
          </a:xfrm>
          <a:prstGeom prst="rect">
            <a:avLst/>
          </a:prstGeom>
          <a:noFill/>
        </p:spPr>
        <p:txBody>
          <a:bodyPr wrap="none" rtlCol="0">
            <a:spAutoFit/>
          </a:bodyPr>
          <a:lstStyle/>
          <a:p>
            <a:r>
              <a:rPr lang="en-US" altLang="zh-CN" sz="3200" b="1" dirty="0">
                <a:solidFill>
                  <a:srgbClr val="F18D00"/>
                </a:solidFill>
                <a:latin typeface="微软雅黑" panose="020B0503020204020204" pitchFamily="34" charset="-122"/>
                <a:ea typeface="微软雅黑" panose="020B0503020204020204" pitchFamily="34" charset="-122"/>
              </a:rPr>
              <a:t>03</a:t>
            </a:r>
            <a:endParaRPr lang="zh-CN" altLang="en-US" sz="3200" b="1" dirty="0">
              <a:solidFill>
                <a:srgbClr val="F18D00"/>
              </a:solidFill>
              <a:latin typeface="微软雅黑" panose="020B0503020204020204" pitchFamily="34" charset="-122"/>
              <a:ea typeface="微软雅黑" panose="020B0503020204020204" pitchFamily="34" charset="-122"/>
            </a:endParaRPr>
          </a:p>
        </p:txBody>
      </p:sp>
      <p:sp>
        <p:nvSpPr>
          <p:cNvPr id="34" name="TextBox 16"/>
          <p:cNvSpPr txBox="1"/>
          <p:nvPr/>
        </p:nvSpPr>
        <p:spPr>
          <a:xfrm>
            <a:off x="6724985" y="4518683"/>
            <a:ext cx="691215" cy="584775"/>
          </a:xfrm>
          <a:prstGeom prst="rect">
            <a:avLst/>
          </a:prstGeom>
          <a:noFill/>
        </p:spPr>
        <p:txBody>
          <a:bodyPr wrap="none" rtlCol="0">
            <a:spAutoFit/>
          </a:bodyPr>
          <a:lstStyle/>
          <a:p>
            <a:r>
              <a:rPr lang="en-US" altLang="zh-CN" sz="3200" b="1" dirty="0">
                <a:solidFill>
                  <a:srgbClr val="1F729C"/>
                </a:solidFill>
                <a:latin typeface="微软雅黑" panose="020B0503020204020204" pitchFamily="34" charset="-122"/>
                <a:ea typeface="微软雅黑" panose="020B0503020204020204" pitchFamily="34" charset="-122"/>
              </a:rPr>
              <a:t>04</a:t>
            </a:r>
            <a:endParaRPr lang="zh-CN" altLang="en-US" sz="3200" b="1" dirty="0">
              <a:solidFill>
                <a:srgbClr val="1F729C"/>
              </a:solidFill>
              <a:latin typeface="微软雅黑" panose="020B0503020204020204" pitchFamily="34" charset="-122"/>
              <a:ea typeface="微软雅黑" panose="020B0503020204020204" pitchFamily="34" charset="-122"/>
            </a:endParaRPr>
          </a:p>
        </p:txBody>
      </p:sp>
      <p:sp>
        <p:nvSpPr>
          <p:cNvPr id="35" name="TextBox 18"/>
          <p:cNvSpPr txBox="1"/>
          <p:nvPr/>
        </p:nvSpPr>
        <p:spPr>
          <a:xfrm>
            <a:off x="7727107" y="1653040"/>
            <a:ext cx="3694267" cy="1231106"/>
          </a:xfrm>
          <a:prstGeom prst="rect">
            <a:avLst/>
          </a:prstGeom>
          <a:noFill/>
        </p:spPr>
        <p:txBody>
          <a:bodyPr wrap="square" rtlCol="0">
            <a:spAutoFit/>
          </a:bodyPr>
          <a:lstStyle/>
          <a:p>
            <a:r>
              <a:rPr lang="zh-CN" altLang="en-US" b="1" dirty="0">
                <a:solidFill>
                  <a:srgbClr val="F18D00"/>
                </a:solidFill>
                <a:latin typeface="微软雅黑" panose="020B0503020204020204" pitchFamily="34" charset="-122"/>
                <a:ea typeface="微软雅黑" panose="020B0503020204020204" pitchFamily="34" charset="-122"/>
                <a:sym typeface="微软雅黑" panose="020B0503020204020204" pitchFamily="34" charset="-122"/>
              </a:rPr>
              <a:t>丰富的元数据类型</a:t>
            </a:r>
            <a:endParaRPr lang="zh-CN" altLang="en-US" b="1" dirty="0">
              <a:solidFill>
                <a:srgbClr val="F18D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包含图书、期刊、报纸、文章、学位论文、标准、专利、视频、音频、网页。</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6" name="TextBox 20"/>
          <p:cNvSpPr txBox="1"/>
          <p:nvPr/>
        </p:nvSpPr>
        <p:spPr>
          <a:xfrm>
            <a:off x="557768" y="4201165"/>
            <a:ext cx="3647872" cy="1554272"/>
          </a:xfrm>
          <a:prstGeom prst="rect">
            <a:avLst/>
          </a:prstGeom>
          <a:noFill/>
        </p:spPr>
        <p:txBody>
          <a:bodyPr wrap="square" rtlCol="0">
            <a:spAutoFit/>
          </a:bodyPr>
          <a:lstStyle/>
          <a:p>
            <a:pPr algn="r"/>
            <a:r>
              <a:rPr lang="zh-CN" altLang="en-US" b="1" dirty="0">
                <a:solidFill>
                  <a:srgbClr val="F18D00"/>
                </a:solidFill>
                <a:latin typeface="微软雅黑" panose="020B0503020204020204" pitchFamily="34" charset="-122"/>
                <a:ea typeface="微软雅黑" panose="020B0503020204020204" pitchFamily="34" charset="-122"/>
                <a:sym typeface="微软雅黑" panose="020B0503020204020204" pitchFamily="34" charset="-122"/>
              </a:rPr>
              <a:t>强大的专业词库</a:t>
            </a:r>
            <a:endParaRPr lang="zh-CN" altLang="en-US" b="1" dirty="0">
              <a:solidFill>
                <a:srgbClr val="F18D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包含主题词库、刊名库、作者库、机构库、同义词库、学科分类、收录来源库、学术专业词库、索引库、引文库等。</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TextBox 22"/>
          <p:cNvSpPr txBox="1"/>
          <p:nvPr/>
        </p:nvSpPr>
        <p:spPr>
          <a:xfrm>
            <a:off x="7822055" y="4102624"/>
            <a:ext cx="3859199" cy="1338828"/>
          </a:xfrm>
          <a:prstGeom prst="rect">
            <a:avLst/>
          </a:prstGeom>
          <a:noFill/>
        </p:spPr>
        <p:txBody>
          <a:bodyPr wrap="square" rtlCol="0">
            <a:spAutoFit/>
          </a:bodyPr>
          <a:lstStyle/>
          <a:p>
            <a:r>
              <a:rPr lang="zh-CN" altLang="en-US" b="1" dirty="0">
                <a:solidFill>
                  <a:srgbClr val="1F729C"/>
                </a:solidFill>
                <a:latin typeface="微软雅黑" panose="020B0503020204020204" pitchFamily="34" charset="-122"/>
                <a:ea typeface="微软雅黑" panose="020B0503020204020204" pitchFamily="34" charset="-122"/>
                <a:sym typeface="微软雅黑" panose="020B0503020204020204" pitchFamily="34" charset="-122"/>
              </a:rPr>
              <a:t>涵盖内容广</a:t>
            </a:r>
            <a:endParaRPr lang="zh-CN" altLang="en-US" b="1" dirty="0">
              <a:solidFill>
                <a:srgbClr val="1F729C"/>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传统自动化系统知识库 </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ILS KB</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发现系统知识库 </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Discovery KB</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电子资源管理知识库 </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ERM KB</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TextBox 20"/>
          <p:cNvSpPr txBox="1"/>
          <p:nvPr/>
        </p:nvSpPr>
        <p:spPr>
          <a:xfrm>
            <a:off x="3920605" y="6099573"/>
            <a:ext cx="4641504" cy="400110"/>
          </a:xfrm>
          <a:prstGeom prst="rect">
            <a:avLst/>
          </a:prstGeom>
          <a:noFill/>
        </p:spPr>
        <p:txBody>
          <a:bodyPr wrap="square" rtlCol="0">
            <a:spAutoFit/>
          </a:bodyPr>
          <a:lstStyle/>
          <a:p>
            <a:r>
              <a:rPr lang="zh-CN" altLang="en-US" sz="2000" dirty="0">
                <a:solidFill>
                  <a:srgbClr val="00B050"/>
                </a:solidFill>
                <a:latin typeface="微软雅黑" panose="020B0503020204020204" pitchFamily="34" charset="-122"/>
                <a:ea typeface="微软雅黑" panose="020B0503020204020204" pitchFamily="34" charset="-122"/>
              </a:rPr>
              <a:t>海量数据、多样性、关联性，精确性</a:t>
            </a:r>
            <a:endParaRPr lang="zh-CN" altLang="en-US" sz="2000" dirty="0">
              <a:solidFill>
                <a:srgbClr val="00B050"/>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765284" y="199281"/>
            <a:ext cx="4849348" cy="518841"/>
          </a:xfrm>
          <a:prstGeom prst="rect">
            <a:avLst/>
          </a:prstGeom>
          <a:noFill/>
        </p:spPr>
        <p:txBody>
          <a:bodyPr wrap="square" rtlCol="0">
            <a:noAutofit/>
          </a:bodyPr>
          <a:lstStyle/>
          <a:p>
            <a:pPr algn="l"/>
            <a:r>
              <a:rPr lang="zh-CN" altLang="en-US" sz="2800" b="1" dirty="0" smtClean="0">
                <a:solidFill>
                  <a:srgbClr val="01579B"/>
                </a:solidFill>
                <a:latin typeface="+mj-ea"/>
                <a:ea typeface="+mj-ea"/>
                <a:sym typeface="+mn-ea"/>
              </a:rPr>
              <a:t>中央知识库</a:t>
            </a:r>
            <a:endParaRPr lang="zh-CN" altLang="en-US" sz="2800" b="1" dirty="0">
              <a:solidFill>
                <a:srgbClr val="01579B"/>
              </a:solidFill>
              <a:effectLst/>
              <a:latin typeface="+mj-ea"/>
              <a:ea typeface="+mj-ea"/>
              <a:sym typeface="+mn-ea"/>
            </a:endParaRPr>
          </a:p>
        </p:txBody>
      </p:sp>
      <p:sp>
        <p:nvSpPr>
          <p:cNvPr id="18" name="等腰三角形 51"/>
          <p:cNvSpPr/>
          <p:nvPr/>
        </p:nvSpPr>
        <p:spPr>
          <a:xfrm rot="16200000">
            <a:off x="388054" y="345090"/>
            <a:ext cx="360564" cy="253743"/>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 name="等腰三角形 54"/>
          <p:cNvSpPr/>
          <p:nvPr/>
        </p:nvSpPr>
        <p:spPr>
          <a:xfrm rot="16200000" flipV="1">
            <a:off x="2762455" y="345090"/>
            <a:ext cx="360564" cy="253743"/>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5354647" y="2828985"/>
            <a:ext cx="6331076" cy="3594406"/>
          </a:xfrm>
          <a:prstGeom prst="rect">
            <a:avLst/>
          </a:prstGeom>
          <a:ln w="12700">
            <a:noFill/>
          </a:ln>
          <a:effectLst>
            <a:outerShdw blurRad="304800" dist="38100" dir="2700000" algn="tl" rotWithShape="0">
              <a:prstClr val="black">
                <a:alpha val="20000"/>
              </a:prstClr>
            </a:outerShdw>
          </a:effectLst>
        </p:spPr>
      </p:pic>
      <p:pic>
        <p:nvPicPr>
          <p:cNvPr id="19" name="图片 18"/>
          <p:cNvPicPr>
            <a:picLocks noChangeAspect="1"/>
          </p:cNvPicPr>
          <p:nvPr/>
        </p:nvPicPr>
        <p:blipFill>
          <a:blip r:embed="rId2"/>
          <a:srcRect t="4508" b="308"/>
          <a:stretch>
            <a:fillRect/>
          </a:stretch>
        </p:blipFill>
        <p:spPr>
          <a:xfrm>
            <a:off x="442428" y="1148046"/>
            <a:ext cx="6149340" cy="3338830"/>
          </a:xfrm>
          <a:prstGeom prst="rect">
            <a:avLst/>
          </a:prstGeom>
          <a:ln w="12700">
            <a:noFill/>
          </a:ln>
          <a:effectLst>
            <a:outerShdw blurRad="304800" dist="38100" dir="2700000" algn="tl" rotWithShape="0">
              <a:prstClr val="black">
                <a:alpha val="20000"/>
              </a:prstClr>
            </a:outerShdw>
          </a:effectLst>
        </p:spPr>
      </p:pic>
      <p:sp>
        <p:nvSpPr>
          <p:cNvPr id="20" name="文本框 6"/>
          <p:cNvSpPr txBox="1"/>
          <p:nvPr/>
        </p:nvSpPr>
        <p:spPr>
          <a:xfrm>
            <a:off x="712957" y="4916170"/>
            <a:ext cx="4498418" cy="292388"/>
          </a:xfrm>
          <a:prstGeom prst="rect">
            <a:avLst/>
          </a:prstGeom>
          <a:solidFill>
            <a:srgbClr val="26AEDF"/>
          </a:solidFill>
        </p:spPr>
        <p:txBody>
          <a:bodyPr wrap="square" rtlCol="0">
            <a:spAutoFit/>
          </a:bodyPr>
          <a:lstStyle>
            <a:defPPr>
              <a:defRPr lang="zh-CN"/>
            </a:defPPr>
            <a:lvl1pPr algn="ctr">
              <a:defRPr>
                <a:solidFill>
                  <a:schemeClr val="bg1"/>
                </a:solidFill>
                <a:latin typeface="微软雅黑" panose="020B0503020204020204" pitchFamily="34" charset="-122"/>
                <a:ea typeface="微软雅黑" panose="020B0503020204020204" pitchFamily="34" charset="-122"/>
              </a:defRPr>
            </a:lvl1pPr>
          </a:lstStyle>
          <a:p>
            <a:r>
              <a:rPr lang="zh-CN" altLang="en-US" sz="1300" dirty="0"/>
              <a:t>根据数据采集需求，灵活配置填报信息</a:t>
            </a:r>
            <a:endParaRPr lang="zh-CN" altLang="en-US" sz="1300" dirty="0"/>
          </a:p>
        </p:txBody>
      </p:sp>
      <p:sp>
        <p:nvSpPr>
          <p:cNvPr id="21" name="文本框 2"/>
          <p:cNvSpPr txBox="1"/>
          <p:nvPr/>
        </p:nvSpPr>
        <p:spPr>
          <a:xfrm>
            <a:off x="7006023" y="1109527"/>
            <a:ext cx="4679700" cy="1557349"/>
          </a:xfrm>
          <a:prstGeom prst="rect">
            <a:avLst/>
          </a:prstGeom>
          <a:solidFill>
            <a:srgbClr val="2E75B6"/>
          </a:solid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300" dirty="0">
                <a:solidFill>
                  <a:schemeClr val="bg1"/>
                </a:solidFill>
                <a:latin typeface="微软雅黑" panose="020B0503020204020204" pitchFamily="34" charset="-122"/>
                <a:ea typeface="微软雅黑" panose="020B0503020204020204" pitchFamily="34" charset="-122"/>
              </a:rPr>
              <a:t>提供馆情指标数据的录入与采集功能，图书馆在系统填写经费来源与去向、文献保障情况、数字资源建设情况等指标，生成填报数据，提供每年填报数据的整理、检索查询、导入、导出功能。提供自建参数填报，可灵活面对需要填报数据，提供与业务系统打通，一键获取资源业务数据进行填报。</a:t>
            </a:r>
            <a:endParaRPr lang="zh-CN" altLang="en-US" sz="1300" dirty="0">
              <a:solidFill>
                <a:schemeClr val="bg1"/>
              </a:solidFill>
              <a:latin typeface="微软雅黑" panose="020B0503020204020204" pitchFamily="34" charset="-122"/>
              <a:ea typeface="微软雅黑" panose="020B0503020204020204" pitchFamily="34" charset="-122"/>
            </a:endParaRPr>
          </a:p>
        </p:txBody>
      </p:sp>
      <p:grpSp>
        <p:nvGrpSpPr>
          <p:cNvPr id="6" name="组合 2"/>
          <p:cNvGrpSpPr/>
          <p:nvPr/>
        </p:nvGrpSpPr>
        <p:grpSpPr>
          <a:xfrm>
            <a:off x="442187" y="199281"/>
            <a:ext cx="2350069" cy="519471"/>
            <a:chOff x="3909" y="283"/>
            <a:chExt cx="4873" cy="824"/>
          </a:xfrm>
        </p:grpSpPr>
        <p:sp>
          <p:nvSpPr>
            <p:cNvPr id="7" name="文本框 6"/>
            <p:cNvSpPr txBox="1"/>
            <p:nvPr/>
          </p:nvSpPr>
          <p:spPr>
            <a:xfrm>
              <a:off x="4572" y="283"/>
              <a:ext cx="4210" cy="824"/>
            </a:xfrm>
            <a:prstGeom prst="rect">
              <a:avLst/>
            </a:prstGeom>
            <a:noFill/>
          </p:spPr>
          <p:txBody>
            <a:bodyPr wrap="square" rtlCol="0">
              <a:noAutofit/>
            </a:bodyPr>
            <a:lstStyle/>
            <a:p>
              <a:pPr algn="l"/>
              <a:r>
                <a:rPr lang="zh-CN" altLang="en-US" sz="2800" b="1" dirty="0" smtClean="0">
                  <a:solidFill>
                    <a:srgbClr val="01579B"/>
                  </a:solidFill>
                  <a:latin typeface="+mj-ea"/>
                  <a:ea typeface="+mj-ea"/>
                  <a:sym typeface="+mn-ea"/>
                </a:rPr>
                <a:t>馆情填报</a:t>
              </a:r>
              <a:endParaRPr lang="zh-CN" altLang="en-US" sz="2800" b="1" dirty="0">
                <a:solidFill>
                  <a:srgbClr val="01579B"/>
                </a:solidFill>
                <a:effectLst/>
                <a:latin typeface="+mj-ea"/>
                <a:ea typeface="+mj-ea"/>
                <a:sym typeface="+mn-ea"/>
              </a:endParaRPr>
            </a:p>
          </p:txBody>
        </p:sp>
        <p:grpSp>
          <p:nvGrpSpPr>
            <p:cNvPr id="8" name="组合 50"/>
            <p:cNvGrpSpPr/>
            <p:nvPr/>
          </p:nvGrpSpPr>
          <p:grpSpPr>
            <a:xfrm rot="16200000">
              <a:off x="5939" y="-1605"/>
              <a:ext cx="576" cy="4635"/>
              <a:chOff x="9862" y="-30607"/>
              <a:chExt cx="5891" cy="47562"/>
            </a:xfrm>
          </p:grpSpPr>
          <p:sp>
            <p:nvSpPr>
              <p:cNvPr id="9" name="等腰三角形 51"/>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 name="等腰三角形 54"/>
              <p:cNvSpPr/>
              <p:nvPr/>
            </p:nvSpPr>
            <p:spPr>
              <a:xfrm flipV="1">
                <a:off x="9862" y="11551"/>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组合 1"/>
          <p:cNvGrpSpPr/>
          <p:nvPr/>
        </p:nvGrpSpPr>
        <p:grpSpPr>
          <a:xfrm>
            <a:off x="1002026" y="1244368"/>
            <a:ext cx="2228522" cy="4779389"/>
            <a:chOff x="1286612" y="1182024"/>
            <a:chExt cx="1621345" cy="4779389"/>
          </a:xfrm>
        </p:grpSpPr>
        <p:grpSp>
          <p:nvGrpSpPr>
            <p:cNvPr id="19" name="组合 12"/>
            <p:cNvGrpSpPr/>
            <p:nvPr/>
          </p:nvGrpSpPr>
          <p:grpSpPr>
            <a:xfrm>
              <a:off x="1419160" y="1874181"/>
              <a:ext cx="1348744" cy="398370"/>
              <a:chOff x="732758" y="5846363"/>
              <a:chExt cx="864095" cy="270089"/>
            </a:xfrm>
          </p:grpSpPr>
          <p:sp>
            <p:nvSpPr>
              <p:cNvPr id="41" name="圆角矩形 40"/>
              <p:cNvSpPr/>
              <p:nvPr/>
            </p:nvSpPr>
            <p:spPr>
              <a:xfrm>
                <a:off x="732758" y="5846363"/>
                <a:ext cx="864095" cy="270089"/>
              </a:xfrm>
              <a:prstGeom prst="roundRect">
                <a:avLst/>
              </a:prstGeom>
              <a:solidFill>
                <a:srgbClr val="26AE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42" name="文本框 41"/>
              <p:cNvSpPr txBox="1"/>
              <p:nvPr/>
            </p:nvSpPr>
            <p:spPr>
              <a:xfrm>
                <a:off x="865711" y="5872615"/>
                <a:ext cx="598189" cy="229535"/>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纸质资源</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3"/>
            <p:cNvGrpSpPr/>
            <p:nvPr/>
          </p:nvGrpSpPr>
          <p:grpSpPr>
            <a:xfrm>
              <a:off x="1426551" y="2499268"/>
              <a:ext cx="1348744" cy="398370"/>
              <a:chOff x="737493" y="6237371"/>
              <a:chExt cx="864095" cy="270089"/>
            </a:xfrm>
          </p:grpSpPr>
          <p:sp>
            <p:nvSpPr>
              <p:cNvPr id="39" name="圆角矩形 38"/>
              <p:cNvSpPr/>
              <p:nvPr/>
            </p:nvSpPr>
            <p:spPr>
              <a:xfrm>
                <a:off x="737493" y="6237371"/>
                <a:ext cx="864095" cy="270089"/>
              </a:xfrm>
              <a:prstGeom prst="roundRect">
                <a:avLst/>
              </a:prstGeom>
              <a:solidFill>
                <a:srgbClr val="26AE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40" name="文本框 39"/>
              <p:cNvSpPr txBox="1"/>
              <p:nvPr/>
            </p:nvSpPr>
            <p:spPr>
              <a:xfrm>
                <a:off x="862238" y="6270175"/>
                <a:ext cx="605136" cy="229535"/>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电子资源</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14"/>
            <p:cNvGrpSpPr/>
            <p:nvPr/>
          </p:nvGrpSpPr>
          <p:grpSpPr>
            <a:xfrm>
              <a:off x="1426551" y="3124355"/>
              <a:ext cx="1348744" cy="398370"/>
              <a:chOff x="737493" y="6733094"/>
              <a:chExt cx="864095" cy="270089"/>
            </a:xfrm>
          </p:grpSpPr>
          <p:sp>
            <p:nvSpPr>
              <p:cNvPr id="37" name="圆角矩形 36"/>
              <p:cNvSpPr/>
              <p:nvPr/>
            </p:nvSpPr>
            <p:spPr>
              <a:xfrm>
                <a:off x="737493" y="6733094"/>
                <a:ext cx="864095" cy="270089"/>
              </a:xfrm>
              <a:prstGeom prst="roundRect">
                <a:avLst/>
              </a:prstGeom>
              <a:solidFill>
                <a:srgbClr val="26AE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38" name="文本框 37"/>
              <p:cNvSpPr txBox="1"/>
              <p:nvPr/>
            </p:nvSpPr>
            <p:spPr>
              <a:xfrm>
                <a:off x="862237" y="6772460"/>
                <a:ext cx="605137" cy="229535"/>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数字资产</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15"/>
            <p:cNvGrpSpPr/>
            <p:nvPr/>
          </p:nvGrpSpPr>
          <p:grpSpPr>
            <a:xfrm>
              <a:off x="1415709" y="3749442"/>
              <a:ext cx="1348745" cy="435000"/>
              <a:chOff x="737493" y="7105394"/>
              <a:chExt cx="864095" cy="294924"/>
            </a:xfrm>
          </p:grpSpPr>
          <p:sp>
            <p:nvSpPr>
              <p:cNvPr id="35" name="圆角矩形 34"/>
              <p:cNvSpPr/>
              <p:nvPr/>
            </p:nvSpPr>
            <p:spPr>
              <a:xfrm>
                <a:off x="737493" y="7105394"/>
                <a:ext cx="864095" cy="294924"/>
              </a:xfrm>
              <a:prstGeom prst="roundRect">
                <a:avLst/>
              </a:prstGeom>
              <a:solidFill>
                <a:srgbClr val="26AE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36" name="文本框 35"/>
              <p:cNvSpPr txBox="1"/>
              <p:nvPr/>
            </p:nvSpPr>
            <p:spPr>
              <a:xfrm>
                <a:off x="849711" y="7151310"/>
                <a:ext cx="644081" cy="229535"/>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读者服务</a:t>
                </a:r>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16"/>
            <p:cNvGrpSpPr/>
            <p:nvPr/>
          </p:nvGrpSpPr>
          <p:grpSpPr>
            <a:xfrm>
              <a:off x="1418924" y="4411159"/>
              <a:ext cx="1348746" cy="435600"/>
              <a:chOff x="737493" y="7623467"/>
              <a:chExt cx="864095" cy="295331"/>
            </a:xfrm>
          </p:grpSpPr>
          <p:sp>
            <p:nvSpPr>
              <p:cNvPr id="33" name="圆角矩形 32"/>
              <p:cNvSpPr/>
              <p:nvPr/>
            </p:nvSpPr>
            <p:spPr>
              <a:xfrm>
                <a:off x="737493" y="7623467"/>
                <a:ext cx="864095" cy="295331"/>
              </a:xfrm>
              <a:prstGeom prst="roundRect">
                <a:avLst/>
              </a:prstGeom>
              <a:solidFill>
                <a:srgbClr val="26AE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34" name="文本框 33"/>
              <p:cNvSpPr txBox="1"/>
              <p:nvPr/>
            </p:nvSpPr>
            <p:spPr>
              <a:xfrm>
                <a:off x="829208" y="7651114"/>
                <a:ext cx="680967" cy="229535"/>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设备运行数据</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29" name="圆角矩形 28"/>
            <p:cNvSpPr/>
            <p:nvPr/>
          </p:nvSpPr>
          <p:spPr>
            <a:xfrm>
              <a:off x="1286612" y="1182024"/>
              <a:ext cx="1621345" cy="4779389"/>
            </a:xfrm>
            <a:prstGeom prst="roundRect">
              <a:avLst/>
            </a:prstGeom>
            <a:noFill/>
            <a:ln w="1905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441016" y="1394655"/>
              <a:ext cx="1257821" cy="338554"/>
            </a:xfrm>
            <a:prstGeom prst="rect">
              <a:avLst/>
            </a:prstGeom>
            <a:noFill/>
          </p:spPr>
          <p:txBody>
            <a:bodyPr wrap="square" rtlCol="0">
              <a:spAutoFit/>
            </a:bodyPr>
            <a:lstStyle/>
            <a:p>
              <a:pPr algn="ctr"/>
              <a:r>
                <a:rPr lang="zh-CN" altLang="en-US" sz="1600" b="1" dirty="0">
                  <a:solidFill>
                    <a:srgbClr val="26AEDF"/>
                  </a:solidFill>
                  <a:latin typeface="微软雅黑" panose="020B0503020204020204" pitchFamily="34" charset="-122"/>
                  <a:ea typeface="微软雅黑" panose="020B0503020204020204" pitchFamily="34" charset="-122"/>
                </a:rPr>
                <a:t>数据源</a:t>
              </a:r>
              <a:endParaRPr lang="zh-CN" altLang="en-US" sz="1600" b="1" dirty="0">
                <a:solidFill>
                  <a:srgbClr val="26AEDF"/>
                </a:solidFill>
                <a:latin typeface="微软雅黑" panose="020B0503020204020204" pitchFamily="34" charset="-122"/>
                <a:ea typeface="微软雅黑" panose="020B0503020204020204" pitchFamily="34" charset="-122"/>
              </a:endParaRPr>
            </a:p>
          </p:txBody>
        </p:sp>
        <p:sp>
          <p:nvSpPr>
            <p:cNvPr id="31" name="圆角矩形 30"/>
            <p:cNvSpPr/>
            <p:nvPr/>
          </p:nvSpPr>
          <p:spPr>
            <a:xfrm>
              <a:off x="1408113" y="5073476"/>
              <a:ext cx="1359125" cy="398370"/>
            </a:xfrm>
            <a:prstGeom prst="roundRect">
              <a:avLst/>
            </a:prstGeom>
            <a:solidFill>
              <a:srgbClr val="26AE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32" name="文本框 31"/>
            <p:cNvSpPr txBox="1"/>
            <p:nvPr/>
          </p:nvSpPr>
          <p:spPr>
            <a:xfrm>
              <a:off x="1588897" y="5086684"/>
              <a:ext cx="1009270"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其他</a:t>
              </a:r>
              <a:r>
                <a:rPr lang="en-US" altLang="zh-CN" sz="1600" dirty="0">
                  <a:solidFill>
                    <a:schemeClr val="bg1"/>
                  </a:solidFill>
                  <a:latin typeface="微软雅黑" panose="020B0503020204020204" pitchFamily="34" charset="-122"/>
                  <a:ea typeface="微软雅黑" panose="020B0503020204020204" pitchFamily="34" charset="-122"/>
                </a:rPr>
                <a:t>…</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44" name="右箭头 43"/>
          <p:cNvSpPr/>
          <p:nvPr/>
        </p:nvSpPr>
        <p:spPr>
          <a:xfrm>
            <a:off x="3514275" y="3335328"/>
            <a:ext cx="931890" cy="573132"/>
          </a:xfrm>
          <a:prstGeom prst="rightArrow">
            <a:avLst/>
          </a:prstGeom>
          <a:solidFill>
            <a:srgbClr val="26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 name="组合 45"/>
          <p:cNvGrpSpPr/>
          <p:nvPr/>
        </p:nvGrpSpPr>
        <p:grpSpPr>
          <a:xfrm>
            <a:off x="4731642" y="1309026"/>
            <a:ext cx="3282055" cy="4779389"/>
            <a:chOff x="2902946" y="5401215"/>
            <a:chExt cx="1614685" cy="3220920"/>
          </a:xfrm>
        </p:grpSpPr>
        <p:sp>
          <p:nvSpPr>
            <p:cNvPr id="60" name="矩形 59"/>
            <p:cNvSpPr/>
            <p:nvPr/>
          </p:nvSpPr>
          <p:spPr>
            <a:xfrm>
              <a:off x="2902946" y="5401215"/>
              <a:ext cx="1614685" cy="3220920"/>
            </a:xfrm>
            <a:prstGeom prst="rect">
              <a:avLst/>
            </a:prstGeom>
            <a:noFill/>
            <a:ln w="1905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3359269" y="5455141"/>
              <a:ext cx="717605" cy="248204"/>
            </a:xfrm>
            <a:prstGeom prst="rect">
              <a:avLst/>
            </a:prstGeom>
            <a:noFill/>
          </p:spPr>
          <p:txBody>
            <a:bodyPr wrap="square" rtlCol="0">
              <a:spAutoFit/>
            </a:bodyPr>
            <a:lstStyle/>
            <a:p>
              <a:r>
                <a:rPr lang="zh-CN" altLang="en-US" b="1" dirty="0">
                  <a:solidFill>
                    <a:srgbClr val="1F4E79"/>
                  </a:solidFill>
                  <a:latin typeface="微软雅黑" panose="020B0503020204020204" pitchFamily="34" charset="-122"/>
                  <a:ea typeface="微软雅黑" panose="020B0503020204020204" pitchFamily="34" charset="-122"/>
                </a:rPr>
                <a:t>数据加工层</a:t>
              </a:r>
              <a:endParaRPr lang="zh-CN" altLang="en-US" b="1" dirty="0">
                <a:solidFill>
                  <a:srgbClr val="30ADB8"/>
                </a:solidFill>
                <a:latin typeface="微软雅黑" panose="020B0503020204020204" pitchFamily="34" charset="-122"/>
                <a:ea typeface="微软雅黑" panose="020B0503020204020204" pitchFamily="34" charset="-122"/>
              </a:endParaRPr>
            </a:p>
          </p:txBody>
        </p:sp>
        <p:sp>
          <p:nvSpPr>
            <p:cNvPr id="62" name="圆角矩形 61"/>
            <p:cNvSpPr/>
            <p:nvPr/>
          </p:nvSpPr>
          <p:spPr>
            <a:xfrm>
              <a:off x="2966289" y="5768235"/>
              <a:ext cx="1499624" cy="2807658"/>
            </a:xfrm>
            <a:prstGeom prst="roundRect">
              <a:avLst/>
            </a:prstGeom>
            <a:noFill/>
            <a:ln w="19050" cap="flat" cmpd="sng" algn="ctr">
              <a:solidFill>
                <a:srgbClr val="BFBFB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50"/>
            <p:cNvGrpSpPr/>
            <p:nvPr/>
          </p:nvGrpSpPr>
          <p:grpSpPr>
            <a:xfrm>
              <a:off x="3247425" y="6116603"/>
              <a:ext cx="936699" cy="270089"/>
              <a:chOff x="1027789" y="5694895"/>
              <a:chExt cx="1525080" cy="270089"/>
            </a:xfrm>
          </p:grpSpPr>
          <p:sp>
            <p:nvSpPr>
              <p:cNvPr id="93" name="圆角矩形 92"/>
              <p:cNvSpPr/>
              <p:nvPr/>
            </p:nvSpPr>
            <p:spPr>
              <a:xfrm>
                <a:off x="1027789" y="5694895"/>
                <a:ext cx="1525079" cy="270089"/>
              </a:xfrm>
              <a:prstGeom prst="roundRect">
                <a:avLst/>
              </a:prstGeom>
              <a:solidFill>
                <a:srgbClr val="1F4E7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94" name="文本框 93"/>
              <p:cNvSpPr txBox="1"/>
              <p:nvPr/>
            </p:nvSpPr>
            <p:spPr>
              <a:xfrm>
                <a:off x="1027789" y="5726231"/>
                <a:ext cx="1525080" cy="207417"/>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关系型数据库</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66" name="组合 52"/>
            <p:cNvGrpSpPr/>
            <p:nvPr/>
          </p:nvGrpSpPr>
          <p:grpSpPr>
            <a:xfrm>
              <a:off x="3247426" y="6443896"/>
              <a:ext cx="936699" cy="270089"/>
              <a:chOff x="1013634" y="5688316"/>
              <a:chExt cx="1525084" cy="270089"/>
            </a:xfrm>
          </p:grpSpPr>
          <p:sp>
            <p:nvSpPr>
              <p:cNvPr id="89" name="圆角矩形 88"/>
              <p:cNvSpPr/>
              <p:nvPr/>
            </p:nvSpPr>
            <p:spPr>
              <a:xfrm>
                <a:off x="1019657" y="5688316"/>
                <a:ext cx="1513038" cy="270089"/>
              </a:xfrm>
              <a:prstGeom prst="roundRect">
                <a:avLst/>
              </a:prstGeom>
              <a:solidFill>
                <a:srgbClr val="1F4E7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90" name="文本框 89"/>
              <p:cNvSpPr txBox="1"/>
              <p:nvPr/>
            </p:nvSpPr>
            <p:spPr>
              <a:xfrm>
                <a:off x="1013634" y="5719652"/>
                <a:ext cx="1525084" cy="207417"/>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缓存数据库</a:t>
                </a:r>
                <a:r>
                  <a:rPr lang="en-US" altLang="zh-CN" sz="1400" dirty="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文件存储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68" name="圆角矩形 67"/>
            <p:cNvSpPr/>
            <p:nvPr/>
          </p:nvSpPr>
          <p:spPr>
            <a:xfrm>
              <a:off x="3043277" y="6782562"/>
              <a:ext cx="1366624" cy="612800"/>
            </a:xfrm>
            <a:prstGeom prst="roundRect">
              <a:avLst/>
            </a:prstGeom>
            <a:noFill/>
            <a:ln w="19050" cap="flat" cmpd="sng" algn="ctr">
              <a:solidFill>
                <a:srgbClr val="D9D9D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nvSpPr>
          <p:spPr>
            <a:xfrm>
              <a:off x="3074385" y="6797306"/>
              <a:ext cx="204414" cy="590447"/>
            </a:xfrm>
            <a:prstGeom prst="rect">
              <a:avLst/>
            </a:prstGeom>
            <a:noFill/>
          </p:spPr>
          <p:txBody>
            <a:bodyPr vert="eaVert" wrap="square" rtlCol="0">
              <a:spAutoFit/>
            </a:bodyPr>
            <a:lstStyle/>
            <a:p>
              <a:r>
                <a:rPr lang="zh-CN" altLang="en-US" sz="1500">
                  <a:latin typeface="微软雅黑" panose="020B0503020204020204" pitchFamily="34" charset="-122"/>
                  <a:ea typeface="微软雅黑" panose="020B0503020204020204" pitchFamily="34" charset="-122"/>
                </a:rPr>
                <a:t>数据清洗</a:t>
              </a:r>
              <a:endParaRPr lang="zh-CN" altLang="en-US" sz="1500" dirty="0">
                <a:latin typeface="微软雅黑" panose="020B0503020204020204" pitchFamily="34" charset="-122"/>
                <a:ea typeface="微软雅黑" panose="020B0503020204020204" pitchFamily="34" charset="-122"/>
              </a:endParaRPr>
            </a:p>
          </p:txBody>
        </p:sp>
        <p:grpSp>
          <p:nvGrpSpPr>
            <p:cNvPr id="70" name="组合 57"/>
            <p:cNvGrpSpPr/>
            <p:nvPr/>
          </p:nvGrpSpPr>
          <p:grpSpPr>
            <a:xfrm>
              <a:off x="3263837" y="6949204"/>
              <a:ext cx="530724" cy="270089"/>
              <a:chOff x="737493" y="5702853"/>
              <a:chExt cx="864095" cy="270089"/>
            </a:xfrm>
          </p:grpSpPr>
          <p:sp>
            <p:nvSpPr>
              <p:cNvPr id="85" name="圆角矩形 84"/>
              <p:cNvSpPr/>
              <p:nvPr/>
            </p:nvSpPr>
            <p:spPr>
              <a:xfrm>
                <a:off x="737493" y="5702853"/>
                <a:ext cx="864095" cy="270089"/>
              </a:xfrm>
              <a:prstGeom prst="roundRect">
                <a:avLst/>
              </a:prstGeom>
              <a:solidFill>
                <a:srgbClr val="1F4E7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86" name="文本框 85"/>
              <p:cNvSpPr txBox="1"/>
              <p:nvPr/>
            </p:nvSpPr>
            <p:spPr>
              <a:xfrm>
                <a:off x="927680" y="5747440"/>
                <a:ext cx="483720" cy="207417"/>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查 重 </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71" name="组合 58"/>
            <p:cNvGrpSpPr/>
            <p:nvPr/>
          </p:nvGrpSpPr>
          <p:grpSpPr>
            <a:xfrm>
              <a:off x="3836284" y="6949203"/>
              <a:ext cx="530724" cy="270089"/>
              <a:chOff x="737493" y="5702853"/>
              <a:chExt cx="864095" cy="270089"/>
            </a:xfrm>
          </p:grpSpPr>
          <p:sp>
            <p:nvSpPr>
              <p:cNvPr id="83" name="圆角矩形 82"/>
              <p:cNvSpPr/>
              <p:nvPr/>
            </p:nvSpPr>
            <p:spPr>
              <a:xfrm>
                <a:off x="737493" y="5702853"/>
                <a:ext cx="864095" cy="270089"/>
              </a:xfrm>
              <a:prstGeom prst="roundRect">
                <a:avLst/>
              </a:prstGeom>
              <a:solidFill>
                <a:srgbClr val="1F4E7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84" name="文本框 83"/>
              <p:cNvSpPr txBox="1"/>
              <p:nvPr/>
            </p:nvSpPr>
            <p:spPr>
              <a:xfrm>
                <a:off x="890805" y="5743428"/>
                <a:ext cx="557470" cy="215444"/>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合  并</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72" name="圆角矩形 71"/>
            <p:cNvSpPr/>
            <p:nvPr/>
          </p:nvSpPr>
          <p:spPr>
            <a:xfrm>
              <a:off x="3041750" y="7505270"/>
              <a:ext cx="1366624" cy="916566"/>
            </a:xfrm>
            <a:prstGeom prst="roundRect">
              <a:avLst/>
            </a:prstGeom>
            <a:noFill/>
            <a:ln w="19050" cap="flat" cmpd="sng" algn="ctr">
              <a:solidFill>
                <a:srgbClr val="D9D9D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p:cNvSpPr txBox="1"/>
            <p:nvPr/>
          </p:nvSpPr>
          <p:spPr>
            <a:xfrm>
              <a:off x="3079234" y="7649868"/>
              <a:ext cx="204414" cy="590447"/>
            </a:xfrm>
            <a:prstGeom prst="rect">
              <a:avLst/>
            </a:prstGeom>
            <a:noFill/>
          </p:spPr>
          <p:txBody>
            <a:bodyPr vert="eaVert" wrap="square" rtlCol="0">
              <a:spAutoFit/>
            </a:bodyPr>
            <a:lstStyle/>
            <a:p>
              <a:r>
                <a:rPr lang="zh-CN" altLang="en-US" sz="1500" dirty="0">
                  <a:latin typeface="微软雅黑" panose="020B0503020204020204" pitchFamily="34" charset="-122"/>
                  <a:ea typeface="微软雅黑" panose="020B0503020204020204" pitchFamily="34" charset="-122"/>
                </a:rPr>
                <a:t>数据分析</a:t>
              </a:r>
              <a:endParaRPr lang="zh-CN" altLang="en-US" sz="1500" dirty="0">
                <a:latin typeface="微软雅黑" panose="020B0503020204020204" pitchFamily="34" charset="-122"/>
                <a:ea typeface="微软雅黑" panose="020B0503020204020204" pitchFamily="34" charset="-122"/>
              </a:endParaRPr>
            </a:p>
          </p:txBody>
        </p:sp>
        <p:grpSp>
          <p:nvGrpSpPr>
            <p:cNvPr id="75" name="组合 62"/>
            <p:cNvGrpSpPr/>
            <p:nvPr/>
          </p:nvGrpSpPr>
          <p:grpSpPr>
            <a:xfrm>
              <a:off x="3273274" y="7569497"/>
              <a:ext cx="239421" cy="776273"/>
              <a:chOff x="3273274" y="7758159"/>
              <a:chExt cx="239421" cy="776273"/>
            </a:xfrm>
          </p:grpSpPr>
          <p:sp>
            <p:nvSpPr>
              <p:cNvPr id="79" name="圆角矩形 78"/>
              <p:cNvSpPr/>
              <p:nvPr/>
            </p:nvSpPr>
            <p:spPr>
              <a:xfrm>
                <a:off x="3273274" y="7758159"/>
                <a:ext cx="239421" cy="776273"/>
              </a:xfrm>
              <a:prstGeom prst="roundRect">
                <a:avLst/>
              </a:prstGeom>
              <a:solidFill>
                <a:srgbClr val="1F4E7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80" name="文本框 79"/>
              <p:cNvSpPr txBox="1"/>
              <p:nvPr/>
            </p:nvSpPr>
            <p:spPr>
              <a:xfrm>
                <a:off x="3294563" y="7805467"/>
                <a:ext cx="196844" cy="693496"/>
              </a:xfrm>
              <a:prstGeom prst="rect">
                <a:avLst/>
              </a:prstGeom>
              <a:noFill/>
            </p:spPr>
            <p:txBody>
              <a:bodyPr vert="eaVert"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信息规范化</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76" name="组合 63"/>
            <p:cNvGrpSpPr/>
            <p:nvPr/>
          </p:nvGrpSpPr>
          <p:grpSpPr>
            <a:xfrm>
              <a:off x="3551274" y="7569497"/>
              <a:ext cx="239421" cy="776273"/>
              <a:chOff x="3191377" y="7752999"/>
              <a:chExt cx="239421" cy="776273"/>
            </a:xfrm>
          </p:grpSpPr>
          <p:sp>
            <p:nvSpPr>
              <p:cNvPr id="77" name="圆角矩形 76"/>
              <p:cNvSpPr/>
              <p:nvPr/>
            </p:nvSpPr>
            <p:spPr>
              <a:xfrm>
                <a:off x="3191377" y="7752999"/>
                <a:ext cx="239421" cy="776273"/>
              </a:xfrm>
              <a:prstGeom prst="roundRect">
                <a:avLst/>
              </a:prstGeom>
              <a:solidFill>
                <a:srgbClr val="1F4E7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78" name="文本框 77"/>
              <p:cNvSpPr txBox="1"/>
              <p:nvPr/>
            </p:nvSpPr>
            <p:spPr>
              <a:xfrm>
                <a:off x="3212666" y="7820020"/>
                <a:ext cx="196844" cy="709252"/>
              </a:xfrm>
              <a:prstGeom prst="rect">
                <a:avLst/>
              </a:prstGeom>
              <a:noFill/>
            </p:spPr>
            <p:txBody>
              <a:bodyPr vert="eaVert"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信息抽取</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grpSp>
        <p:nvGrpSpPr>
          <p:cNvPr id="95" name="组合 85"/>
          <p:cNvGrpSpPr/>
          <p:nvPr/>
        </p:nvGrpSpPr>
        <p:grpSpPr>
          <a:xfrm>
            <a:off x="8356685" y="2840386"/>
            <a:ext cx="796349" cy="2524740"/>
            <a:chOff x="4443853" y="6144359"/>
            <a:chExt cx="385773" cy="1497351"/>
          </a:xfrm>
          <a:solidFill>
            <a:srgbClr val="8497B0">
              <a:alpha val="100000"/>
            </a:srgbClr>
          </a:solidFill>
        </p:grpSpPr>
        <p:sp>
          <p:nvSpPr>
            <p:cNvPr id="96" name="右箭头 95"/>
            <p:cNvSpPr/>
            <p:nvPr/>
          </p:nvSpPr>
          <p:spPr>
            <a:xfrm>
              <a:off x="4443853" y="6144359"/>
              <a:ext cx="379736" cy="342269"/>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右箭头 97"/>
            <p:cNvSpPr/>
            <p:nvPr/>
          </p:nvSpPr>
          <p:spPr>
            <a:xfrm>
              <a:off x="4449890" y="7299441"/>
              <a:ext cx="379736" cy="342269"/>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 name="组合 92"/>
          <p:cNvGrpSpPr/>
          <p:nvPr/>
        </p:nvGrpSpPr>
        <p:grpSpPr>
          <a:xfrm>
            <a:off x="9422006" y="1677687"/>
            <a:ext cx="1595942" cy="4163180"/>
            <a:chOff x="4842628" y="5389293"/>
            <a:chExt cx="1023476" cy="2669840"/>
          </a:xfrm>
        </p:grpSpPr>
        <p:sp>
          <p:nvSpPr>
            <p:cNvPr id="103" name="圆角矩形 102"/>
            <p:cNvSpPr/>
            <p:nvPr/>
          </p:nvSpPr>
          <p:spPr>
            <a:xfrm>
              <a:off x="4845634" y="5389293"/>
              <a:ext cx="1020470" cy="1542925"/>
            </a:xfrm>
            <a:prstGeom prst="roundRect">
              <a:avLst/>
            </a:prstGeom>
            <a:noFill/>
            <a:ln w="1905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 name="组合 94"/>
            <p:cNvGrpSpPr/>
            <p:nvPr/>
          </p:nvGrpSpPr>
          <p:grpSpPr>
            <a:xfrm>
              <a:off x="4912109" y="5785684"/>
              <a:ext cx="896075" cy="299557"/>
              <a:chOff x="4913578" y="5785684"/>
              <a:chExt cx="956692" cy="299557"/>
            </a:xfrm>
          </p:grpSpPr>
          <p:sp>
            <p:nvSpPr>
              <p:cNvPr id="117" name="圆角矩形 116"/>
              <p:cNvSpPr/>
              <p:nvPr/>
            </p:nvSpPr>
            <p:spPr>
              <a:xfrm>
                <a:off x="4913578" y="5785684"/>
                <a:ext cx="956692" cy="299557"/>
              </a:xfrm>
              <a:prstGeom prst="roundRect">
                <a:avLst/>
              </a:prstGeom>
              <a:solidFill>
                <a:srgbClr val="2E75B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文本框 117"/>
              <p:cNvSpPr txBox="1"/>
              <p:nvPr/>
            </p:nvSpPr>
            <p:spPr>
              <a:xfrm>
                <a:off x="5032147" y="5841710"/>
                <a:ext cx="719555" cy="197377"/>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报表引擎</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105" name="文本框 104"/>
            <p:cNvSpPr txBox="1"/>
            <p:nvPr/>
          </p:nvSpPr>
          <p:spPr>
            <a:xfrm>
              <a:off x="4970191" y="5486479"/>
              <a:ext cx="779911" cy="216236"/>
            </a:xfrm>
            <a:prstGeom prst="rect">
              <a:avLst/>
            </a:prstGeom>
            <a:noFill/>
          </p:spPr>
          <p:txBody>
            <a:bodyPr wrap="square" rtlCol="0">
              <a:spAutoFit/>
            </a:bodyPr>
            <a:lstStyle/>
            <a:p>
              <a:pPr algn="ctr"/>
              <a:r>
                <a:rPr lang="zh-CN" altLang="en-US" sz="1600" b="1" dirty="0">
                  <a:solidFill>
                    <a:srgbClr val="2E75B6"/>
                  </a:solidFill>
                  <a:latin typeface="微软雅黑" panose="020B0503020204020204" pitchFamily="34" charset="-122"/>
                  <a:ea typeface="微软雅黑" panose="020B0503020204020204" pitchFamily="34" charset="-122"/>
                </a:rPr>
                <a:t>数据应用</a:t>
              </a:r>
              <a:endParaRPr lang="zh-CN" altLang="en-US" sz="1600" b="1" dirty="0">
                <a:solidFill>
                  <a:srgbClr val="EA6845"/>
                </a:solidFill>
                <a:latin typeface="微软雅黑" panose="020B0503020204020204" pitchFamily="34" charset="-122"/>
                <a:ea typeface="微软雅黑" panose="020B0503020204020204" pitchFamily="34" charset="-122"/>
              </a:endParaRPr>
            </a:p>
          </p:txBody>
        </p:sp>
        <p:grpSp>
          <p:nvGrpSpPr>
            <p:cNvPr id="106" name="组合 96"/>
            <p:cNvGrpSpPr/>
            <p:nvPr/>
          </p:nvGrpSpPr>
          <p:grpSpPr>
            <a:xfrm>
              <a:off x="4916466" y="6152778"/>
              <a:ext cx="887362" cy="299557"/>
              <a:chOff x="4908925" y="5785684"/>
              <a:chExt cx="947390" cy="299557"/>
            </a:xfrm>
          </p:grpSpPr>
          <p:sp>
            <p:nvSpPr>
              <p:cNvPr id="115" name="圆角矩形 114"/>
              <p:cNvSpPr/>
              <p:nvPr/>
            </p:nvSpPr>
            <p:spPr>
              <a:xfrm>
                <a:off x="4908925" y="5785684"/>
                <a:ext cx="947390" cy="299557"/>
              </a:xfrm>
              <a:prstGeom prst="roundRect">
                <a:avLst/>
              </a:prstGeom>
              <a:solidFill>
                <a:srgbClr val="2E75B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5026810" y="5841512"/>
                <a:ext cx="711619" cy="197377"/>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推荐引擎</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107" name="圆角矩形 106"/>
            <p:cNvSpPr/>
            <p:nvPr/>
          </p:nvSpPr>
          <p:spPr>
            <a:xfrm>
              <a:off x="4842628" y="7215819"/>
              <a:ext cx="1023476" cy="843314"/>
            </a:xfrm>
            <a:prstGeom prst="roundRect">
              <a:avLst/>
            </a:prstGeom>
            <a:noFill/>
            <a:ln w="1905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98"/>
            <p:cNvGrpSpPr/>
            <p:nvPr/>
          </p:nvGrpSpPr>
          <p:grpSpPr>
            <a:xfrm>
              <a:off x="4896098" y="7552399"/>
              <a:ext cx="912087" cy="299557"/>
              <a:chOff x="4890390" y="6058899"/>
              <a:chExt cx="959272" cy="299557"/>
            </a:xfrm>
          </p:grpSpPr>
          <p:sp>
            <p:nvSpPr>
              <p:cNvPr id="113" name="圆角矩形 112"/>
              <p:cNvSpPr/>
              <p:nvPr/>
            </p:nvSpPr>
            <p:spPr>
              <a:xfrm>
                <a:off x="4890390" y="6058899"/>
                <a:ext cx="959272" cy="299557"/>
              </a:xfrm>
              <a:prstGeom prst="roundRect">
                <a:avLst/>
              </a:prstGeom>
              <a:solidFill>
                <a:srgbClr val="2E75B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文本框 113"/>
              <p:cNvSpPr txBox="1"/>
              <p:nvPr/>
            </p:nvSpPr>
            <p:spPr>
              <a:xfrm>
                <a:off x="5081153" y="6104298"/>
                <a:ext cx="664984" cy="197377"/>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开放平台</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109" name="文本框 108"/>
            <p:cNvSpPr txBox="1"/>
            <p:nvPr/>
          </p:nvSpPr>
          <p:spPr>
            <a:xfrm>
              <a:off x="4962186" y="7286105"/>
              <a:ext cx="779911" cy="206463"/>
            </a:xfrm>
            <a:prstGeom prst="rect">
              <a:avLst/>
            </a:prstGeom>
            <a:noFill/>
          </p:spPr>
          <p:txBody>
            <a:bodyPr wrap="square" rtlCol="0">
              <a:spAutoFit/>
            </a:bodyPr>
            <a:lstStyle/>
            <a:p>
              <a:pPr algn="ctr"/>
              <a:r>
                <a:rPr lang="zh-CN" altLang="en-US" sz="1500" b="1" dirty="0">
                  <a:solidFill>
                    <a:srgbClr val="2E75B6"/>
                  </a:solidFill>
                  <a:latin typeface="微软雅黑" panose="020B0503020204020204" pitchFamily="34" charset="-122"/>
                  <a:ea typeface="微软雅黑" panose="020B0503020204020204" pitchFamily="34" charset="-122"/>
                </a:rPr>
                <a:t>数据服务</a:t>
              </a:r>
              <a:endParaRPr lang="en-US" altLang="zh-CN" sz="1500" b="1" dirty="0">
                <a:solidFill>
                  <a:srgbClr val="EA6845"/>
                </a:solidFill>
                <a:latin typeface="微软雅黑" panose="020B0503020204020204" pitchFamily="34" charset="-122"/>
                <a:ea typeface="微软雅黑" panose="020B0503020204020204" pitchFamily="34" charset="-122"/>
              </a:endParaRPr>
            </a:p>
          </p:txBody>
        </p:sp>
      </p:grpSp>
      <p:sp>
        <p:nvSpPr>
          <p:cNvPr id="2" name="文本框 1"/>
          <p:cNvSpPr txBox="1"/>
          <p:nvPr/>
        </p:nvSpPr>
        <p:spPr>
          <a:xfrm>
            <a:off x="5793892" y="1922105"/>
            <a:ext cx="1421078" cy="338554"/>
          </a:xfrm>
          <a:prstGeom prst="rect">
            <a:avLst/>
          </a:prstGeom>
          <a:noFill/>
        </p:spPr>
        <p:txBody>
          <a:bodyPr wrap="square" rtlCol="0">
            <a:spAutoFit/>
          </a:bodyPr>
          <a:lstStyle/>
          <a:p>
            <a:r>
              <a:rPr kumimoji="1" lang="zh-CN" altLang="en-US" sz="1600">
                <a:latin typeface="+mn-ea"/>
                <a:ea typeface="+mn-ea"/>
              </a:rPr>
              <a:t>数据存储</a:t>
            </a:r>
            <a:endParaRPr kumimoji="1" lang="zh-CN" altLang="en-US" sz="1600" dirty="0">
              <a:latin typeface="+mn-ea"/>
              <a:ea typeface="+mn-ea"/>
            </a:endParaRPr>
          </a:p>
        </p:txBody>
      </p:sp>
      <p:sp>
        <p:nvSpPr>
          <p:cNvPr id="124" name="圆角矩形 123"/>
          <p:cNvSpPr/>
          <p:nvPr/>
        </p:nvSpPr>
        <p:spPr>
          <a:xfrm>
            <a:off x="6619486" y="4536565"/>
            <a:ext cx="486654" cy="1151879"/>
          </a:xfrm>
          <a:prstGeom prst="roundRect">
            <a:avLst/>
          </a:prstGeom>
          <a:solidFill>
            <a:srgbClr val="1F4E7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25" name="文本框 124"/>
          <p:cNvSpPr txBox="1"/>
          <p:nvPr/>
        </p:nvSpPr>
        <p:spPr>
          <a:xfrm>
            <a:off x="6662758" y="4636016"/>
            <a:ext cx="400110" cy="885834"/>
          </a:xfrm>
          <a:prstGeom prst="rect">
            <a:avLst/>
          </a:prstGeom>
          <a:noFill/>
        </p:spPr>
        <p:txBody>
          <a:bodyPr vert="eaVert"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语义分析</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26" name="圆角矩形 125"/>
          <p:cNvSpPr/>
          <p:nvPr/>
        </p:nvSpPr>
        <p:spPr>
          <a:xfrm>
            <a:off x="7183808" y="4533912"/>
            <a:ext cx="486654" cy="1151879"/>
          </a:xfrm>
          <a:prstGeom prst="roundRect">
            <a:avLst/>
          </a:prstGeom>
          <a:solidFill>
            <a:srgbClr val="1F4E7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27" name="文本框 126"/>
          <p:cNvSpPr txBox="1"/>
          <p:nvPr/>
        </p:nvSpPr>
        <p:spPr>
          <a:xfrm>
            <a:off x="7227080" y="4633362"/>
            <a:ext cx="400110" cy="1085133"/>
          </a:xfrm>
          <a:prstGeom prst="rect">
            <a:avLst/>
          </a:prstGeom>
          <a:noFill/>
        </p:spPr>
        <p:txBody>
          <a:bodyPr vert="eaVert"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特征提取</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81" name="圆角矩形 80"/>
          <p:cNvSpPr/>
          <p:nvPr/>
        </p:nvSpPr>
        <p:spPr>
          <a:xfrm>
            <a:off x="9543938" y="3486632"/>
            <a:ext cx="1383695" cy="467110"/>
          </a:xfrm>
          <a:prstGeom prst="roundRect">
            <a:avLst/>
          </a:prstGeom>
          <a:solidFill>
            <a:srgbClr val="2E75B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文本框 81"/>
          <p:cNvSpPr txBox="1"/>
          <p:nvPr/>
        </p:nvSpPr>
        <p:spPr>
          <a:xfrm>
            <a:off x="9716113" y="3573687"/>
            <a:ext cx="1039344" cy="307777"/>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规则引擎</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41705" y="199281"/>
            <a:ext cx="3253347" cy="519471"/>
            <a:chOff x="3908" y="283"/>
            <a:chExt cx="6746" cy="824"/>
          </a:xfrm>
        </p:grpSpPr>
        <p:sp>
          <p:nvSpPr>
            <p:cNvPr id="4" name="文本框 3"/>
            <p:cNvSpPr txBox="1"/>
            <p:nvPr/>
          </p:nvSpPr>
          <p:spPr>
            <a:xfrm>
              <a:off x="4572" y="283"/>
              <a:ext cx="5674" cy="824"/>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多来源数据采集</a:t>
              </a:r>
              <a:endParaRPr lang="zh-CN" altLang="en-US" sz="2800" b="1">
                <a:solidFill>
                  <a:srgbClr val="01579B"/>
                </a:solidFill>
                <a:effectLst/>
                <a:latin typeface="+mj-ea"/>
                <a:ea typeface="+mj-ea"/>
                <a:sym typeface="+mn-ea"/>
              </a:endParaRPr>
            </a:p>
          </p:txBody>
        </p:sp>
        <p:grpSp>
          <p:nvGrpSpPr>
            <p:cNvPr id="51" name="组合 50"/>
            <p:cNvGrpSpPr/>
            <p:nvPr/>
          </p:nvGrpSpPr>
          <p:grpSpPr>
            <a:xfrm rot="16200000">
              <a:off x="6993" y="-2656"/>
              <a:ext cx="576" cy="6746"/>
              <a:chOff x="9862" y="-30607"/>
              <a:chExt cx="5891" cy="69287"/>
            </a:xfrm>
          </p:grpSpPr>
          <p:sp>
            <p:nvSpPr>
              <p:cNvPr id="52" name="等腰三角形 51"/>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5" name="等腰三角形 54"/>
              <p:cNvSpPr/>
              <p:nvPr/>
            </p:nvSpPr>
            <p:spPr>
              <a:xfrm flipV="1">
                <a:off x="9862" y="33276"/>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mc:AlternateContent xmlns:mc="http://schemas.openxmlformats.org/markup-compatibility/2006">
    <mc:Choice xmlns:p14="http://schemas.microsoft.com/office/powerpoint/2010/main" Requires="p14">
      <p:transition p14:dur="1"/>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D:\SVN内容\运行监控\馆藏量监控_看图王.png馆藏量监控_看图王"/>
          <p:cNvPicPr>
            <a:picLocks noChangeAspect="1"/>
          </p:cNvPicPr>
          <p:nvPr>
            <p:custDataLst>
              <p:tags r:id="rId1"/>
            </p:custDataLst>
          </p:nvPr>
        </p:nvPicPr>
        <p:blipFill>
          <a:blip r:embed="rId2"/>
          <a:srcRect/>
          <a:stretch>
            <a:fillRect/>
          </a:stretch>
        </p:blipFill>
        <p:spPr>
          <a:xfrm>
            <a:off x="880110" y="800100"/>
            <a:ext cx="7559040" cy="5680075"/>
          </a:xfrm>
          <a:prstGeom prst="rect">
            <a:avLst/>
          </a:prstGeom>
        </p:spPr>
      </p:pic>
      <p:sp>
        <p:nvSpPr>
          <p:cNvPr id="24" name="矩形 23"/>
          <p:cNvSpPr/>
          <p:nvPr/>
        </p:nvSpPr>
        <p:spPr>
          <a:xfrm>
            <a:off x="9264352" y="999463"/>
            <a:ext cx="2736304" cy="5493812"/>
          </a:xfrm>
          <a:prstGeom prst="rect">
            <a:avLst/>
          </a:prstGeom>
          <a:ln>
            <a:solidFill>
              <a:srgbClr val="7030A0"/>
            </a:solidFill>
          </a:ln>
        </p:spPr>
        <p:txBody>
          <a:bodyPr wrap="square">
            <a:spAutoFit/>
          </a:bodyPr>
          <a:lstStyle/>
          <a:p>
            <a:pPr marL="285750" indent="-285750">
              <a:lnSpc>
                <a:spcPct val="150000"/>
              </a:lnSpc>
              <a:buFont typeface="Wingdings" panose="05000000000000000000" pitchFamily="2" charset="2"/>
              <a:buChar char="Ø"/>
            </a:pPr>
            <a:r>
              <a:rPr lang="zh-CN" altLang="en-US" dirty="0" smtClean="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基于</a:t>
            </a:r>
            <a:r>
              <a:rPr lang="zh-CN" altLang="en-US"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馆情数据、业务数据和用户行为</a:t>
            </a:r>
            <a:r>
              <a:rPr lang="zh-CN" altLang="en-US"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三大</a:t>
            </a:r>
            <a:r>
              <a:rPr lang="zh-CN" altLang="en-US" dirty="0" smtClean="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数据</a:t>
            </a:r>
            <a:endParaRPr lang="en-US" altLang="zh-CN" dirty="0" smtClean="0">
              <a:solidFill>
                <a:srgbClr val="333333"/>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smtClean="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涉及</a:t>
            </a:r>
            <a:r>
              <a:rPr lang="zh-CN" altLang="en-US"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到</a:t>
            </a:r>
            <a:r>
              <a:rPr lang="zh-CN" altLang="en-US"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文献资源、空间设备资源、服务性资源</a:t>
            </a:r>
            <a:r>
              <a:rPr lang="zh-CN" altLang="en-US"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等服务</a:t>
            </a:r>
            <a:r>
              <a:rPr lang="zh-CN" altLang="en-US" dirty="0" smtClean="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状况</a:t>
            </a:r>
            <a:endParaRPr lang="en-US" altLang="zh-CN" dirty="0" smtClean="0">
              <a:solidFill>
                <a:srgbClr val="333333"/>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smtClean="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通过</a:t>
            </a:r>
            <a:r>
              <a:rPr lang="zh-CN" altLang="en-US"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直观的分析维度，以</a:t>
            </a:r>
            <a:r>
              <a:rPr lang="zh-CN" altLang="en-US"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图表方式</a:t>
            </a:r>
            <a:r>
              <a:rPr lang="zh-CN" altLang="en-US"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展现给图书馆的</a:t>
            </a:r>
            <a:r>
              <a:rPr lang="zh-CN" altLang="en-US" dirty="0" smtClean="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管理者</a:t>
            </a:r>
            <a:endParaRPr lang="en-US" altLang="zh-CN" dirty="0" smtClean="0">
              <a:solidFill>
                <a:srgbClr val="333333"/>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smtClean="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方便</a:t>
            </a:r>
            <a:r>
              <a:rPr lang="zh-CN" altLang="en-US"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管理者快速的获取图书馆整体运行状况，进行</a:t>
            </a:r>
            <a:r>
              <a:rPr lang="zh-CN" altLang="en-US"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指导性</a:t>
            </a:r>
            <a:r>
              <a:rPr lang="zh-CN" altLang="en-US"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的工作</a:t>
            </a:r>
            <a:r>
              <a:rPr lang="zh-CN" altLang="en-US" dirty="0" smtClean="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管理</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5" name="图片 24" descr="D:\SVN内容\运行监控\读者行为_看图王.png读者行为_看图王"/>
          <p:cNvPicPr>
            <a:picLocks noChangeAspect="1"/>
          </p:cNvPicPr>
          <p:nvPr>
            <p:custDataLst>
              <p:tags r:id="rId3"/>
            </p:custDataLst>
          </p:nvPr>
        </p:nvPicPr>
        <p:blipFill>
          <a:blip r:embed="rId4"/>
          <a:srcRect/>
          <a:stretch>
            <a:fillRect/>
          </a:stretch>
        </p:blipFill>
        <p:spPr>
          <a:xfrm>
            <a:off x="881411" y="804716"/>
            <a:ext cx="7402195" cy="5551805"/>
          </a:xfrm>
          <a:prstGeom prst="rect">
            <a:avLst/>
          </a:prstGeom>
        </p:spPr>
      </p:pic>
      <p:pic>
        <p:nvPicPr>
          <p:cNvPr id="26" name="图片 25" descr="D:\SVN内容\运行监控\业务工作监控_看图王.png业务工作监控_看图王"/>
          <p:cNvPicPr>
            <a:picLocks noChangeAspect="1"/>
          </p:cNvPicPr>
          <p:nvPr>
            <p:custDataLst>
              <p:tags r:id="rId5"/>
            </p:custDataLst>
          </p:nvPr>
        </p:nvPicPr>
        <p:blipFill>
          <a:blip r:embed="rId6"/>
          <a:srcRect/>
          <a:stretch>
            <a:fillRect/>
          </a:stretch>
        </p:blipFill>
        <p:spPr>
          <a:xfrm>
            <a:off x="881413" y="881354"/>
            <a:ext cx="7385685" cy="5550535"/>
          </a:xfrm>
          <a:prstGeom prst="rect">
            <a:avLst/>
          </a:prstGeom>
        </p:spPr>
      </p:pic>
      <p:grpSp>
        <p:nvGrpSpPr>
          <p:cNvPr id="3" name="组合 2"/>
          <p:cNvGrpSpPr/>
          <p:nvPr/>
        </p:nvGrpSpPr>
        <p:grpSpPr>
          <a:xfrm>
            <a:off x="356164" y="178139"/>
            <a:ext cx="2621713" cy="516319"/>
            <a:chOff x="3908" y="283"/>
            <a:chExt cx="5436" cy="819"/>
          </a:xfrm>
        </p:grpSpPr>
        <p:sp>
          <p:nvSpPr>
            <p:cNvPr id="4" name="文本框 3"/>
            <p:cNvSpPr txBox="1"/>
            <p:nvPr/>
          </p:nvSpPr>
          <p:spPr>
            <a:xfrm>
              <a:off x="4572" y="283"/>
              <a:ext cx="4246" cy="819"/>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调度与监控</a:t>
              </a:r>
              <a:endParaRPr lang="zh-CN" altLang="en-US" sz="2800" b="1">
                <a:solidFill>
                  <a:srgbClr val="01579B"/>
                </a:solidFill>
                <a:effectLst/>
                <a:latin typeface="+mj-ea"/>
                <a:ea typeface="+mj-ea"/>
                <a:sym typeface="+mn-ea"/>
              </a:endParaRPr>
            </a:p>
          </p:txBody>
        </p:sp>
        <p:grpSp>
          <p:nvGrpSpPr>
            <p:cNvPr id="51" name="组合 50"/>
            <p:cNvGrpSpPr/>
            <p:nvPr/>
          </p:nvGrpSpPr>
          <p:grpSpPr>
            <a:xfrm rot="16200000">
              <a:off x="6338" y="-2006"/>
              <a:ext cx="577" cy="5436"/>
              <a:chOff x="9906" y="-30607"/>
              <a:chExt cx="5898" cy="55835"/>
            </a:xfrm>
          </p:grpSpPr>
          <p:sp>
            <p:nvSpPr>
              <p:cNvPr id="52" name="等腰三角形 51"/>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5" name="等腰三角形 54"/>
              <p:cNvSpPr/>
              <p:nvPr/>
            </p:nvSpPr>
            <p:spPr>
              <a:xfrm flipV="1">
                <a:off x="9957" y="19824"/>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C:\Users\86186\Downloads\登录排行榜 拷贝.png登录排行榜 拷贝"/>
          <p:cNvPicPr>
            <a:picLocks noChangeAspect="1"/>
          </p:cNvPicPr>
          <p:nvPr/>
        </p:nvPicPr>
        <p:blipFill>
          <a:blip r:embed="rId1"/>
          <a:srcRect/>
          <a:stretch>
            <a:fillRect/>
          </a:stretch>
        </p:blipFill>
        <p:spPr>
          <a:xfrm>
            <a:off x="460375" y="4347845"/>
            <a:ext cx="3547110" cy="1557655"/>
          </a:xfrm>
          <a:prstGeom prst="rect">
            <a:avLst/>
          </a:prstGeom>
          <a:ln>
            <a:solidFill>
              <a:schemeClr val="accent1">
                <a:lumMod val="50000"/>
                <a:lumOff val="50000"/>
              </a:schemeClr>
            </a:solidFill>
          </a:ln>
        </p:spPr>
      </p:pic>
      <p:pic>
        <p:nvPicPr>
          <p:cNvPr id="13" name="图片 12" descr="C:\Users\86186\Downloads\资源购买分布 拷贝.png资源购买分布 拷贝"/>
          <p:cNvPicPr>
            <a:picLocks noChangeAspect="1"/>
          </p:cNvPicPr>
          <p:nvPr/>
        </p:nvPicPr>
        <p:blipFill>
          <a:blip r:embed="rId2"/>
          <a:srcRect/>
          <a:stretch>
            <a:fillRect/>
          </a:stretch>
        </p:blipFill>
        <p:spPr>
          <a:xfrm>
            <a:off x="460375" y="1205865"/>
            <a:ext cx="3560233" cy="1261110"/>
          </a:xfrm>
          <a:prstGeom prst="rect">
            <a:avLst/>
          </a:prstGeom>
          <a:ln>
            <a:solidFill>
              <a:schemeClr val="accent1">
                <a:lumMod val="50000"/>
                <a:lumOff val="50000"/>
              </a:schemeClr>
            </a:solidFill>
          </a:ln>
        </p:spPr>
      </p:pic>
      <p:pic>
        <p:nvPicPr>
          <p:cNvPr id="14" name="图片 13" descr="C:\Users\86186\Downloads\电子资源包总量 拷贝 3.png电子资源包总量 拷贝 3"/>
          <p:cNvPicPr>
            <a:picLocks noChangeAspect="1"/>
          </p:cNvPicPr>
          <p:nvPr/>
        </p:nvPicPr>
        <p:blipFill>
          <a:blip r:embed="rId3"/>
          <a:srcRect/>
          <a:stretch>
            <a:fillRect/>
          </a:stretch>
        </p:blipFill>
        <p:spPr>
          <a:xfrm>
            <a:off x="4361815" y="4347845"/>
            <a:ext cx="3561080" cy="1471295"/>
          </a:xfrm>
          <a:prstGeom prst="rect">
            <a:avLst/>
          </a:prstGeom>
          <a:ln>
            <a:solidFill>
              <a:schemeClr val="accent1">
                <a:lumMod val="50000"/>
                <a:lumOff val="50000"/>
              </a:schemeClr>
            </a:solidFill>
          </a:ln>
        </p:spPr>
      </p:pic>
      <p:pic>
        <p:nvPicPr>
          <p:cNvPr id="15" name="图片 14" descr="C:\Users\86186\Downloads\电子资源包总量 拷贝 2.png电子资源包总量 拷贝 2"/>
          <p:cNvPicPr>
            <a:picLocks noChangeAspect="1"/>
          </p:cNvPicPr>
          <p:nvPr/>
        </p:nvPicPr>
        <p:blipFill>
          <a:blip r:embed="rId4"/>
          <a:srcRect/>
          <a:stretch>
            <a:fillRect/>
          </a:stretch>
        </p:blipFill>
        <p:spPr>
          <a:xfrm>
            <a:off x="4361815" y="1205865"/>
            <a:ext cx="3559810" cy="1261110"/>
          </a:xfrm>
          <a:prstGeom prst="rect">
            <a:avLst/>
          </a:prstGeom>
          <a:ln>
            <a:solidFill>
              <a:schemeClr val="accent1">
                <a:lumMod val="50000"/>
                <a:lumOff val="50000"/>
              </a:schemeClr>
            </a:solidFill>
          </a:ln>
        </p:spPr>
      </p:pic>
      <p:pic>
        <p:nvPicPr>
          <p:cNvPr id="16" name="图片 15" descr="C:\Users\86186\Downloads\电子资源包总量 拷贝.png电子资源包总量 拷贝"/>
          <p:cNvPicPr>
            <a:picLocks noChangeAspect="1"/>
          </p:cNvPicPr>
          <p:nvPr/>
        </p:nvPicPr>
        <p:blipFill>
          <a:blip r:embed="rId5"/>
          <a:srcRect/>
          <a:stretch>
            <a:fillRect/>
          </a:stretch>
        </p:blipFill>
        <p:spPr>
          <a:xfrm>
            <a:off x="460375" y="2803525"/>
            <a:ext cx="3562350" cy="1262380"/>
          </a:xfrm>
          <a:prstGeom prst="rect">
            <a:avLst/>
          </a:prstGeom>
          <a:ln>
            <a:solidFill>
              <a:schemeClr val="accent1">
                <a:lumMod val="50000"/>
                <a:lumOff val="50000"/>
              </a:schemeClr>
            </a:solidFill>
          </a:ln>
        </p:spPr>
      </p:pic>
      <p:pic>
        <p:nvPicPr>
          <p:cNvPr id="17" name="图片 16" descr="C:\Users\86186\Downloads\借还折线.png借还折线"/>
          <p:cNvPicPr>
            <a:picLocks noChangeAspect="1"/>
          </p:cNvPicPr>
          <p:nvPr/>
        </p:nvPicPr>
        <p:blipFill>
          <a:blip r:embed="rId6"/>
          <a:srcRect/>
          <a:stretch>
            <a:fillRect/>
          </a:stretch>
        </p:blipFill>
        <p:spPr>
          <a:xfrm>
            <a:off x="8229283" y="1205865"/>
            <a:ext cx="3554095" cy="1504315"/>
          </a:xfrm>
          <a:prstGeom prst="rect">
            <a:avLst/>
          </a:prstGeom>
          <a:ln>
            <a:solidFill>
              <a:schemeClr val="accent1">
                <a:lumMod val="50000"/>
                <a:lumOff val="50000"/>
              </a:schemeClr>
            </a:solidFill>
          </a:ln>
        </p:spPr>
      </p:pic>
      <p:pic>
        <p:nvPicPr>
          <p:cNvPr id="18" name="图片 17" descr="C:\Users\86186\Downloads\图书纸电综合对比.png图书纸电综合对比"/>
          <p:cNvPicPr>
            <a:picLocks noChangeAspect="1"/>
          </p:cNvPicPr>
          <p:nvPr/>
        </p:nvPicPr>
        <p:blipFill>
          <a:blip r:embed="rId7"/>
          <a:srcRect/>
          <a:stretch>
            <a:fillRect/>
          </a:stretch>
        </p:blipFill>
        <p:spPr>
          <a:xfrm>
            <a:off x="8229283" y="2803525"/>
            <a:ext cx="3542665" cy="1254760"/>
          </a:xfrm>
          <a:prstGeom prst="rect">
            <a:avLst/>
          </a:prstGeom>
          <a:ln>
            <a:solidFill>
              <a:schemeClr val="accent1">
                <a:lumMod val="50000"/>
                <a:lumOff val="50000"/>
              </a:schemeClr>
            </a:solidFill>
          </a:ln>
        </p:spPr>
      </p:pic>
      <p:pic>
        <p:nvPicPr>
          <p:cNvPr id="19" name="图片 18" descr="C:\Users\86186\Downloads\借还折线2.png借还折线2"/>
          <p:cNvPicPr>
            <a:picLocks noChangeAspect="1"/>
          </p:cNvPicPr>
          <p:nvPr/>
        </p:nvPicPr>
        <p:blipFill>
          <a:blip r:embed="rId8"/>
          <a:srcRect/>
          <a:stretch>
            <a:fillRect/>
          </a:stretch>
        </p:blipFill>
        <p:spPr>
          <a:xfrm>
            <a:off x="4361815" y="2803525"/>
            <a:ext cx="3532293" cy="1250950"/>
          </a:xfrm>
          <a:prstGeom prst="rect">
            <a:avLst/>
          </a:prstGeom>
          <a:ln>
            <a:solidFill>
              <a:schemeClr val="accent1">
                <a:lumMod val="50000"/>
                <a:lumOff val="50000"/>
              </a:schemeClr>
            </a:solidFill>
          </a:ln>
        </p:spPr>
      </p:pic>
      <p:pic>
        <p:nvPicPr>
          <p:cNvPr id="26" name="图片 25" descr="C:\Users\86186\Downloads\文献类型分布总览 拷贝.png文献类型分布总览 拷贝"/>
          <p:cNvPicPr>
            <a:picLocks noChangeAspect="1"/>
          </p:cNvPicPr>
          <p:nvPr/>
        </p:nvPicPr>
        <p:blipFill>
          <a:blip r:embed="rId9"/>
          <a:srcRect/>
          <a:stretch>
            <a:fillRect/>
          </a:stretch>
        </p:blipFill>
        <p:spPr>
          <a:xfrm>
            <a:off x="8229283" y="4347845"/>
            <a:ext cx="3564255" cy="1263015"/>
          </a:xfrm>
          <a:prstGeom prst="rect">
            <a:avLst/>
          </a:prstGeom>
          <a:ln>
            <a:solidFill>
              <a:schemeClr val="accent1">
                <a:lumMod val="50000"/>
                <a:lumOff val="50000"/>
              </a:schemeClr>
            </a:solidFill>
          </a:ln>
        </p:spPr>
      </p:pic>
      <p:sp>
        <p:nvSpPr>
          <p:cNvPr id="52" name="等腰三角形 51"/>
          <p:cNvSpPr/>
          <p:nvPr/>
        </p:nvSpPr>
        <p:spPr>
          <a:xfrm rot="16200000">
            <a:off x="302828" y="323516"/>
            <a:ext cx="360413" cy="253743"/>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5" name="等腰三角形 54"/>
          <p:cNvSpPr/>
          <p:nvPr/>
        </p:nvSpPr>
        <p:spPr>
          <a:xfrm rot="16200000" flipV="1">
            <a:off x="2670799" y="320373"/>
            <a:ext cx="360413" cy="253743"/>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 name="文本框 1"/>
          <p:cNvSpPr txBox="1"/>
          <p:nvPr/>
        </p:nvSpPr>
        <p:spPr>
          <a:xfrm>
            <a:off x="676386" y="178139"/>
            <a:ext cx="2047689" cy="516319"/>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调度与监控</a:t>
            </a:r>
            <a:endParaRPr lang="zh-CN" altLang="en-US" sz="2800" b="1">
              <a:solidFill>
                <a:srgbClr val="01579B"/>
              </a:solidFill>
              <a:effectLst/>
              <a:latin typeface="+mj-ea"/>
              <a:ea typeface="+mj-ea"/>
              <a:sym typeface="+mn-ea"/>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图片 23" descr="C:\Users\86186\Downloads\工作人员日志查询.png工作人员日志查询"/>
          <p:cNvPicPr>
            <a:picLocks noChangeAspect="1"/>
          </p:cNvPicPr>
          <p:nvPr/>
        </p:nvPicPr>
        <p:blipFill>
          <a:blip r:embed="rId1"/>
          <a:srcRect/>
          <a:stretch>
            <a:fillRect/>
          </a:stretch>
        </p:blipFill>
        <p:spPr>
          <a:xfrm>
            <a:off x="2524579" y="928764"/>
            <a:ext cx="8733790" cy="5459095"/>
          </a:xfrm>
          <a:prstGeom prst="rect">
            <a:avLst/>
          </a:prstGeom>
          <a:ln w="12700">
            <a:solidFill>
              <a:srgbClr val="30ADB8"/>
            </a:solidFill>
          </a:ln>
        </p:spPr>
      </p:pic>
      <p:pic>
        <p:nvPicPr>
          <p:cNvPr id="2" name="图片 1" descr="C:\Users\86186\Downloads\工作人员日志查询.png工作人员日志查询"/>
          <p:cNvPicPr>
            <a:picLocks noChangeAspect="1"/>
          </p:cNvPicPr>
          <p:nvPr/>
        </p:nvPicPr>
        <p:blipFill>
          <a:blip r:embed="rId2"/>
          <a:srcRect/>
          <a:stretch>
            <a:fillRect/>
          </a:stretch>
        </p:blipFill>
        <p:spPr>
          <a:xfrm>
            <a:off x="2534285" y="925195"/>
            <a:ext cx="8735060" cy="5459095"/>
          </a:xfrm>
          <a:prstGeom prst="rect">
            <a:avLst/>
          </a:prstGeom>
          <a:ln w="12700">
            <a:solidFill>
              <a:srgbClr val="30ADB8"/>
            </a:solidFill>
          </a:ln>
        </p:spPr>
      </p:pic>
      <p:sp>
        <p:nvSpPr>
          <p:cNvPr id="4" name="文本框 3"/>
          <p:cNvSpPr txBox="1"/>
          <p:nvPr/>
        </p:nvSpPr>
        <p:spPr>
          <a:xfrm>
            <a:off x="352466" y="752496"/>
            <a:ext cx="2030950" cy="3589587"/>
          </a:xfrm>
          <a:prstGeom prst="rect">
            <a:avLst/>
          </a:prstGeom>
          <a:noFill/>
        </p:spPr>
        <p:txBody>
          <a:bodyPr wrap="square" rtlCol="0">
            <a:noAutofit/>
          </a:bodyPr>
          <a:lstStyle/>
          <a:p>
            <a:pPr>
              <a:lnSpc>
                <a:spcPct val="150000"/>
              </a:lnSpc>
            </a:pPr>
            <a:r>
              <a:rPr lang="zh-CN" altLang="en-US" dirty="0" smtClean="0">
                <a:latin typeface="+mn-ea"/>
                <a:ea typeface="+mn-ea"/>
              </a:rPr>
              <a:t>采用大数据技术完成</a:t>
            </a:r>
            <a:r>
              <a:rPr lang="zh-CN" altLang="en-US" dirty="0">
                <a:latin typeface="+mn-ea"/>
                <a:ea typeface="+mn-ea"/>
              </a:rPr>
              <a:t>大数据量的在线业务分析，查询性能比传统数据库快数倍，90%查询小于3S。</a:t>
            </a:r>
            <a:endParaRPr lang="zh-CN" altLang="en-US" dirty="0">
              <a:latin typeface="+mn-ea"/>
              <a:ea typeface="+mn-ea"/>
            </a:endParaRPr>
          </a:p>
        </p:txBody>
      </p:sp>
      <p:sp>
        <p:nvSpPr>
          <p:cNvPr id="52" name="等腰三角形 51"/>
          <p:cNvSpPr/>
          <p:nvPr/>
        </p:nvSpPr>
        <p:spPr>
          <a:xfrm rot="16200000">
            <a:off x="302828" y="323516"/>
            <a:ext cx="360413" cy="253743"/>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5" name="等腰三角形 54"/>
          <p:cNvSpPr/>
          <p:nvPr/>
        </p:nvSpPr>
        <p:spPr>
          <a:xfrm rot="16200000" flipV="1">
            <a:off x="4444687" y="316475"/>
            <a:ext cx="360413" cy="253743"/>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文本框 4"/>
          <p:cNvSpPr txBox="1"/>
          <p:nvPr/>
        </p:nvSpPr>
        <p:spPr>
          <a:xfrm>
            <a:off x="716643" y="190500"/>
            <a:ext cx="3782786" cy="517071"/>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基于大数据的日志分析</a:t>
            </a:r>
            <a:endParaRPr lang="zh-CN" altLang="en-US" sz="2800" b="1">
              <a:solidFill>
                <a:srgbClr val="01579B"/>
              </a:solidFill>
              <a:effectLst/>
              <a:latin typeface="+mj-ea"/>
              <a:ea typeface="+mj-ea"/>
              <a:sym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C:\Users\86186\Downloads\电子资源库统计.png电子资源库统计"/>
          <p:cNvPicPr>
            <a:picLocks noChangeAspect="1"/>
          </p:cNvPicPr>
          <p:nvPr/>
        </p:nvPicPr>
        <p:blipFill>
          <a:blip r:embed="rId1"/>
          <a:srcRect/>
          <a:stretch>
            <a:fillRect/>
          </a:stretch>
        </p:blipFill>
        <p:spPr>
          <a:xfrm>
            <a:off x="618490" y="843280"/>
            <a:ext cx="7109460" cy="5779135"/>
          </a:xfrm>
          <a:prstGeom prst="rect">
            <a:avLst/>
          </a:prstGeom>
          <a:ln>
            <a:solidFill>
              <a:schemeClr val="accent1">
                <a:lumMod val="50000"/>
                <a:lumOff val="50000"/>
              </a:schemeClr>
            </a:solidFill>
          </a:ln>
        </p:spPr>
      </p:pic>
      <p:pic>
        <p:nvPicPr>
          <p:cNvPr id="19" name="图片 18" descr="C:\Users\86186\Downloads\电子馆藏分布统计.png电子馆藏分布统计"/>
          <p:cNvPicPr>
            <a:picLocks noChangeAspect="1"/>
          </p:cNvPicPr>
          <p:nvPr/>
        </p:nvPicPr>
        <p:blipFill>
          <a:blip r:embed="rId2"/>
          <a:srcRect/>
          <a:stretch>
            <a:fillRect/>
          </a:stretch>
        </p:blipFill>
        <p:spPr>
          <a:xfrm>
            <a:off x="1075206" y="878452"/>
            <a:ext cx="9244330" cy="5777865"/>
          </a:xfrm>
          <a:prstGeom prst="rect">
            <a:avLst/>
          </a:prstGeom>
          <a:ln>
            <a:solidFill>
              <a:schemeClr val="accent1">
                <a:lumMod val="50000"/>
                <a:lumOff val="50000"/>
              </a:schemeClr>
            </a:solidFill>
          </a:ln>
        </p:spPr>
      </p:pic>
      <p:pic>
        <p:nvPicPr>
          <p:cNvPr id="20" name="图片 19" descr="C:\Users\86186\Downloads\电子资源订购统计.png电子资源订购统计"/>
          <p:cNvPicPr>
            <a:picLocks noChangeAspect="1"/>
          </p:cNvPicPr>
          <p:nvPr/>
        </p:nvPicPr>
        <p:blipFill>
          <a:blip r:embed="rId3"/>
          <a:srcRect/>
          <a:stretch>
            <a:fillRect/>
          </a:stretch>
        </p:blipFill>
        <p:spPr>
          <a:xfrm>
            <a:off x="1542955" y="842010"/>
            <a:ext cx="9231630" cy="5770245"/>
          </a:xfrm>
          <a:prstGeom prst="rect">
            <a:avLst/>
          </a:prstGeom>
          <a:ln>
            <a:solidFill>
              <a:schemeClr val="accent1">
                <a:lumMod val="50000"/>
                <a:lumOff val="50000"/>
              </a:schemeClr>
            </a:solidFill>
          </a:ln>
        </p:spPr>
      </p:pic>
      <p:pic>
        <p:nvPicPr>
          <p:cNvPr id="21" name="图片 20" descr="C:\Users\86186\Downloads\电子资源成本分析.png电子资源成本分析"/>
          <p:cNvPicPr>
            <a:picLocks noChangeAspect="1"/>
          </p:cNvPicPr>
          <p:nvPr/>
        </p:nvPicPr>
        <p:blipFill>
          <a:blip r:embed="rId4"/>
          <a:srcRect/>
          <a:stretch>
            <a:fillRect/>
          </a:stretch>
        </p:blipFill>
        <p:spPr>
          <a:xfrm>
            <a:off x="2475704" y="860231"/>
            <a:ext cx="9246235" cy="5779135"/>
          </a:xfrm>
          <a:prstGeom prst="rect">
            <a:avLst/>
          </a:prstGeom>
          <a:ln>
            <a:solidFill>
              <a:schemeClr val="accent1">
                <a:lumMod val="50000"/>
                <a:lumOff val="50000"/>
              </a:schemeClr>
            </a:solidFill>
          </a:ln>
        </p:spPr>
      </p:pic>
      <p:grpSp>
        <p:nvGrpSpPr>
          <p:cNvPr id="3" name="组合 2"/>
          <p:cNvGrpSpPr/>
          <p:nvPr userDrawn="1"/>
        </p:nvGrpSpPr>
        <p:grpSpPr>
          <a:xfrm>
            <a:off x="355600" y="186690"/>
            <a:ext cx="3075940" cy="515620"/>
            <a:chOff x="560" y="294"/>
            <a:chExt cx="4844" cy="812"/>
          </a:xfrm>
        </p:grpSpPr>
        <p:sp>
          <p:nvSpPr>
            <p:cNvPr id="52" name="等腰三角形 51"/>
            <p:cNvSpPr/>
            <p:nvPr/>
          </p:nvSpPr>
          <p:spPr>
            <a:xfrm rot="16200000">
              <a:off x="477" y="509"/>
              <a:ext cx="568" cy="400"/>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5" name="等腰三角形 54"/>
            <p:cNvSpPr/>
            <p:nvPr/>
          </p:nvSpPr>
          <p:spPr>
            <a:xfrm rot="16200000" flipV="1">
              <a:off x="4921" y="505"/>
              <a:ext cx="568" cy="400"/>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 name="文本框 1"/>
            <p:cNvSpPr txBox="1"/>
            <p:nvPr/>
          </p:nvSpPr>
          <p:spPr>
            <a:xfrm>
              <a:off x="1129" y="294"/>
              <a:ext cx="3729" cy="81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电子资源分析</a:t>
              </a:r>
              <a:endParaRPr lang="zh-CN" altLang="en-US" sz="2800" b="1">
                <a:solidFill>
                  <a:srgbClr val="01579B"/>
                </a:solidFill>
                <a:effectLst/>
                <a:latin typeface="+mj-ea"/>
                <a:ea typeface="+mj-ea"/>
                <a:sym typeface="+mn-ea"/>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bwMode="auto">
          <a:xfrm>
            <a:off x="3527425" y="738326"/>
            <a:ext cx="7887335" cy="4526280"/>
          </a:xfrm>
          <a:prstGeom prst="rect">
            <a:avLst/>
          </a:prstGeom>
          <a:noFill/>
          <a:ln>
            <a:noFill/>
          </a:ln>
          <a:effectLst>
            <a:outerShdw blurRad="330200" dist="101600" dir="2700000" algn="tl" rotWithShape="0">
              <a:srgbClr val="808080">
                <a:alpha val="10999"/>
              </a:srgbClr>
            </a:outerShdw>
          </a:effectLst>
        </p:spPr>
      </p:pic>
      <p:sp>
        <p:nvSpPr>
          <p:cNvPr id="7" name="Freeform 5"/>
          <p:cNvSpPr/>
          <p:nvPr/>
        </p:nvSpPr>
        <p:spPr bwMode="auto">
          <a:xfrm>
            <a:off x="205144" y="2977313"/>
            <a:ext cx="2741776" cy="2741776"/>
          </a:xfrm>
          <a:custGeom>
            <a:avLst/>
            <a:gdLst>
              <a:gd name="T0" fmla="*/ 1683 w 2043"/>
              <a:gd name="T1" fmla="*/ 1801 h 1801"/>
              <a:gd name="T2" fmla="*/ 1672 w 2043"/>
              <a:gd name="T3" fmla="*/ 1788 h 1801"/>
              <a:gd name="T4" fmla="*/ 2027 w 2043"/>
              <a:gd name="T5" fmla="*/ 1022 h 1801"/>
              <a:gd name="T6" fmla="*/ 1022 w 2043"/>
              <a:gd name="T7" fmla="*/ 16 h 1801"/>
              <a:gd name="T8" fmla="*/ 16 w 2043"/>
              <a:gd name="T9" fmla="*/ 1022 h 1801"/>
              <a:gd name="T10" fmla="*/ 345 w 2043"/>
              <a:gd name="T11" fmla="*/ 1765 h 1801"/>
              <a:gd name="T12" fmla="*/ 334 w 2043"/>
              <a:gd name="T13" fmla="*/ 1777 h 1801"/>
              <a:gd name="T14" fmla="*/ 90 w 2043"/>
              <a:gd name="T15" fmla="*/ 1442 h 1801"/>
              <a:gd name="T16" fmla="*/ 0 w 2043"/>
              <a:gd name="T17" fmla="*/ 1022 h 1801"/>
              <a:gd name="T18" fmla="*/ 299 w 2043"/>
              <a:gd name="T19" fmla="*/ 299 h 1801"/>
              <a:gd name="T20" fmla="*/ 1022 w 2043"/>
              <a:gd name="T21" fmla="*/ 0 h 1801"/>
              <a:gd name="T22" fmla="*/ 1744 w 2043"/>
              <a:gd name="T23" fmla="*/ 299 h 1801"/>
              <a:gd name="T24" fmla="*/ 2043 w 2043"/>
              <a:gd name="T25" fmla="*/ 1022 h 1801"/>
              <a:gd name="T26" fmla="*/ 1683 w 2043"/>
              <a:gd name="T27" fmla="*/ 180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3" h="1801">
                <a:moveTo>
                  <a:pt x="1683" y="1801"/>
                </a:moveTo>
                <a:cubicBezTo>
                  <a:pt x="1672" y="1788"/>
                  <a:pt x="1672" y="1788"/>
                  <a:pt x="1672" y="1788"/>
                </a:cubicBezTo>
                <a:cubicBezTo>
                  <a:pt x="1898" y="1597"/>
                  <a:pt x="2027" y="1317"/>
                  <a:pt x="2027" y="1022"/>
                </a:cubicBezTo>
                <a:cubicBezTo>
                  <a:pt x="2027" y="467"/>
                  <a:pt x="1576" y="16"/>
                  <a:pt x="1022" y="16"/>
                </a:cubicBezTo>
                <a:cubicBezTo>
                  <a:pt x="467" y="16"/>
                  <a:pt x="16" y="467"/>
                  <a:pt x="16" y="1022"/>
                </a:cubicBezTo>
                <a:cubicBezTo>
                  <a:pt x="16" y="1304"/>
                  <a:pt x="136" y="1575"/>
                  <a:pt x="345" y="1765"/>
                </a:cubicBezTo>
                <a:cubicBezTo>
                  <a:pt x="334" y="1777"/>
                  <a:pt x="334" y="1777"/>
                  <a:pt x="334" y="1777"/>
                </a:cubicBezTo>
                <a:cubicBezTo>
                  <a:pt x="230" y="1682"/>
                  <a:pt x="148" y="1570"/>
                  <a:pt x="90" y="1442"/>
                </a:cubicBezTo>
                <a:cubicBezTo>
                  <a:pt x="30" y="1309"/>
                  <a:pt x="0" y="1168"/>
                  <a:pt x="0" y="1022"/>
                </a:cubicBezTo>
                <a:cubicBezTo>
                  <a:pt x="0" y="749"/>
                  <a:pt x="106" y="492"/>
                  <a:pt x="299" y="299"/>
                </a:cubicBezTo>
                <a:cubicBezTo>
                  <a:pt x="492" y="106"/>
                  <a:pt x="749" y="0"/>
                  <a:pt x="1022" y="0"/>
                </a:cubicBezTo>
                <a:cubicBezTo>
                  <a:pt x="1295" y="0"/>
                  <a:pt x="1551" y="106"/>
                  <a:pt x="1744" y="299"/>
                </a:cubicBezTo>
                <a:cubicBezTo>
                  <a:pt x="1937" y="492"/>
                  <a:pt x="2043" y="749"/>
                  <a:pt x="2043" y="1022"/>
                </a:cubicBezTo>
                <a:cubicBezTo>
                  <a:pt x="2043" y="1322"/>
                  <a:pt x="1912" y="1606"/>
                  <a:pt x="1683" y="1801"/>
                </a:cubicBezTo>
                <a:close/>
              </a:path>
            </a:pathLst>
          </a:custGeom>
          <a:solidFill>
            <a:schemeClr val="bg1">
              <a:lumMod val="50000"/>
            </a:schemeClr>
          </a:solidFill>
          <a:ln w="28575">
            <a:solidFill>
              <a:srgbClr val="1F4E79"/>
            </a:solidFill>
            <a:round/>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68612" name="Freeform 10"/>
          <p:cNvSpPr/>
          <p:nvPr/>
        </p:nvSpPr>
        <p:spPr bwMode="auto">
          <a:xfrm>
            <a:off x="1655763" y="4128442"/>
            <a:ext cx="50800" cy="1036638"/>
          </a:xfrm>
          <a:custGeom>
            <a:avLst/>
            <a:gdLst>
              <a:gd name="T0" fmla="*/ 2147483646 w 39"/>
              <a:gd name="T1" fmla="*/ 2147483646 h 793"/>
              <a:gd name="T2" fmla="*/ 0 w 39"/>
              <a:gd name="T3" fmla="*/ 0 h 793"/>
              <a:gd name="T4" fmla="*/ 0 w 39"/>
              <a:gd name="T5" fmla="*/ 2147483646 h 793"/>
              <a:gd name="T6" fmla="*/ 2147483646 w 39"/>
              <a:gd name="T7" fmla="*/ 2147483646 h 793"/>
              <a:gd name="T8" fmla="*/ 2147483646 w 39"/>
              <a:gd name="T9" fmla="*/ 2147483646 h 793"/>
              <a:gd name="T10" fmla="*/ 2147483646 w 39"/>
              <a:gd name="T11" fmla="*/ 2147483646 h 793"/>
              <a:gd name="T12" fmla="*/ 2147483646 w 39"/>
              <a:gd name="T13" fmla="*/ 2147483646 h 7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793">
                <a:moveTo>
                  <a:pt x="39" y="57"/>
                </a:moveTo>
                <a:cubicBezTo>
                  <a:pt x="37" y="32"/>
                  <a:pt x="21" y="11"/>
                  <a:pt x="0" y="0"/>
                </a:cubicBezTo>
                <a:cubicBezTo>
                  <a:pt x="0" y="757"/>
                  <a:pt x="0" y="757"/>
                  <a:pt x="0" y="757"/>
                </a:cubicBezTo>
                <a:cubicBezTo>
                  <a:pt x="17" y="764"/>
                  <a:pt x="31" y="777"/>
                  <a:pt x="39" y="793"/>
                </a:cubicBezTo>
                <a:cubicBezTo>
                  <a:pt x="39" y="65"/>
                  <a:pt x="39" y="65"/>
                  <a:pt x="39" y="65"/>
                </a:cubicBezTo>
                <a:cubicBezTo>
                  <a:pt x="39" y="65"/>
                  <a:pt x="39" y="64"/>
                  <a:pt x="39" y="63"/>
                </a:cubicBezTo>
                <a:cubicBezTo>
                  <a:pt x="39" y="61"/>
                  <a:pt x="39" y="59"/>
                  <a:pt x="39" y="5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68613" name="Oval 27"/>
          <p:cNvSpPr>
            <a:spLocks noChangeArrowheads="1"/>
          </p:cNvSpPr>
          <p:nvPr/>
        </p:nvSpPr>
        <p:spPr bwMode="auto">
          <a:xfrm flipH="1">
            <a:off x="2535238" y="3233092"/>
            <a:ext cx="644525" cy="646113"/>
          </a:xfrm>
          <a:prstGeom prst="ellipse">
            <a:avLst/>
          </a:prstGeom>
          <a:solidFill>
            <a:srgbClr val="8FAAD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a:ea typeface="微软雅黑" panose="020B0503020204020204" pitchFamily="34" charset="-122"/>
              <a:sym typeface="Arial" panose="020B0604020202020204" pitchFamily="34" charset="0"/>
            </a:endParaRPr>
          </a:p>
        </p:txBody>
      </p:sp>
      <p:sp>
        <p:nvSpPr>
          <p:cNvPr id="11" name="Oval 28"/>
          <p:cNvSpPr>
            <a:spLocks noChangeArrowheads="1"/>
          </p:cNvSpPr>
          <p:nvPr/>
        </p:nvSpPr>
        <p:spPr bwMode="auto">
          <a:xfrm>
            <a:off x="2257426" y="5388918"/>
            <a:ext cx="647700" cy="647700"/>
          </a:xfrm>
          <a:prstGeom prst="ellipse">
            <a:avLst/>
          </a:prstGeom>
          <a:solidFill>
            <a:srgbClr val="1F4E79"/>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68615" name="Oval 29"/>
          <p:cNvSpPr>
            <a:spLocks noChangeArrowheads="1"/>
          </p:cNvSpPr>
          <p:nvPr/>
        </p:nvSpPr>
        <p:spPr bwMode="auto">
          <a:xfrm>
            <a:off x="2716213" y="4260206"/>
            <a:ext cx="647700" cy="647700"/>
          </a:xfrm>
          <a:prstGeom prst="ellipse">
            <a:avLst/>
          </a:prstGeom>
          <a:solidFill>
            <a:srgbClr val="2E75B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a:ea typeface="微软雅黑" panose="020B0503020204020204" pitchFamily="34" charset="-122"/>
              <a:sym typeface="Arial" panose="020B0604020202020204" pitchFamily="34" charset="0"/>
            </a:endParaRPr>
          </a:p>
        </p:txBody>
      </p:sp>
      <p:sp>
        <p:nvSpPr>
          <p:cNvPr id="68616" name="Oval 32"/>
          <p:cNvSpPr>
            <a:spLocks noChangeArrowheads="1"/>
          </p:cNvSpPr>
          <p:nvPr/>
        </p:nvSpPr>
        <p:spPr bwMode="auto">
          <a:xfrm>
            <a:off x="1647310" y="2674967"/>
            <a:ext cx="584200" cy="585788"/>
          </a:xfrm>
          <a:prstGeom prst="ellipse">
            <a:avLst/>
          </a:prstGeom>
          <a:solidFill>
            <a:srgbClr val="8497B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a:ea typeface="微软雅黑" panose="020B0503020204020204" pitchFamily="34" charset="-122"/>
              <a:sym typeface="Arial" panose="020B0604020202020204" pitchFamily="34" charset="0"/>
            </a:endParaRPr>
          </a:p>
        </p:txBody>
      </p:sp>
      <p:sp>
        <p:nvSpPr>
          <p:cNvPr id="68617" name="Freeform 27"/>
          <p:cNvSpPr>
            <a:spLocks noChangeArrowheads="1"/>
          </p:cNvSpPr>
          <p:nvPr/>
        </p:nvSpPr>
        <p:spPr bwMode="auto">
          <a:xfrm>
            <a:off x="2711451" y="3426767"/>
            <a:ext cx="323850" cy="254000"/>
          </a:xfrm>
          <a:custGeom>
            <a:avLst/>
            <a:gdLst>
              <a:gd name="T0" fmla="*/ 2147483646 w 506"/>
              <a:gd name="T1" fmla="*/ 2147483646 h 399"/>
              <a:gd name="T2" fmla="*/ 2147483646 w 506"/>
              <a:gd name="T3" fmla="*/ 2147483646 h 399"/>
              <a:gd name="T4" fmla="*/ 2147483646 w 506"/>
              <a:gd name="T5" fmla="*/ 2147483646 h 399"/>
              <a:gd name="T6" fmla="*/ 2147483646 w 506"/>
              <a:gd name="T7" fmla="*/ 2147483646 h 399"/>
              <a:gd name="T8" fmla="*/ 2147483646 w 506"/>
              <a:gd name="T9" fmla="*/ 2147483646 h 399"/>
              <a:gd name="T10" fmla="*/ 2147483646 w 506"/>
              <a:gd name="T11" fmla="*/ 2147483646 h 399"/>
              <a:gd name="T12" fmla="*/ 2147483646 w 506"/>
              <a:gd name="T13" fmla="*/ 2147483646 h 399"/>
              <a:gd name="T14" fmla="*/ 2147483646 w 506"/>
              <a:gd name="T15" fmla="*/ 2147483646 h 399"/>
              <a:gd name="T16" fmla="*/ 2147483646 w 506"/>
              <a:gd name="T17" fmla="*/ 2147483646 h 399"/>
              <a:gd name="T18" fmla="*/ 2147483646 w 506"/>
              <a:gd name="T19" fmla="*/ 2147483646 h 399"/>
              <a:gd name="T20" fmla="*/ 2147483646 w 506"/>
              <a:gd name="T21" fmla="*/ 2147483646 h 399"/>
              <a:gd name="T22" fmla="*/ 2147483646 w 506"/>
              <a:gd name="T23" fmla="*/ 2147483646 h 399"/>
              <a:gd name="T24" fmla="*/ 2147483646 w 506"/>
              <a:gd name="T25" fmla="*/ 2147483646 h 399"/>
              <a:gd name="T26" fmla="*/ 2147483646 w 506"/>
              <a:gd name="T27" fmla="*/ 2147483646 h 399"/>
              <a:gd name="T28" fmla="*/ 2147483646 w 506"/>
              <a:gd name="T29" fmla="*/ 2147483646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25718" tIns="12859" rIns="25718" bIns="12859" anchor="ctr"/>
          <a:lstStyle/>
          <a:p>
            <a:endParaRPr lang="zh-CN" altLang="en-US"/>
          </a:p>
        </p:txBody>
      </p:sp>
      <p:grpSp>
        <p:nvGrpSpPr>
          <p:cNvPr id="68618" name="组合 25"/>
          <p:cNvGrpSpPr/>
          <p:nvPr/>
        </p:nvGrpSpPr>
        <p:grpSpPr bwMode="auto">
          <a:xfrm>
            <a:off x="347574" y="4757687"/>
            <a:ext cx="1878294" cy="1780374"/>
            <a:chOff x="6816080" y="3666415"/>
            <a:chExt cx="1572045" cy="1490777"/>
          </a:xfrm>
        </p:grpSpPr>
        <p:sp>
          <p:nvSpPr>
            <p:cNvPr id="68632" name="Freeform 6"/>
            <p:cNvSpPr/>
            <p:nvPr/>
          </p:nvSpPr>
          <p:spPr bwMode="auto">
            <a:xfrm>
              <a:off x="6816080" y="3666415"/>
              <a:ext cx="1572045" cy="1121189"/>
            </a:xfrm>
            <a:custGeom>
              <a:avLst/>
              <a:gdLst>
                <a:gd name="T0" fmla="*/ 2147483646 w 1202"/>
                <a:gd name="T1" fmla="*/ 2147483646 h 820"/>
                <a:gd name="T2" fmla="*/ 2147483646 w 1202"/>
                <a:gd name="T3" fmla="*/ 2147483646 h 820"/>
                <a:gd name="T4" fmla="*/ 2147483646 w 1202"/>
                <a:gd name="T5" fmla="*/ 2147483646 h 820"/>
                <a:gd name="T6" fmla="*/ 0 w 1202"/>
                <a:gd name="T7" fmla="*/ 2147483646 h 820"/>
                <a:gd name="T8" fmla="*/ 0 w 1202"/>
                <a:gd name="T9" fmla="*/ 2147483646 h 820"/>
                <a:gd name="T10" fmla="*/ 2147483646 w 1202"/>
                <a:gd name="T11" fmla="*/ 0 h 820"/>
                <a:gd name="T12" fmla="*/ 2147483646 w 1202"/>
                <a:gd name="T13" fmla="*/ 0 h 820"/>
                <a:gd name="T14" fmla="*/ 2147483646 w 1202"/>
                <a:gd name="T15" fmla="*/ 2147483646 h 820"/>
                <a:gd name="T16" fmla="*/ 2147483646 w 1202"/>
                <a:gd name="T17" fmla="*/ 2147483646 h 8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2" h="820">
                  <a:moveTo>
                    <a:pt x="1202" y="800"/>
                  </a:moveTo>
                  <a:cubicBezTo>
                    <a:pt x="1202" y="811"/>
                    <a:pt x="1193" y="820"/>
                    <a:pt x="1182" y="820"/>
                  </a:cubicBezTo>
                  <a:cubicBezTo>
                    <a:pt x="20" y="820"/>
                    <a:pt x="20" y="820"/>
                    <a:pt x="20" y="820"/>
                  </a:cubicBezTo>
                  <a:cubicBezTo>
                    <a:pt x="9" y="820"/>
                    <a:pt x="0" y="811"/>
                    <a:pt x="0" y="800"/>
                  </a:cubicBezTo>
                  <a:cubicBezTo>
                    <a:pt x="0" y="20"/>
                    <a:pt x="0" y="20"/>
                    <a:pt x="0" y="20"/>
                  </a:cubicBezTo>
                  <a:cubicBezTo>
                    <a:pt x="0" y="9"/>
                    <a:pt x="9" y="0"/>
                    <a:pt x="20" y="0"/>
                  </a:cubicBezTo>
                  <a:cubicBezTo>
                    <a:pt x="1182" y="0"/>
                    <a:pt x="1182" y="0"/>
                    <a:pt x="1182" y="0"/>
                  </a:cubicBezTo>
                  <a:cubicBezTo>
                    <a:pt x="1193" y="0"/>
                    <a:pt x="1202" y="9"/>
                    <a:pt x="1202" y="20"/>
                  </a:cubicBezTo>
                  <a:lnTo>
                    <a:pt x="1202" y="800"/>
                  </a:lnTo>
                  <a:close/>
                </a:path>
              </a:pathLst>
            </a:custGeom>
            <a:solidFill>
              <a:srgbClr val="09375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68633" name="Freeform 8"/>
            <p:cNvSpPr/>
            <p:nvPr/>
          </p:nvSpPr>
          <p:spPr bwMode="auto">
            <a:xfrm>
              <a:off x="7602102" y="3674034"/>
              <a:ext cx="725070" cy="1045067"/>
            </a:xfrm>
            <a:custGeom>
              <a:avLst/>
              <a:gdLst>
                <a:gd name="T0" fmla="*/ 0 w 554"/>
                <a:gd name="T1" fmla="*/ 2147483646 h 800"/>
                <a:gd name="T2" fmla="*/ 0 w 554"/>
                <a:gd name="T3" fmla="*/ 2147483646 h 800"/>
                <a:gd name="T4" fmla="*/ 0 w 554"/>
                <a:gd name="T5" fmla="*/ 2147483646 h 800"/>
                <a:gd name="T6" fmla="*/ 0 w 554"/>
                <a:gd name="T7" fmla="*/ 2147483646 h 800"/>
                <a:gd name="T8" fmla="*/ 2147483646 w 554"/>
                <a:gd name="T9" fmla="*/ 0 h 800"/>
                <a:gd name="T10" fmla="*/ 2147483646 w 554"/>
                <a:gd name="T11" fmla="*/ 0 h 800"/>
                <a:gd name="T12" fmla="*/ 2147483646 w 554"/>
                <a:gd name="T13" fmla="*/ 2147483646 h 800"/>
                <a:gd name="T14" fmla="*/ 2147483646 w 554"/>
                <a:gd name="T15" fmla="*/ 2147483646 h 800"/>
                <a:gd name="T16" fmla="*/ 0 w 554"/>
                <a:gd name="T17" fmla="*/ 2147483646 h 8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4" h="800">
                  <a:moveTo>
                    <a:pt x="0" y="800"/>
                  </a:moveTo>
                  <a:cubicBezTo>
                    <a:pt x="0" y="72"/>
                    <a:pt x="0" y="72"/>
                    <a:pt x="0" y="72"/>
                  </a:cubicBezTo>
                  <a:cubicBezTo>
                    <a:pt x="0" y="72"/>
                    <a:pt x="0" y="71"/>
                    <a:pt x="0" y="70"/>
                  </a:cubicBezTo>
                  <a:cubicBezTo>
                    <a:pt x="0" y="68"/>
                    <a:pt x="0" y="66"/>
                    <a:pt x="0" y="64"/>
                  </a:cubicBezTo>
                  <a:cubicBezTo>
                    <a:pt x="3" y="28"/>
                    <a:pt x="33" y="0"/>
                    <a:pt x="70" y="0"/>
                  </a:cubicBezTo>
                  <a:cubicBezTo>
                    <a:pt x="554" y="0"/>
                    <a:pt x="554" y="0"/>
                    <a:pt x="554" y="0"/>
                  </a:cubicBezTo>
                  <a:cubicBezTo>
                    <a:pt x="554" y="758"/>
                    <a:pt x="554" y="758"/>
                    <a:pt x="554" y="758"/>
                  </a:cubicBezTo>
                  <a:cubicBezTo>
                    <a:pt x="70" y="758"/>
                    <a:pt x="70" y="758"/>
                    <a:pt x="70" y="758"/>
                  </a:cubicBezTo>
                  <a:cubicBezTo>
                    <a:pt x="40" y="758"/>
                    <a:pt x="13" y="775"/>
                    <a:pt x="0" y="80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68634" name="Freeform 9"/>
            <p:cNvSpPr/>
            <p:nvPr/>
          </p:nvSpPr>
          <p:spPr bwMode="auto">
            <a:xfrm>
              <a:off x="6879571" y="3674034"/>
              <a:ext cx="722531" cy="1045067"/>
            </a:xfrm>
            <a:custGeom>
              <a:avLst/>
              <a:gdLst>
                <a:gd name="T0" fmla="*/ 2147483646 w 553"/>
                <a:gd name="T1" fmla="*/ 2147483646 h 800"/>
                <a:gd name="T2" fmla="*/ 2147483646 w 553"/>
                <a:gd name="T3" fmla="*/ 2147483646 h 800"/>
                <a:gd name="T4" fmla="*/ 2147483646 w 553"/>
                <a:gd name="T5" fmla="*/ 2147483646 h 800"/>
                <a:gd name="T6" fmla="*/ 2147483646 w 553"/>
                <a:gd name="T7" fmla="*/ 2147483646 h 800"/>
                <a:gd name="T8" fmla="*/ 2147483646 w 553"/>
                <a:gd name="T9" fmla="*/ 0 h 800"/>
                <a:gd name="T10" fmla="*/ 0 w 553"/>
                <a:gd name="T11" fmla="*/ 0 h 800"/>
                <a:gd name="T12" fmla="*/ 0 w 553"/>
                <a:gd name="T13" fmla="*/ 2147483646 h 800"/>
                <a:gd name="T14" fmla="*/ 2147483646 w 553"/>
                <a:gd name="T15" fmla="*/ 2147483646 h 800"/>
                <a:gd name="T16" fmla="*/ 2147483646 w 553"/>
                <a:gd name="T17" fmla="*/ 2147483646 h 8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3" h="800">
                  <a:moveTo>
                    <a:pt x="553" y="800"/>
                  </a:moveTo>
                  <a:cubicBezTo>
                    <a:pt x="553" y="72"/>
                    <a:pt x="553" y="72"/>
                    <a:pt x="553" y="72"/>
                  </a:cubicBezTo>
                  <a:cubicBezTo>
                    <a:pt x="553" y="72"/>
                    <a:pt x="553" y="71"/>
                    <a:pt x="553" y="70"/>
                  </a:cubicBezTo>
                  <a:cubicBezTo>
                    <a:pt x="553" y="68"/>
                    <a:pt x="553" y="66"/>
                    <a:pt x="553" y="64"/>
                  </a:cubicBezTo>
                  <a:cubicBezTo>
                    <a:pt x="550" y="28"/>
                    <a:pt x="520" y="0"/>
                    <a:pt x="483" y="0"/>
                  </a:cubicBezTo>
                  <a:cubicBezTo>
                    <a:pt x="0" y="0"/>
                    <a:pt x="0" y="0"/>
                    <a:pt x="0" y="0"/>
                  </a:cubicBezTo>
                  <a:cubicBezTo>
                    <a:pt x="0" y="758"/>
                    <a:pt x="0" y="758"/>
                    <a:pt x="0" y="758"/>
                  </a:cubicBezTo>
                  <a:cubicBezTo>
                    <a:pt x="483" y="758"/>
                    <a:pt x="483" y="758"/>
                    <a:pt x="483" y="758"/>
                  </a:cubicBezTo>
                  <a:cubicBezTo>
                    <a:pt x="513" y="758"/>
                    <a:pt x="540" y="775"/>
                    <a:pt x="553" y="80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19" name="Rectangle 11"/>
            <p:cNvSpPr>
              <a:spLocks noChangeArrowheads="1"/>
            </p:cNvSpPr>
            <p:nvPr/>
          </p:nvSpPr>
          <p:spPr bwMode="auto">
            <a:xfrm>
              <a:off x="7693236" y="3847586"/>
              <a:ext cx="535406" cy="33128"/>
            </a:xfrm>
            <a:prstGeom prst="rect">
              <a:avLst/>
            </a:prstGeom>
            <a:solidFill>
              <a:schemeClr val="bg2">
                <a:lumMod val="50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20" name="Rectangle 12"/>
            <p:cNvSpPr>
              <a:spLocks noChangeArrowheads="1"/>
            </p:cNvSpPr>
            <p:nvPr/>
          </p:nvSpPr>
          <p:spPr bwMode="auto">
            <a:xfrm>
              <a:off x="7693236" y="3970782"/>
              <a:ext cx="535406" cy="34164"/>
            </a:xfrm>
            <a:prstGeom prst="rect">
              <a:avLst/>
            </a:prstGeom>
            <a:solidFill>
              <a:schemeClr val="bg2">
                <a:lumMod val="50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21" name="Rectangle 13"/>
            <p:cNvSpPr>
              <a:spLocks noChangeArrowheads="1"/>
            </p:cNvSpPr>
            <p:nvPr/>
          </p:nvSpPr>
          <p:spPr bwMode="auto">
            <a:xfrm>
              <a:off x="7693236" y="4096049"/>
              <a:ext cx="535406" cy="34163"/>
            </a:xfrm>
            <a:prstGeom prst="rect">
              <a:avLst/>
            </a:prstGeom>
            <a:solidFill>
              <a:schemeClr val="bg2">
                <a:lumMod val="50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22" name="Rectangle 14"/>
            <p:cNvSpPr>
              <a:spLocks noChangeArrowheads="1"/>
            </p:cNvSpPr>
            <p:nvPr/>
          </p:nvSpPr>
          <p:spPr bwMode="auto">
            <a:xfrm>
              <a:off x="7693236" y="4220280"/>
              <a:ext cx="535406" cy="34163"/>
            </a:xfrm>
            <a:prstGeom prst="rect">
              <a:avLst/>
            </a:prstGeom>
            <a:solidFill>
              <a:schemeClr val="bg2">
                <a:lumMod val="50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23" name="Rectangle 15"/>
            <p:cNvSpPr>
              <a:spLocks noChangeArrowheads="1"/>
            </p:cNvSpPr>
            <p:nvPr/>
          </p:nvSpPr>
          <p:spPr bwMode="auto">
            <a:xfrm>
              <a:off x="7693236" y="4344512"/>
              <a:ext cx="535406" cy="34163"/>
            </a:xfrm>
            <a:prstGeom prst="rect">
              <a:avLst/>
            </a:prstGeom>
            <a:solidFill>
              <a:schemeClr val="bg2">
                <a:lumMod val="50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24" name="Rectangle 16"/>
            <p:cNvSpPr>
              <a:spLocks noChangeArrowheads="1"/>
            </p:cNvSpPr>
            <p:nvPr/>
          </p:nvSpPr>
          <p:spPr bwMode="auto">
            <a:xfrm>
              <a:off x="7693236" y="4468743"/>
              <a:ext cx="535406" cy="33128"/>
            </a:xfrm>
            <a:prstGeom prst="rect">
              <a:avLst/>
            </a:prstGeom>
            <a:solidFill>
              <a:schemeClr val="bg2">
                <a:lumMod val="50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25" name="Rectangle 17"/>
            <p:cNvSpPr>
              <a:spLocks noChangeArrowheads="1"/>
            </p:cNvSpPr>
            <p:nvPr/>
          </p:nvSpPr>
          <p:spPr bwMode="auto">
            <a:xfrm>
              <a:off x="6969349" y="3847586"/>
              <a:ext cx="536442" cy="33128"/>
            </a:xfrm>
            <a:prstGeom prst="rect">
              <a:avLst/>
            </a:prstGeom>
            <a:solidFill>
              <a:schemeClr val="bg2">
                <a:lumMod val="50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26" name="Rectangle 18"/>
            <p:cNvSpPr>
              <a:spLocks noChangeArrowheads="1"/>
            </p:cNvSpPr>
            <p:nvPr/>
          </p:nvSpPr>
          <p:spPr bwMode="auto">
            <a:xfrm>
              <a:off x="6969349" y="3970782"/>
              <a:ext cx="536442" cy="34164"/>
            </a:xfrm>
            <a:prstGeom prst="rect">
              <a:avLst/>
            </a:prstGeom>
            <a:solidFill>
              <a:schemeClr val="bg2">
                <a:lumMod val="50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27" name="Rectangle 19"/>
            <p:cNvSpPr>
              <a:spLocks noChangeArrowheads="1"/>
            </p:cNvSpPr>
            <p:nvPr/>
          </p:nvSpPr>
          <p:spPr bwMode="auto">
            <a:xfrm>
              <a:off x="6969349" y="4096049"/>
              <a:ext cx="536442" cy="34163"/>
            </a:xfrm>
            <a:prstGeom prst="rect">
              <a:avLst/>
            </a:prstGeom>
            <a:solidFill>
              <a:schemeClr val="bg2">
                <a:lumMod val="50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28" name="Rectangle 20"/>
            <p:cNvSpPr>
              <a:spLocks noChangeArrowheads="1"/>
            </p:cNvSpPr>
            <p:nvPr/>
          </p:nvSpPr>
          <p:spPr bwMode="auto">
            <a:xfrm>
              <a:off x="6969349" y="4220280"/>
              <a:ext cx="536442" cy="34163"/>
            </a:xfrm>
            <a:prstGeom prst="rect">
              <a:avLst/>
            </a:prstGeom>
            <a:solidFill>
              <a:schemeClr val="bg2">
                <a:lumMod val="50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29" name="Rectangle 21"/>
            <p:cNvSpPr>
              <a:spLocks noChangeArrowheads="1"/>
            </p:cNvSpPr>
            <p:nvPr/>
          </p:nvSpPr>
          <p:spPr bwMode="auto">
            <a:xfrm>
              <a:off x="6969349" y="4344512"/>
              <a:ext cx="536442" cy="34163"/>
            </a:xfrm>
            <a:prstGeom prst="rect">
              <a:avLst/>
            </a:prstGeom>
            <a:solidFill>
              <a:schemeClr val="bg2">
                <a:lumMod val="50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30" name="Rectangle 22"/>
            <p:cNvSpPr>
              <a:spLocks noChangeArrowheads="1"/>
            </p:cNvSpPr>
            <p:nvPr/>
          </p:nvSpPr>
          <p:spPr bwMode="auto">
            <a:xfrm>
              <a:off x="6969349" y="4468743"/>
              <a:ext cx="536442" cy="33128"/>
            </a:xfrm>
            <a:prstGeom prst="rect">
              <a:avLst/>
            </a:prstGeom>
            <a:solidFill>
              <a:schemeClr val="bg2">
                <a:lumMod val="50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31" name="Freeform 24"/>
            <p:cNvSpPr/>
            <p:nvPr/>
          </p:nvSpPr>
          <p:spPr bwMode="auto">
            <a:xfrm>
              <a:off x="6996275" y="4539141"/>
              <a:ext cx="628611" cy="618051"/>
            </a:xfrm>
            <a:custGeom>
              <a:avLst/>
              <a:gdLst>
                <a:gd name="T0" fmla="*/ 64 w 480"/>
                <a:gd name="T1" fmla="*/ 466 h 473"/>
                <a:gd name="T2" fmla="*/ 29 w 480"/>
                <a:gd name="T3" fmla="*/ 446 h 473"/>
                <a:gd name="T4" fmla="*/ 30 w 480"/>
                <a:gd name="T5" fmla="*/ 339 h 473"/>
                <a:gd name="T6" fmla="*/ 343 w 480"/>
                <a:gd name="T7" fmla="*/ 29 h 473"/>
                <a:gd name="T8" fmla="*/ 450 w 480"/>
                <a:gd name="T9" fmla="*/ 30 h 473"/>
                <a:gd name="T10" fmla="*/ 450 w 480"/>
                <a:gd name="T11" fmla="*/ 138 h 473"/>
                <a:gd name="T12" fmla="*/ 136 w 480"/>
                <a:gd name="T13" fmla="*/ 447 h 473"/>
                <a:gd name="T14" fmla="*/ 64 w 480"/>
                <a:gd name="T15" fmla="*/ 466 h 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473">
                  <a:moveTo>
                    <a:pt x="64" y="466"/>
                  </a:moveTo>
                  <a:cubicBezTo>
                    <a:pt x="51" y="463"/>
                    <a:pt x="39" y="456"/>
                    <a:pt x="29" y="446"/>
                  </a:cubicBezTo>
                  <a:cubicBezTo>
                    <a:pt x="0" y="416"/>
                    <a:pt x="0" y="368"/>
                    <a:pt x="30" y="339"/>
                  </a:cubicBezTo>
                  <a:cubicBezTo>
                    <a:pt x="343" y="29"/>
                    <a:pt x="343" y="29"/>
                    <a:pt x="343" y="29"/>
                  </a:cubicBezTo>
                  <a:cubicBezTo>
                    <a:pt x="373" y="0"/>
                    <a:pt x="421" y="0"/>
                    <a:pt x="450" y="30"/>
                  </a:cubicBezTo>
                  <a:cubicBezTo>
                    <a:pt x="480" y="60"/>
                    <a:pt x="480" y="108"/>
                    <a:pt x="450" y="138"/>
                  </a:cubicBezTo>
                  <a:cubicBezTo>
                    <a:pt x="136" y="447"/>
                    <a:pt x="136" y="447"/>
                    <a:pt x="136" y="447"/>
                  </a:cubicBezTo>
                  <a:cubicBezTo>
                    <a:pt x="117" y="466"/>
                    <a:pt x="89" y="473"/>
                    <a:pt x="64" y="466"/>
                  </a:cubicBezTo>
                  <a:close/>
                </a:path>
              </a:pathLst>
            </a:custGeom>
            <a:solidFill>
              <a:schemeClr val="accent1">
                <a:lumMod val="50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sp>
          <p:nvSpPr>
            <p:cNvPr id="32" name="Freeform 25"/>
            <p:cNvSpPr>
              <a:spLocks noEditPoints="1"/>
            </p:cNvSpPr>
            <p:nvPr/>
          </p:nvSpPr>
          <p:spPr bwMode="auto">
            <a:xfrm>
              <a:off x="7516147" y="3874503"/>
              <a:ext cx="777738" cy="778517"/>
            </a:xfrm>
            <a:custGeom>
              <a:avLst/>
              <a:gdLst>
                <a:gd name="T0" fmla="*/ 594 w 595"/>
                <a:gd name="T1" fmla="*/ 299 h 595"/>
                <a:gd name="T2" fmla="*/ 370 w 595"/>
                <a:gd name="T3" fmla="*/ 9 h 595"/>
                <a:gd name="T4" fmla="*/ 299 w 595"/>
                <a:gd name="T5" fmla="*/ 0 h 595"/>
                <a:gd name="T6" fmla="*/ 89 w 595"/>
                <a:gd name="T7" fmla="*/ 86 h 595"/>
                <a:gd name="T8" fmla="*/ 1 w 595"/>
                <a:gd name="T9" fmla="*/ 295 h 595"/>
                <a:gd name="T10" fmla="*/ 225 w 595"/>
                <a:gd name="T11" fmla="*/ 585 h 595"/>
                <a:gd name="T12" fmla="*/ 296 w 595"/>
                <a:gd name="T13" fmla="*/ 594 h 595"/>
                <a:gd name="T14" fmla="*/ 506 w 595"/>
                <a:gd name="T15" fmla="*/ 508 h 595"/>
                <a:gd name="T16" fmla="*/ 594 w 595"/>
                <a:gd name="T17" fmla="*/ 299 h 595"/>
                <a:gd name="T18" fmla="*/ 453 w 595"/>
                <a:gd name="T19" fmla="*/ 454 h 595"/>
                <a:gd name="T20" fmla="*/ 296 w 595"/>
                <a:gd name="T21" fmla="*/ 518 h 595"/>
                <a:gd name="T22" fmla="*/ 244 w 595"/>
                <a:gd name="T23" fmla="*/ 511 h 595"/>
                <a:gd name="T24" fmla="*/ 77 w 595"/>
                <a:gd name="T25" fmla="*/ 296 h 595"/>
                <a:gd name="T26" fmla="*/ 142 w 595"/>
                <a:gd name="T27" fmla="*/ 140 h 595"/>
                <a:gd name="T28" fmla="*/ 299 w 595"/>
                <a:gd name="T29" fmla="*/ 76 h 595"/>
                <a:gd name="T30" fmla="*/ 351 w 595"/>
                <a:gd name="T31" fmla="*/ 83 h 595"/>
                <a:gd name="T32" fmla="*/ 518 w 595"/>
                <a:gd name="T33" fmla="*/ 299 h 595"/>
                <a:gd name="T34" fmla="*/ 453 w 595"/>
                <a:gd name="T35" fmla="*/ 454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5" h="595">
                  <a:moveTo>
                    <a:pt x="594" y="299"/>
                  </a:moveTo>
                  <a:cubicBezTo>
                    <a:pt x="595" y="162"/>
                    <a:pt x="503" y="43"/>
                    <a:pt x="370" y="9"/>
                  </a:cubicBezTo>
                  <a:cubicBezTo>
                    <a:pt x="347" y="3"/>
                    <a:pt x="323" y="0"/>
                    <a:pt x="299" y="0"/>
                  </a:cubicBezTo>
                  <a:cubicBezTo>
                    <a:pt x="220" y="0"/>
                    <a:pt x="145" y="30"/>
                    <a:pt x="89" y="86"/>
                  </a:cubicBezTo>
                  <a:cubicBezTo>
                    <a:pt x="32" y="142"/>
                    <a:pt x="1" y="216"/>
                    <a:pt x="1" y="295"/>
                  </a:cubicBezTo>
                  <a:cubicBezTo>
                    <a:pt x="0" y="432"/>
                    <a:pt x="92" y="552"/>
                    <a:pt x="225" y="585"/>
                  </a:cubicBezTo>
                  <a:cubicBezTo>
                    <a:pt x="248" y="591"/>
                    <a:pt x="272" y="594"/>
                    <a:pt x="296" y="594"/>
                  </a:cubicBezTo>
                  <a:cubicBezTo>
                    <a:pt x="375" y="595"/>
                    <a:pt x="449" y="564"/>
                    <a:pt x="506" y="508"/>
                  </a:cubicBezTo>
                  <a:cubicBezTo>
                    <a:pt x="562" y="453"/>
                    <a:pt x="594" y="378"/>
                    <a:pt x="594" y="299"/>
                  </a:cubicBezTo>
                  <a:close/>
                  <a:moveTo>
                    <a:pt x="453" y="454"/>
                  </a:moveTo>
                  <a:cubicBezTo>
                    <a:pt x="410" y="496"/>
                    <a:pt x="355" y="518"/>
                    <a:pt x="296" y="518"/>
                  </a:cubicBezTo>
                  <a:cubicBezTo>
                    <a:pt x="278" y="518"/>
                    <a:pt x="261" y="516"/>
                    <a:pt x="244" y="511"/>
                  </a:cubicBezTo>
                  <a:cubicBezTo>
                    <a:pt x="145" y="487"/>
                    <a:pt x="76" y="398"/>
                    <a:pt x="77" y="296"/>
                  </a:cubicBezTo>
                  <a:cubicBezTo>
                    <a:pt x="77" y="237"/>
                    <a:pt x="100" y="182"/>
                    <a:pt x="142" y="140"/>
                  </a:cubicBezTo>
                  <a:cubicBezTo>
                    <a:pt x="184" y="99"/>
                    <a:pt x="240" y="76"/>
                    <a:pt x="299" y="76"/>
                  </a:cubicBezTo>
                  <a:cubicBezTo>
                    <a:pt x="317" y="76"/>
                    <a:pt x="334" y="79"/>
                    <a:pt x="351" y="83"/>
                  </a:cubicBezTo>
                  <a:cubicBezTo>
                    <a:pt x="450" y="108"/>
                    <a:pt x="519" y="196"/>
                    <a:pt x="518" y="299"/>
                  </a:cubicBezTo>
                  <a:cubicBezTo>
                    <a:pt x="518" y="357"/>
                    <a:pt x="495" y="413"/>
                    <a:pt x="453" y="454"/>
                  </a:cubicBezTo>
                  <a:close/>
                </a:path>
              </a:pathLst>
            </a:custGeom>
            <a:solidFill>
              <a:schemeClr val="accent4">
                <a:lumMod val="75000"/>
              </a:schemeClr>
            </a:solidFill>
            <a:ln>
              <a:noFill/>
            </a:ln>
          </p:spPr>
          <p:txBody>
            <a:bodyPr lIns="68580" tIns="34290" rIns="68580" bIns="34290"/>
            <a:lstStyle/>
            <a:p>
              <a:pPr>
                <a:defRPr/>
              </a:pPr>
              <a:endParaRPr lang="en-US">
                <a:ea typeface="微软雅黑" panose="020B0503020204020204" pitchFamily="34" charset="-122"/>
                <a:sym typeface="Arial" panose="020B0604020202020204" pitchFamily="34" charset="0"/>
              </a:endParaRPr>
            </a:p>
          </p:txBody>
        </p:sp>
      </p:grpSp>
      <p:sp>
        <p:nvSpPr>
          <p:cNvPr id="68619" name="Freeform 154"/>
          <p:cNvSpPr>
            <a:spLocks noChangeArrowheads="1"/>
          </p:cNvSpPr>
          <p:nvPr/>
        </p:nvSpPr>
        <p:spPr bwMode="auto">
          <a:xfrm>
            <a:off x="1790185" y="2773392"/>
            <a:ext cx="277813" cy="376238"/>
          </a:xfrm>
          <a:custGeom>
            <a:avLst/>
            <a:gdLst>
              <a:gd name="T0" fmla="*/ 2147483646 w 355"/>
              <a:gd name="T1" fmla="*/ 2147483646 h 487"/>
              <a:gd name="T2" fmla="*/ 2147483646 w 355"/>
              <a:gd name="T3" fmla="*/ 2147483646 h 487"/>
              <a:gd name="T4" fmla="*/ 2147483646 w 355"/>
              <a:gd name="T5" fmla="*/ 2147483646 h 487"/>
              <a:gd name="T6" fmla="*/ 2147483646 w 355"/>
              <a:gd name="T7" fmla="*/ 2147483646 h 487"/>
              <a:gd name="T8" fmla="*/ 0 w 355"/>
              <a:gd name="T9" fmla="*/ 2147483646 h 487"/>
              <a:gd name="T10" fmla="*/ 2147483646 w 355"/>
              <a:gd name="T11" fmla="*/ 2147483646 h 487"/>
              <a:gd name="T12" fmla="*/ 2147483646 w 355"/>
              <a:gd name="T13" fmla="*/ 2147483646 h 487"/>
              <a:gd name="T14" fmla="*/ 2147483646 w 355"/>
              <a:gd name="T15" fmla="*/ 2147483646 h 487"/>
              <a:gd name="T16" fmla="*/ 2147483646 w 355"/>
              <a:gd name="T17" fmla="*/ 2147483646 h 487"/>
              <a:gd name="T18" fmla="*/ 2147483646 w 355"/>
              <a:gd name="T19" fmla="*/ 2147483646 h 487"/>
              <a:gd name="T20" fmla="*/ 2147483646 w 355"/>
              <a:gd name="T21" fmla="*/ 2147483646 h 487"/>
              <a:gd name="T22" fmla="*/ 2147483646 w 355"/>
              <a:gd name="T23" fmla="*/ 2147483646 h 487"/>
              <a:gd name="T24" fmla="*/ 2147483646 w 355"/>
              <a:gd name="T25" fmla="*/ 2147483646 h 487"/>
              <a:gd name="T26" fmla="*/ 2147483646 w 355"/>
              <a:gd name="T27" fmla="*/ 2147483646 h 487"/>
              <a:gd name="T28" fmla="*/ 2147483646 w 355"/>
              <a:gd name="T29" fmla="*/ 2147483646 h 487"/>
              <a:gd name="T30" fmla="*/ 2147483646 w 355"/>
              <a:gd name="T31" fmla="*/ 2147483646 h 487"/>
              <a:gd name="T32" fmla="*/ 2147483646 w 355"/>
              <a:gd name="T33" fmla="*/ 2147483646 h 487"/>
              <a:gd name="T34" fmla="*/ 2147483646 w 355"/>
              <a:gd name="T35" fmla="*/ 2147483646 h 487"/>
              <a:gd name="T36" fmla="*/ 2147483646 w 355"/>
              <a:gd name="T37" fmla="*/ 2147483646 h 487"/>
              <a:gd name="T38" fmla="*/ 2147483646 w 355"/>
              <a:gd name="T39" fmla="*/ 2147483646 h 487"/>
              <a:gd name="T40" fmla="*/ 2147483646 w 355"/>
              <a:gd name="T41" fmla="*/ 2147483646 h 487"/>
              <a:gd name="T42" fmla="*/ 2147483646 w 355"/>
              <a:gd name="T43" fmla="*/ 2147483646 h 487"/>
              <a:gd name="T44" fmla="*/ 2147483646 w 355"/>
              <a:gd name="T45" fmla="*/ 2147483646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25718" tIns="12859" rIns="25718" bIns="12859" anchor="ctr"/>
          <a:lstStyle/>
          <a:p>
            <a:endParaRPr lang="zh-CN" altLang="en-US"/>
          </a:p>
        </p:txBody>
      </p:sp>
      <p:sp>
        <p:nvSpPr>
          <p:cNvPr id="68620" name="文本框 33"/>
          <p:cNvSpPr txBox="1">
            <a:spLocks noChangeArrowheads="1"/>
          </p:cNvSpPr>
          <p:nvPr/>
        </p:nvSpPr>
        <p:spPr bwMode="auto">
          <a:xfrm>
            <a:off x="2250560" y="2647981"/>
            <a:ext cx="2020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a:solidFill>
                  <a:srgbClr val="8497B0"/>
                </a:solidFill>
                <a:latin typeface="微软雅黑" panose="020B0503020204020204" pitchFamily="34" charset="-122"/>
                <a:ea typeface="微软雅黑" panose="020B0503020204020204" pitchFamily="34" charset="-122"/>
              </a:rPr>
              <a:t>采购量</a:t>
            </a:r>
            <a:endParaRPr lang="zh-CN" altLang="en-US" sz="2400">
              <a:solidFill>
                <a:srgbClr val="8497B0"/>
              </a:solidFill>
              <a:latin typeface="微软雅黑" panose="020B0503020204020204" pitchFamily="34" charset="-122"/>
              <a:ea typeface="微软雅黑" panose="020B0503020204020204" pitchFamily="34" charset="-122"/>
            </a:endParaRPr>
          </a:p>
        </p:txBody>
      </p:sp>
      <p:sp>
        <p:nvSpPr>
          <p:cNvPr id="68621" name="文本框 34"/>
          <p:cNvSpPr txBox="1">
            <a:spLocks noChangeArrowheads="1"/>
          </p:cNvSpPr>
          <p:nvPr/>
        </p:nvSpPr>
        <p:spPr bwMode="auto">
          <a:xfrm>
            <a:off x="3162301" y="3280717"/>
            <a:ext cx="2020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a:solidFill>
                  <a:srgbClr val="8FAADC"/>
                </a:solidFill>
                <a:latin typeface="微软雅黑" panose="020B0503020204020204" pitchFamily="34" charset="-122"/>
                <a:ea typeface="微软雅黑" panose="020B0503020204020204" pitchFamily="34" charset="-122"/>
              </a:rPr>
              <a:t>使用量</a:t>
            </a:r>
            <a:endParaRPr lang="zh-CN" altLang="en-US" sz="2400">
              <a:solidFill>
                <a:srgbClr val="0070C0"/>
              </a:solidFill>
              <a:latin typeface="微软雅黑" panose="020B0503020204020204" pitchFamily="34" charset="-122"/>
              <a:ea typeface="微软雅黑" panose="020B0503020204020204" pitchFamily="34" charset="-122"/>
            </a:endParaRPr>
          </a:p>
        </p:txBody>
      </p:sp>
      <p:sp>
        <p:nvSpPr>
          <p:cNvPr id="68622" name="Freeform 141"/>
          <p:cNvSpPr>
            <a:spLocks noChangeArrowheads="1"/>
          </p:cNvSpPr>
          <p:nvPr/>
        </p:nvSpPr>
        <p:spPr bwMode="auto">
          <a:xfrm>
            <a:off x="2890838" y="4415781"/>
            <a:ext cx="304800" cy="307975"/>
          </a:xfrm>
          <a:custGeom>
            <a:avLst/>
            <a:gdLst>
              <a:gd name="T0" fmla="*/ 2147483646 w 497"/>
              <a:gd name="T1" fmla="*/ 2147483646 h 506"/>
              <a:gd name="T2" fmla="*/ 2147483646 w 497"/>
              <a:gd name="T3" fmla="*/ 2147483646 h 506"/>
              <a:gd name="T4" fmla="*/ 2147483646 w 497"/>
              <a:gd name="T5" fmla="*/ 2147483646 h 506"/>
              <a:gd name="T6" fmla="*/ 2147483646 w 497"/>
              <a:gd name="T7" fmla="*/ 2147483646 h 506"/>
              <a:gd name="T8" fmla="*/ 2147483646 w 497"/>
              <a:gd name="T9" fmla="*/ 0 h 506"/>
              <a:gd name="T10" fmla="*/ 2147483646 w 497"/>
              <a:gd name="T11" fmla="*/ 2147483646 h 506"/>
              <a:gd name="T12" fmla="*/ 0 w 497"/>
              <a:gd name="T13" fmla="*/ 2147483646 h 506"/>
              <a:gd name="T14" fmla="*/ 2147483646 w 497"/>
              <a:gd name="T15" fmla="*/ 2147483646 h 506"/>
              <a:gd name="T16" fmla="*/ 2147483646 w 497"/>
              <a:gd name="T17" fmla="*/ 2147483646 h 506"/>
              <a:gd name="T18" fmla="*/ 2147483646 w 497"/>
              <a:gd name="T19" fmla="*/ 2147483646 h 506"/>
              <a:gd name="T20" fmla="*/ 2147483646 w 497"/>
              <a:gd name="T21" fmla="*/ 2147483646 h 506"/>
              <a:gd name="T22" fmla="*/ 2147483646 w 497"/>
              <a:gd name="T23" fmla="*/ 2147483646 h 506"/>
              <a:gd name="T24" fmla="*/ 2147483646 w 497"/>
              <a:gd name="T25" fmla="*/ 2147483646 h 506"/>
              <a:gd name="T26" fmla="*/ 2147483646 w 497"/>
              <a:gd name="T27" fmla="*/ 2147483646 h 506"/>
              <a:gd name="T28" fmla="*/ 2147483646 w 497"/>
              <a:gd name="T29" fmla="*/ 2147483646 h 506"/>
              <a:gd name="T30" fmla="*/ 2147483646 w 497"/>
              <a:gd name="T31" fmla="*/ 2147483646 h 506"/>
              <a:gd name="T32" fmla="*/ 2147483646 w 497"/>
              <a:gd name="T33" fmla="*/ 2147483646 h 506"/>
              <a:gd name="T34" fmla="*/ 2147483646 w 497"/>
              <a:gd name="T35" fmla="*/ 2147483646 h 506"/>
              <a:gd name="T36" fmla="*/ 2147483646 w 497"/>
              <a:gd name="T37" fmla="*/ 2147483646 h 506"/>
              <a:gd name="T38" fmla="*/ 2147483646 w 497"/>
              <a:gd name="T39" fmla="*/ 2147483646 h 506"/>
              <a:gd name="T40" fmla="*/ 2147483646 w 497"/>
              <a:gd name="T41" fmla="*/ 2147483646 h 506"/>
              <a:gd name="T42" fmla="*/ 2147483646 w 497"/>
              <a:gd name="T43" fmla="*/ 2147483646 h 506"/>
              <a:gd name="T44" fmla="*/ 2147483646 w 497"/>
              <a:gd name="T45" fmla="*/ 2147483646 h 506"/>
              <a:gd name="T46" fmla="*/ 2147483646 w 497"/>
              <a:gd name="T47" fmla="*/ 2147483646 h 506"/>
              <a:gd name="T48" fmla="*/ 2147483646 w 497"/>
              <a:gd name="T49" fmla="*/ 2147483646 h 506"/>
              <a:gd name="T50" fmla="*/ 2147483646 w 497"/>
              <a:gd name="T51" fmla="*/ 2147483646 h 506"/>
              <a:gd name="T52" fmla="*/ 2147483646 w 497"/>
              <a:gd name="T53" fmla="*/ 2147483646 h 506"/>
              <a:gd name="T54" fmla="*/ 2147483646 w 497"/>
              <a:gd name="T55" fmla="*/ 2147483646 h 506"/>
              <a:gd name="T56" fmla="*/ 2147483646 w 497"/>
              <a:gd name="T57" fmla="*/ 2147483646 h 506"/>
              <a:gd name="T58" fmla="*/ 2147483646 w 497"/>
              <a:gd name="T59" fmla="*/ 2147483646 h 506"/>
              <a:gd name="T60" fmla="*/ 2147483646 w 497"/>
              <a:gd name="T61" fmla="*/ 2147483646 h 50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7" h="506">
                <a:moveTo>
                  <a:pt x="479" y="186"/>
                </a:moveTo>
                <a:lnTo>
                  <a:pt x="479" y="186"/>
                </a:lnTo>
                <a:cubicBezTo>
                  <a:pt x="292" y="142"/>
                  <a:pt x="292" y="142"/>
                  <a:pt x="292" y="142"/>
                </a:cubicBezTo>
                <a:cubicBezTo>
                  <a:pt x="266" y="17"/>
                  <a:pt x="266" y="17"/>
                  <a:pt x="266" y="17"/>
                </a:cubicBezTo>
                <a:cubicBezTo>
                  <a:pt x="257" y="8"/>
                  <a:pt x="248" y="0"/>
                  <a:pt x="239" y="0"/>
                </a:cubicBezTo>
                <a:cubicBezTo>
                  <a:pt x="17" y="61"/>
                  <a:pt x="17" y="61"/>
                  <a:pt x="17" y="61"/>
                </a:cubicBezTo>
                <a:cubicBezTo>
                  <a:pt x="0" y="71"/>
                  <a:pt x="0" y="80"/>
                  <a:pt x="0" y="89"/>
                </a:cubicBezTo>
                <a:cubicBezTo>
                  <a:pt x="79" y="390"/>
                  <a:pt x="79" y="390"/>
                  <a:pt x="79" y="390"/>
                </a:cubicBezTo>
                <a:cubicBezTo>
                  <a:pt x="79" y="399"/>
                  <a:pt x="97" y="399"/>
                  <a:pt x="107" y="399"/>
                </a:cubicBezTo>
                <a:cubicBezTo>
                  <a:pt x="195" y="372"/>
                  <a:pt x="195" y="372"/>
                  <a:pt x="195" y="372"/>
                </a:cubicBezTo>
                <a:cubicBezTo>
                  <a:pt x="177" y="425"/>
                  <a:pt x="177" y="425"/>
                  <a:pt x="177" y="425"/>
                </a:cubicBezTo>
                <a:cubicBezTo>
                  <a:pt x="177" y="434"/>
                  <a:pt x="186" y="443"/>
                  <a:pt x="195" y="443"/>
                </a:cubicBezTo>
                <a:cubicBezTo>
                  <a:pt x="398" y="496"/>
                  <a:pt x="398" y="496"/>
                  <a:pt x="398" y="496"/>
                </a:cubicBezTo>
                <a:cubicBezTo>
                  <a:pt x="407" y="505"/>
                  <a:pt x="416" y="496"/>
                  <a:pt x="426" y="487"/>
                </a:cubicBezTo>
                <a:cubicBezTo>
                  <a:pt x="496" y="212"/>
                  <a:pt x="496" y="212"/>
                  <a:pt x="496" y="212"/>
                </a:cubicBezTo>
                <a:cubicBezTo>
                  <a:pt x="496" y="204"/>
                  <a:pt x="488" y="186"/>
                  <a:pt x="479" y="186"/>
                </a:cubicBezTo>
                <a:close/>
                <a:moveTo>
                  <a:pt x="35" y="97"/>
                </a:moveTo>
                <a:lnTo>
                  <a:pt x="35" y="97"/>
                </a:lnTo>
                <a:cubicBezTo>
                  <a:pt x="230" y="44"/>
                  <a:pt x="230" y="44"/>
                  <a:pt x="230" y="44"/>
                </a:cubicBezTo>
                <a:cubicBezTo>
                  <a:pt x="310" y="310"/>
                  <a:pt x="310" y="310"/>
                  <a:pt x="310" y="310"/>
                </a:cubicBezTo>
                <a:cubicBezTo>
                  <a:pt x="116" y="364"/>
                  <a:pt x="116" y="364"/>
                  <a:pt x="116" y="364"/>
                </a:cubicBezTo>
                <a:lnTo>
                  <a:pt x="35" y="97"/>
                </a:lnTo>
                <a:close/>
                <a:moveTo>
                  <a:pt x="389" y="461"/>
                </a:moveTo>
                <a:lnTo>
                  <a:pt x="389" y="461"/>
                </a:lnTo>
                <a:cubicBezTo>
                  <a:pt x="222" y="417"/>
                  <a:pt x="222" y="417"/>
                  <a:pt x="222" y="417"/>
                </a:cubicBezTo>
                <a:cubicBezTo>
                  <a:pt x="230" y="364"/>
                  <a:pt x="230" y="364"/>
                  <a:pt x="230" y="364"/>
                </a:cubicBezTo>
                <a:cubicBezTo>
                  <a:pt x="328" y="336"/>
                  <a:pt x="328" y="336"/>
                  <a:pt x="328" y="336"/>
                </a:cubicBezTo>
                <a:cubicBezTo>
                  <a:pt x="336" y="336"/>
                  <a:pt x="345" y="327"/>
                  <a:pt x="345" y="319"/>
                </a:cubicBezTo>
                <a:cubicBezTo>
                  <a:pt x="310" y="177"/>
                  <a:pt x="310" y="177"/>
                  <a:pt x="310" y="177"/>
                </a:cubicBezTo>
                <a:cubicBezTo>
                  <a:pt x="451" y="212"/>
                  <a:pt x="451" y="212"/>
                  <a:pt x="451" y="212"/>
                </a:cubicBezTo>
                <a:lnTo>
                  <a:pt x="389" y="46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25718" tIns="12859" rIns="25718" bIns="12859" anchor="ctr"/>
          <a:lstStyle/>
          <a:p>
            <a:endParaRPr lang="zh-CN" altLang="en-US"/>
          </a:p>
        </p:txBody>
      </p:sp>
      <p:sp>
        <p:nvSpPr>
          <p:cNvPr id="68623" name="文本框 36"/>
          <p:cNvSpPr txBox="1">
            <a:spLocks noChangeArrowheads="1"/>
          </p:cNvSpPr>
          <p:nvPr/>
        </p:nvSpPr>
        <p:spPr bwMode="auto">
          <a:xfrm>
            <a:off x="3214688" y="4474518"/>
            <a:ext cx="2365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a:solidFill>
                  <a:srgbClr val="2E75B6"/>
                </a:solidFill>
                <a:latin typeface="微软雅黑" panose="020B0503020204020204" pitchFamily="34" charset="-122"/>
                <a:ea typeface="微软雅黑" panose="020B0503020204020204" pitchFamily="34" charset="-122"/>
              </a:rPr>
              <a:t>发文量</a:t>
            </a:r>
            <a:endParaRPr lang="zh-CN" altLang="en-US" sz="2400">
              <a:solidFill>
                <a:srgbClr val="30ADB8"/>
              </a:solidFill>
              <a:latin typeface="微软雅黑" panose="020B0503020204020204" pitchFamily="34" charset="-122"/>
              <a:ea typeface="微软雅黑" panose="020B0503020204020204" pitchFamily="34" charset="-122"/>
            </a:endParaRPr>
          </a:p>
        </p:txBody>
      </p:sp>
      <p:sp>
        <p:nvSpPr>
          <p:cNvPr id="68624" name="Freeform 101"/>
          <p:cNvSpPr>
            <a:spLocks noChangeArrowheads="1"/>
          </p:cNvSpPr>
          <p:nvPr/>
        </p:nvSpPr>
        <p:spPr bwMode="auto">
          <a:xfrm>
            <a:off x="2397126" y="5554018"/>
            <a:ext cx="373062" cy="287338"/>
          </a:xfrm>
          <a:custGeom>
            <a:avLst/>
            <a:gdLst>
              <a:gd name="T0" fmla="*/ 2147483646 w 497"/>
              <a:gd name="T1" fmla="*/ 2147483646 h 382"/>
              <a:gd name="T2" fmla="*/ 2147483646 w 497"/>
              <a:gd name="T3" fmla="*/ 2147483646 h 382"/>
              <a:gd name="T4" fmla="*/ 2147483646 w 497"/>
              <a:gd name="T5" fmla="*/ 2147483646 h 382"/>
              <a:gd name="T6" fmla="*/ 2147483646 w 497"/>
              <a:gd name="T7" fmla="*/ 2147483646 h 382"/>
              <a:gd name="T8" fmla="*/ 2147483646 w 497"/>
              <a:gd name="T9" fmla="*/ 2147483646 h 382"/>
              <a:gd name="T10" fmla="*/ 2147483646 w 497"/>
              <a:gd name="T11" fmla="*/ 2147483646 h 382"/>
              <a:gd name="T12" fmla="*/ 2147483646 w 497"/>
              <a:gd name="T13" fmla="*/ 2147483646 h 382"/>
              <a:gd name="T14" fmla="*/ 2147483646 w 497"/>
              <a:gd name="T15" fmla="*/ 2147483646 h 382"/>
              <a:gd name="T16" fmla="*/ 2147483646 w 497"/>
              <a:gd name="T17" fmla="*/ 2147483646 h 382"/>
              <a:gd name="T18" fmla="*/ 2147483646 w 497"/>
              <a:gd name="T19" fmla="*/ 2147483646 h 382"/>
              <a:gd name="T20" fmla="*/ 2147483646 w 497"/>
              <a:gd name="T21" fmla="*/ 2147483646 h 382"/>
              <a:gd name="T22" fmla="*/ 2147483646 w 497"/>
              <a:gd name="T23" fmla="*/ 2147483646 h 382"/>
              <a:gd name="T24" fmla="*/ 2147483646 w 497"/>
              <a:gd name="T25" fmla="*/ 2147483646 h 382"/>
              <a:gd name="T26" fmla="*/ 2147483646 w 497"/>
              <a:gd name="T27" fmla="*/ 2147483646 h 382"/>
              <a:gd name="T28" fmla="*/ 2147483646 w 497"/>
              <a:gd name="T29" fmla="*/ 2147483646 h 382"/>
              <a:gd name="T30" fmla="*/ 2147483646 w 497"/>
              <a:gd name="T31" fmla="*/ 2147483646 h 382"/>
              <a:gd name="T32" fmla="*/ 2147483646 w 497"/>
              <a:gd name="T33" fmla="*/ 2147483646 h 382"/>
              <a:gd name="T34" fmla="*/ 2147483646 w 497"/>
              <a:gd name="T35" fmla="*/ 2147483646 h 382"/>
              <a:gd name="T36" fmla="*/ 2147483646 w 497"/>
              <a:gd name="T37" fmla="*/ 2147483646 h 382"/>
              <a:gd name="T38" fmla="*/ 2147483646 w 497"/>
              <a:gd name="T39" fmla="*/ 2147483646 h 382"/>
              <a:gd name="T40" fmla="*/ 2147483646 w 497"/>
              <a:gd name="T41" fmla="*/ 2147483646 h 382"/>
              <a:gd name="T42" fmla="*/ 2147483646 w 497"/>
              <a:gd name="T43" fmla="*/ 2147483646 h 382"/>
              <a:gd name="T44" fmla="*/ 2147483646 w 497"/>
              <a:gd name="T45" fmla="*/ 2147483646 h 382"/>
              <a:gd name="T46" fmla="*/ 2147483646 w 497"/>
              <a:gd name="T47" fmla="*/ 2147483646 h 382"/>
              <a:gd name="T48" fmla="*/ 2147483646 w 497"/>
              <a:gd name="T49" fmla="*/ 2147483646 h 382"/>
              <a:gd name="T50" fmla="*/ 2147483646 w 497"/>
              <a:gd name="T51" fmla="*/ 2147483646 h 382"/>
              <a:gd name="T52" fmla="*/ 2147483646 w 497"/>
              <a:gd name="T53" fmla="*/ 2147483646 h 382"/>
              <a:gd name="T54" fmla="*/ 2147483646 w 497"/>
              <a:gd name="T55" fmla="*/ 2147483646 h 382"/>
              <a:gd name="T56" fmla="*/ 2147483646 w 497"/>
              <a:gd name="T57" fmla="*/ 2147483646 h 382"/>
              <a:gd name="T58" fmla="*/ 2147483646 w 497"/>
              <a:gd name="T59" fmla="*/ 2147483646 h 382"/>
              <a:gd name="T60" fmla="*/ 2147483646 w 497"/>
              <a:gd name="T61" fmla="*/ 2147483646 h 3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25718" tIns="12859" rIns="25718" bIns="12859" anchor="ctr"/>
          <a:lstStyle/>
          <a:p>
            <a:endParaRPr lang="zh-CN" altLang="en-US"/>
          </a:p>
        </p:txBody>
      </p:sp>
      <p:sp>
        <p:nvSpPr>
          <p:cNvPr id="68625" name="文本框 38"/>
          <p:cNvSpPr txBox="1">
            <a:spLocks noChangeArrowheads="1"/>
          </p:cNvSpPr>
          <p:nvPr/>
        </p:nvSpPr>
        <p:spPr bwMode="auto">
          <a:xfrm>
            <a:off x="2868613" y="5500043"/>
            <a:ext cx="2365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a:solidFill>
                  <a:srgbClr val="1F4E79"/>
                </a:solidFill>
                <a:latin typeface="微软雅黑" panose="020B0503020204020204" pitchFamily="34" charset="-122"/>
                <a:ea typeface="微软雅黑" panose="020B0503020204020204" pitchFamily="34" charset="-122"/>
              </a:rPr>
              <a:t>学科保障率</a:t>
            </a:r>
            <a:endParaRPr lang="zh-CN" altLang="en-US" sz="2400">
              <a:solidFill>
                <a:srgbClr val="C00000"/>
              </a:solidFill>
              <a:latin typeface="微软雅黑" panose="020B0503020204020204" pitchFamily="34" charset="-122"/>
              <a:ea typeface="微软雅黑" panose="020B0503020204020204" pitchFamily="34" charset="-122"/>
            </a:endParaRPr>
          </a:p>
        </p:txBody>
      </p:sp>
      <p:grpSp>
        <p:nvGrpSpPr>
          <p:cNvPr id="3" name="组合 2"/>
          <p:cNvGrpSpPr/>
          <p:nvPr userDrawn="1"/>
        </p:nvGrpSpPr>
        <p:grpSpPr>
          <a:xfrm>
            <a:off x="355600" y="186690"/>
            <a:ext cx="3075940" cy="515620"/>
            <a:chOff x="560" y="294"/>
            <a:chExt cx="4844" cy="812"/>
          </a:xfrm>
        </p:grpSpPr>
        <p:sp>
          <p:nvSpPr>
            <p:cNvPr id="52" name="等腰三角形 51"/>
            <p:cNvSpPr/>
            <p:nvPr/>
          </p:nvSpPr>
          <p:spPr>
            <a:xfrm rot="16200000">
              <a:off x="477" y="509"/>
              <a:ext cx="568" cy="400"/>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5" name="等腰三角形 54"/>
            <p:cNvSpPr/>
            <p:nvPr/>
          </p:nvSpPr>
          <p:spPr>
            <a:xfrm rot="16200000" flipV="1">
              <a:off x="4921" y="505"/>
              <a:ext cx="568" cy="400"/>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 name="文本框 1"/>
            <p:cNvSpPr txBox="1"/>
            <p:nvPr/>
          </p:nvSpPr>
          <p:spPr>
            <a:xfrm>
              <a:off x="1129" y="294"/>
              <a:ext cx="3729" cy="81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学科保障分析</a:t>
              </a:r>
              <a:endParaRPr lang="zh-CN" altLang="en-US" sz="2800" b="1">
                <a:solidFill>
                  <a:srgbClr val="01579B"/>
                </a:solidFill>
                <a:effectLst/>
                <a:latin typeface="+mj-ea"/>
                <a:ea typeface="+mj-ea"/>
                <a:sym typeface="+mn-ea"/>
              </a:endParaRPr>
            </a:p>
          </p:txBody>
        </p:sp>
      </p:gr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31560" y="2018665"/>
            <a:ext cx="5521960" cy="2453640"/>
          </a:xfrm>
          <a:prstGeom prst="rect">
            <a:avLst/>
          </a:prstGeom>
        </p:spPr>
        <p:txBody>
          <a:bodyPr wrap="square">
            <a:spAutoFit/>
          </a:bodyPr>
          <a:lstStyle/>
          <a:p>
            <a:pPr>
              <a:lnSpc>
                <a:spcPct val="160000"/>
              </a:lnSpc>
              <a:defRPr/>
            </a:pPr>
            <a:r>
              <a:rPr lang="en-US" altLang="zh-CN" sz="1600" dirty="0">
                <a:solidFill>
                  <a:schemeClr val="tx1">
                    <a:lumMod val="85000"/>
                    <a:lumOff val="15000"/>
                  </a:schemeClr>
                </a:solidFill>
                <a:latin typeface="+mj-ea"/>
                <a:ea typeface="+mj-ea"/>
              </a:rPr>
              <a:t>      </a:t>
            </a:r>
            <a:r>
              <a:rPr lang="zh-CN" altLang="en-US" sz="1600" dirty="0">
                <a:solidFill>
                  <a:schemeClr val="tx1">
                    <a:lumMod val="85000"/>
                    <a:lumOff val="15000"/>
                  </a:schemeClr>
                </a:solidFill>
                <a:latin typeface="+mj-ea"/>
                <a:ea typeface="+mj-ea"/>
              </a:rPr>
              <a:t>以用户为中心，具备开放的</a:t>
            </a:r>
            <a:r>
              <a:rPr lang="zh-CN" altLang="en-US" sz="1600" dirty="0">
                <a:solidFill>
                  <a:srgbClr val="000000"/>
                </a:solidFill>
                <a:latin typeface="微软雅黑" panose="020B0503020204020204" pitchFamily="34" charset="-122"/>
                <a:ea typeface="微软雅黑" panose="020B0503020204020204" pitchFamily="34" charset="-122"/>
              </a:rPr>
              <a:t>生态环境</a:t>
            </a:r>
            <a:r>
              <a:rPr lang="zh-CN" altLang="en-US" sz="1600" dirty="0">
                <a:solidFill>
                  <a:srgbClr val="000000"/>
                </a:solidFill>
                <a:latin typeface="+mj-ea"/>
                <a:ea typeface="+mj-ea"/>
              </a:rPr>
              <a:t>，形成多</a:t>
            </a:r>
            <a:r>
              <a:rPr lang="zh-CN" altLang="en-US" sz="1600" dirty="0">
                <a:solidFill>
                  <a:srgbClr val="000000"/>
                </a:solidFill>
                <a:latin typeface="微软雅黑" panose="020B0503020204020204" pitchFamily="34" charset="-122"/>
                <a:ea typeface="微软雅黑" panose="020B0503020204020204" pitchFamily="34" charset="-122"/>
              </a:rPr>
              <a:t>资源、全终端、一体化</a:t>
            </a:r>
            <a:r>
              <a:rPr lang="zh-CN" altLang="en-US" sz="1600" dirty="0">
                <a:solidFill>
                  <a:srgbClr val="000000"/>
                </a:solidFill>
                <a:latin typeface="+mj-ea"/>
                <a:ea typeface="+mj-ea"/>
              </a:rPr>
              <a:t>的微服务应用体系，整合图书馆数据流和</a:t>
            </a:r>
            <a:r>
              <a:rPr lang="zh-CN" altLang="en-US" sz="1600" dirty="0">
                <a:solidFill>
                  <a:schemeClr val="tx1">
                    <a:lumMod val="85000"/>
                    <a:lumOff val="15000"/>
                  </a:schemeClr>
                </a:solidFill>
                <a:latin typeface="+mj-ea"/>
                <a:ea typeface="+mj-ea"/>
              </a:rPr>
              <a:t>业务流，</a:t>
            </a:r>
            <a:r>
              <a:rPr lang="zh-CN" altLang="en-US" sz="1600" dirty="0">
                <a:solidFill>
                  <a:schemeClr val="tx1">
                    <a:lumMod val="85000"/>
                    <a:lumOff val="15000"/>
                  </a:schemeClr>
                </a:solidFill>
                <a:latin typeface="+mj-ea"/>
                <a:ea typeface="+mj-ea"/>
                <a:sym typeface="YRDZST"/>
              </a:rPr>
              <a:t>为图书馆提供完整的平台级解决方案。同时基于开放平台的数据总线服务，采用开放互联的方式融合与输出更多的应用服务。并</a:t>
            </a:r>
            <a:r>
              <a:rPr lang="zh-CN" altLang="en-US" sz="1600" dirty="0">
                <a:solidFill>
                  <a:schemeClr val="tx1">
                    <a:lumMod val="85000"/>
                    <a:lumOff val="15000"/>
                  </a:schemeClr>
                </a:solidFill>
                <a:latin typeface="+mj-ea"/>
                <a:ea typeface="+mj-ea"/>
              </a:rPr>
              <a:t>利用云服务和共享知识库连接所有图书馆、数据资源和服务用户。</a:t>
            </a:r>
            <a:endParaRPr lang="en-US" altLang="zh-CN" sz="1600" dirty="0">
              <a:solidFill>
                <a:schemeClr val="tx1">
                  <a:lumMod val="85000"/>
                  <a:lumOff val="15000"/>
                </a:schemeClr>
              </a:solidFill>
              <a:latin typeface="+mj-ea"/>
              <a:ea typeface="+mj-ea"/>
            </a:endParaRPr>
          </a:p>
        </p:txBody>
      </p:sp>
      <p:grpSp>
        <p:nvGrpSpPr>
          <p:cNvPr id="3" name="组合 2"/>
          <p:cNvGrpSpPr/>
          <p:nvPr/>
        </p:nvGrpSpPr>
        <p:grpSpPr>
          <a:xfrm>
            <a:off x="450215" y="222885"/>
            <a:ext cx="1763334" cy="521970"/>
            <a:chOff x="3906" y="306"/>
            <a:chExt cx="2777" cy="822"/>
          </a:xfrm>
        </p:grpSpPr>
        <p:sp>
          <p:nvSpPr>
            <p:cNvPr id="9" name="文本框 8"/>
            <p:cNvSpPr txBox="1"/>
            <p:nvPr/>
          </p:nvSpPr>
          <p:spPr>
            <a:xfrm>
              <a:off x="4576" y="306"/>
              <a:ext cx="1410" cy="822"/>
            </a:xfrm>
            <a:prstGeom prst="rect">
              <a:avLst/>
            </a:prstGeom>
            <a:noFill/>
          </p:spPr>
          <p:txBody>
            <a:bodyPr wrap="none" rtlCol="0">
              <a:spAutoFit/>
            </a:bodyPr>
            <a:lstStyle/>
            <a:p>
              <a:pPr algn="l"/>
              <a:r>
                <a:rPr lang="zh-CN" altLang="en-US" sz="2800" b="1" dirty="0">
                  <a:solidFill>
                    <a:srgbClr val="01579B"/>
                  </a:solidFill>
                  <a:effectLst/>
                  <a:latin typeface="+mj-ea"/>
                  <a:ea typeface="+mj-ea"/>
                  <a:sym typeface="+mn-ea"/>
                </a:rPr>
                <a:t>定位</a:t>
              </a:r>
              <a:endParaRPr lang="zh-CN" altLang="en-US" sz="2800" b="1" dirty="0">
                <a:solidFill>
                  <a:srgbClr val="01579B"/>
                </a:solidFill>
                <a:effectLst/>
                <a:latin typeface="+mj-ea"/>
                <a:ea typeface="+mj-ea"/>
                <a:sym typeface="+mn-ea"/>
              </a:endParaRPr>
            </a:p>
          </p:txBody>
        </p:sp>
        <p:grpSp>
          <p:nvGrpSpPr>
            <p:cNvPr id="4" name="组合 3"/>
            <p:cNvGrpSpPr/>
            <p:nvPr/>
          </p:nvGrpSpPr>
          <p:grpSpPr>
            <a:xfrm rot="16200000">
              <a:off x="5007" y="-669"/>
              <a:ext cx="575" cy="2777"/>
              <a:chOff x="9853" y="-30607"/>
              <a:chExt cx="5900" cy="28513"/>
            </a:xfrm>
          </p:grpSpPr>
          <p:sp>
            <p:nvSpPr>
              <p:cNvPr id="7" name="等腰三角形 6"/>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 name="等腰三角形 7"/>
              <p:cNvSpPr/>
              <p:nvPr/>
            </p:nvSpPr>
            <p:spPr>
              <a:xfrm flipV="1">
                <a:off x="9853" y="-7498"/>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grpSp>
        <p:nvGrpSpPr>
          <p:cNvPr id="123" name="组合 122"/>
          <p:cNvGrpSpPr/>
          <p:nvPr/>
        </p:nvGrpSpPr>
        <p:grpSpPr>
          <a:xfrm>
            <a:off x="656590" y="1280160"/>
            <a:ext cx="4674870" cy="1118870"/>
            <a:chOff x="1034" y="2016"/>
            <a:chExt cx="7362" cy="1762"/>
          </a:xfrm>
        </p:grpSpPr>
        <p:grpSp>
          <p:nvGrpSpPr>
            <p:cNvPr id="13" name="组合 12"/>
            <p:cNvGrpSpPr/>
            <p:nvPr/>
          </p:nvGrpSpPr>
          <p:grpSpPr>
            <a:xfrm>
              <a:off x="1034" y="2016"/>
              <a:ext cx="7363" cy="1763"/>
              <a:chOff x="1319" y="2363"/>
              <a:chExt cx="7363" cy="1763"/>
            </a:xfrm>
          </p:grpSpPr>
          <p:sp>
            <p:nvSpPr>
              <p:cNvPr id="12" name="任意多边形 11"/>
              <p:cNvSpPr/>
              <p:nvPr/>
            </p:nvSpPr>
            <p:spPr>
              <a:xfrm>
                <a:off x="1366" y="2375"/>
                <a:ext cx="7316" cy="1744"/>
              </a:xfrm>
              <a:custGeom>
                <a:avLst/>
                <a:gdLst/>
                <a:ahLst/>
                <a:cxnLst>
                  <a:cxn ang="3">
                    <a:pos x="hc" y="t"/>
                  </a:cxn>
                  <a:cxn ang="cd2">
                    <a:pos x="l" y="vc"/>
                  </a:cxn>
                  <a:cxn ang="cd4">
                    <a:pos x="hc" y="b"/>
                  </a:cxn>
                  <a:cxn ang="0">
                    <a:pos x="r" y="vc"/>
                  </a:cxn>
                </a:cxnLst>
                <a:rect l="l" t="t" r="r" b="b"/>
                <a:pathLst>
                  <a:path w="7316" h="1744">
                    <a:moveTo>
                      <a:pt x="0" y="0"/>
                    </a:moveTo>
                    <a:lnTo>
                      <a:pt x="1187" y="0"/>
                    </a:lnTo>
                    <a:lnTo>
                      <a:pt x="4909" y="0"/>
                    </a:lnTo>
                    <a:lnTo>
                      <a:pt x="6445" y="0"/>
                    </a:lnTo>
                    <a:cubicBezTo>
                      <a:pt x="6926" y="0"/>
                      <a:pt x="7316" y="390"/>
                      <a:pt x="7316" y="872"/>
                    </a:cubicBezTo>
                    <a:cubicBezTo>
                      <a:pt x="7316" y="1353"/>
                      <a:pt x="6926" y="1743"/>
                      <a:pt x="6445" y="1743"/>
                    </a:cubicBezTo>
                    <a:lnTo>
                      <a:pt x="4909" y="1743"/>
                    </a:lnTo>
                    <a:lnTo>
                      <a:pt x="4909" y="1744"/>
                    </a:lnTo>
                    <a:lnTo>
                      <a:pt x="0" y="1744"/>
                    </a:lnTo>
                    <a:lnTo>
                      <a:pt x="0" y="0"/>
                    </a:ln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13"/>
              <p:cNvSpPr/>
              <p:nvPr/>
            </p:nvSpPr>
            <p:spPr>
              <a:xfrm>
                <a:off x="1319" y="2363"/>
                <a:ext cx="333" cy="1763"/>
              </a:xfrm>
              <a:prstGeom prst="rect">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204" y="2619"/>
                <a:ext cx="1240" cy="1240"/>
              </a:xfrm>
              <a:prstGeom prst="ellips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884" y="2633"/>
                <a:ext cx="5088" cy="1151"/>
              </a:xfrm>
              <a:prstGeom prst="rect">
                <a:avLst/>
              </a:prstGeom>
              <a:noFill/>
            </p:spPr>
            <p:txBody>
              <a:bodyPr wrap="square" rtlCol="0">
                <a:spAutoFit/>
              </a:bodyPr>
              <a:lstStyle/>
              <a:p>
                <a:pPr algn="l">
                  <a:lnSpc>
                    <a:spcPct val="13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是一个基于</a:t>
                </a:r>
                <a:r>
                  <a:rPr lang="zh-CN" altLang="en-US" sz="1600" b="1" dirty="0">
                    <a:solidFill>
                      <a:srgbClr val="01579B"/>
                    </a:solidFill>
                    <a:latin typeface="微软雅黑" panose="020B0503020204020204" pitchFamily="34" charset="-122"/>
                    <a:ea typeface="微软雅黑" panose="020B0503020204020204" pitchFamily="34" charset="-122"/>
                    <a:sym typeface="+mn-ea"/>
                  </a:rPr>
                  <a:t>微服务架构</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的</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gn="l">
                  <a:lnSpc>
                    <a:spcPct val="130000"/>
                  </a:lnSpc>
                </a:pPr>
                <a:r>
                  <a:rPr lang="zh-CN" altLang="en-US" sz="1600" b="1" dirty="0">
                    <a:solidFill>
                      <a:srgbClr val="01579B"/>
                    </a:solidFill>
                    <a:latin typeface="微软雅黑" panose="020B0503020204020204" pitchFamily="34" charset="-122"/>
                    <a:ea typeface="微软雅黑" panose="020B0503020204020204" pitchFamily="34" charset="-122"/>
                    <a:sym typeface="+mn-ea"/>
                  </a:rPr>
                  <a:t>开放性、可生长的平台级产品</a:t>
                </a:r>
                <a:endParaRPr lang="zh-CN" altLang="en-US" sz="1600" b="1" dirty="0" smtClean="0">
                  <a:solidFill>
                    <a:srgbClr val="01579B"/>
                  </a:solidFill>
                  <a:latin typeface="微软雅黑" panose="020B0503020204020204" pitchFamily="34" charset="-122"/>
                  <a:ea typeface="微软雅黑" panose="020B0503020204020204" pitchFamily="34" charset="-122"/>
                  <a:cs typeface="+mn-ea"/>
                  <a:sym typeface="+mn-ea"/>
                </a:endParaRPr>
              </a:p>
            </p:txBody>
          </p:sp>
        </p:grpSp>
        <p:sp>
          <p:nvSpPr>
            <p:cNvPr id="26" name="任意多边形 25"/>
            <p:cNvSpPr/>
            <p:nvPr/>
          </p:nvSpPr>
          <p:spPr>
            <a:xfrm>
              <a:off x="7208" y="2622"/>
              <a:ext cx="662" cy="55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001" h="2507">
                  <a:moveTo>
                    <a:pt x="5" y="2351"/>
                  </a:moveTo>
                  <a:lnTo>
                    <a:pt x="5" y="2346"/>
                  </a:lnTo>
                  <a:cubicBezTo>
                    <a:pt x="3" y="2261"/>
                    <a:pt x="89" y="2192"/>
                    <a:pt x="158" y="2194"/>
                  </a:cubicBezTo>
                  <a:lnTo>
                    <a:pt x="162" y="2194"/>
                  </a:lnTo>
                  <a:lnTo>
                    <a:pt x="163" y="2194"/>
                  </a:lnTo>
                  <a:cubicBezTo>
                    <a:pt x="171" y="2194"/>
                    <a:pt x="186" y="2196"/>
                    <a:pt x="185" y="2196"/>
                  </a:cubicBezTo>
                  <a:cubicBezTo>
                    <a:pt x="187" y="2195"/>
                    <a:pt x="197" y="2194"/>
                    <a:pt x="198" y="2194"/>
                  </a:cubicBezTo>
                  <a:lnTo>
                    <a:pt x="198" y="2194"/>
                  </a:lnTo>
                  <a:lnTo>
                    <a:pt x="2801" y="2194"/>
                  </a:lnTo>
                  <a:lnTo>
                    <a:pt x="2802" y="2194"/>
                  </a:lnTo>
                  <a:cubicBezTo>
                    <a:pt x="2808" y="2194"/>
                    <a:pt x="2818" y="2197"/>
                    <a:pt x="2817" y="2197"/>
                  </a:cubicBezTo>
                  <a:cubicBezTo>
                    <a:pt x="2824" y="2195"/>
                    <a:pt x="2840" y="2194"/>
                    <a:pt x="2843" y="2194"/>
                  </a:cubicBezTo>
                  <a:lnTo>
                    <a:pt x="2844" y="2194"/>
                  </a:lnTo>
                  <a:lnTo>
                    <a:pt x="2844" y="2194"/>
                  </a:lnTo>
                  <a:lnTo>
                    <a:pt x="2845" y="2194"/>
                  </a:lnTo>
                  <a:lnTo>
                    <a:pt x="2849" y="2194"/>
                  </a:lnTo>
                  <a:cubicBezTo>
                    <a:pt x="2935" y="2192"/>
                    <a:pt x="3003" y="2278"/>
                    <a:pt x="3001" y="2347"/>
                  </a:cubicBezTo>
                  <a:lnTo>
                    <a:pt x="3001" y="2351"/>
                  </a:lnTo>
                  <a:lnTo>
                    <a:pt x="3001" y="2355"/>
                  </a:lnTo>
                  <a:cubicBezTo>
                    <a:pt x="3004" y="2441"/>
                    <a:pt x="2917" y="2509"/>
                    <a:pt x="2848" y="2507"/>
                  </a:cubicBezTo>
                  <a:lnTo>
                    <a:pt x="2845" y="2507"/>
                  </a:lnTo>
                  <a:lnTo>
                    <a:pt x="2843" y="2507"/>
                  </a:lnTo>
                  <a:lnTo>
                    <a:pt x="2842" y="2507"/>
                  </a:lnTo>
                  <a:cubicBezTo>
                    <a:pt x="2833" y="2507"/>
                    <a:pt x="2818" y="2505"/>
                    <a:pt x="2817" y="2505"/>
                  </a:cubicBezTo>
                  <a:cubicBezTo>
                    <a:pt x="2815" y="2506"/>
                    <a:pt x="2804" y="2507"/>
                    <a:pt x="2802" y="2507"/>
                  </a:cubicBezTo>
                  <a:lnTo>
                    <a:pt x="2801" y="2507"/>
                  </a:lnTo>
                  <a:lnTo>
                    <a:pt x="2801" y="2507"/>
                  </a:lnTo>
                  <a:lnTo>
                    <a:pt x="198" y="2507"/>
                  </a:lnTo>
                  <a:lnTo>
                    <a:pt x="197" y="2507"/>
                  </a:lnTo>
                  <a:cubicBezTo>
                    <a:pt x="192" y="2507"/>
                    <a:pt x="184" y="2505"/>
                    <a:pt x="185" y="2505"/>
                  </a:cubicBezTo>
                  <a:cubicBezTo>
                    <a:pt x="180" y="2506"/>
                    <a:pt x="165" y="2507"/>
                    <a:pt x="163" y="2507"/>
                  </a:cubicBezTo>
                  <a:lnTo>
                    <a:pt x="162" y="2507"/>
                  </a:lnTo>
                  <a:lnTo>
                    <a:pt x="162" y="2507"/>
                  </a:lnTo>
                  <a:lnTo>
                    <a:pt x="162" y="2507"/>
                  </a:lnTo>
                  <a:lnTo>
                    <a:pt x="157" y="2507"/>
                  </a:lnTo>
                  <a:cubicBezTo>
                    <a:pt x="72" y="2510"/>
                    <a:pt x="3" y="2423"/>
                    <a:pt x="5" y="2354"/>
                  </a:cubicBezTo>
                  <a:lnTo>
                    <a:pt x="5" y="2351"/>
                  </a:lnTo>
                  <a:close/>
                  <a:moveTo>
                    <a:pt x="0" y="333"/>
                  </a:moveTo>
                  <a:lnTo>
                    <a:pt x="0" y="325"/>
                  </a:lnTo>
                  <a:cubicBezTo>
                    <a:pt x="-5" y="142"/>
                    <a:pt x="179" y="-4"/>
                    <a:pt x="325" y="0"/>
                  </a:cubicBezTo>
                  <a:lnTo>
                    <a:pt x="333" y="0"/>
                  </a:lnTo>
                  <a:lnTo>
                    <a:pt x="2668" y="0"/>
                  </a:lnTo>
                  <a:lnTo>
                    <a:pt x="2676" y="0"/>
                  </a:lnTo>
                  <a:cubicBezTo>
                    <a:pt x="2859" y="-5"/>
                    <a:pt x="3005" y="179"/>
                    <a:pt x="3001" y="325"/>
                  </a:cubicBezTo>
                  <a:lnTo>
                    <a:pt x="3001" y="333"/>
                  </a:lnTo>
                  <a:lnTo>
                    <a:pt x="3001" y="1667"/>
                  </a:lnTo>
                  <a:lnTo>
                    <a:pt x="3001" y="1675"/>
                  </a:lnTo>
                  <a:cubicBezTo>
                    <a:pt x="3006" y="1858"/>
                    <a:pt x="2822" y="2004"/>
                    <a:pt x="2676" y="2000"/>
                  </a:cubicBezTo>
                  <a:lnTo>
                    <a:pt x="2668" y="2000"/>
                  </a:lnTo>
                  <a:lnTo>
                    <a:pt x="333" y="2000"/>
                  </a:lnTo>
                  <a:lnTo>
                    <a:pt x="325" y="2000"/>
                  </a:lnTo>
                  <a:cubicBezTo>
                    <a:pt x="142" y="2005"/>
                    <a:pt x="-4" y="1821"/>
                    <a:pt x="0" y="1675"/>
                  </a:cubicBezTo>
                  <a:lnTo>
                    <a:pt x="0" y="1667"/>
                  </a:lnTo>
                  <a:lnTo>
                    <a:pt x="0" y="333"/>
                  </a:lnTo>
                  <a:close/>
                  <a:moveTo>
                    <a:pt x="276" y="495"/>
                  </a:moveTo>
                  <a:lnTo>
                    <a:pt x="276" y="489"/>
                  </a:lnTo>
                  <a:cubicBezTo>
                    <a:pt x="272" y="350"/>
                    <a:pt x="411" y="240"/>
                    <a:pt x="522" y="243"/>
                  </a:cubicBezTo>
                  <a:lnTo>
                    <a:pt x="528" y="243"/>
                  </a:lnTo>
                  <a:lnTo>
                    <a:pt x="2473" y="243"/>
                  </a:lnTo>
                  <a:lnTo>
                    <a:pt x="2479" y="243"/>
                  </a:lnTo>
                  <a:cubicBezTo>
                    <a:pt x="2618" y="239"/>
                    <a:pt x="2728" y="378"/>
                    <a:pt x="2725" y="489"/>
                  </a:cubicBezTo>
                  <a:lnTo>
                    <a:pt x="2725" y="495"/>
                  </a:lnTo>
                  <a:lnTo>
                    <a:pt x="2725" y="1505"/>
                  </a:lnTo>
                  <a:lnTo>
                    <a:pt x="2725" y="1511"/>
                  </a:lnTo>
                  <a:cubicBezTo>
                    <a:pt x="2729" y="1650"/>
                    <a:pt x="2590" y="1760"/>
                    <a:pt x="2479" y="1757"/>
                  </a:cubicBezTo>
                  <a:lnTo>
                    <a:pt x="2473" y="1757"/>
                  </a:lnTo>
                  <a:lnTo>
                    <a:pt x="528" y="1757"/>
                  </a:lnTo>
                  <a:lnTo>
                    <a:pt x="522" y="1757"/>
                  </a:lnTo>
                  <a:cubicBezTo>
                    <a:pt x="383" y="1761"/>
                    <a:pt x="273" y="1622"/>
                    <a:pt x="276" y="1511"/>
                  </a:cubicBezTo>
                  <a:lnTo>
                    <a:pt x="276" y="1505"/>
                  </a:lnTo>
                  <a:lnTo>
                    <a:pt x="276" y="495"/>
                  </a:lnTo>
                  <a:close/>
                  <a:moveTo>
                    <a:pt x="1331" y="367"/>
                  </a:moveTo>
                  <a:cubicBezTo>
                    <a:pt x="1332" y="367"/>
                    <a:pt x="1340" y="366"/>
                    <a:pt x="1340" y="366"/>
                  </a:cubicBezTo>
                  <a:lnTo>
                    <a:pt x="1340" y="366"/>
                  </a:lnTo>
                  <a:lnTo>
                    <a:pt x="1669" y="366"/>
                  </a:lnTo>
                  <a:cubicBezTo>
                    <a:pt x="1672" y="366"/>
                    <a:pt x="1677" y="367"/>
                    <a:pt x="1676" y="367"/>
                  </a:cubicBezTo>
                  <a:lnTo>
                    <a:pt x="1678" y="366"/>
                  </a:lnTo>
                  <a:lnTo>
                    <a:pt x="1681" y="366"/>
                  </a:lnTo>
                  <a:lnTo>
                    <a:pt x="1684" y="366"/>
                  </a:lnTo>
                  <a:lnTo>
                    <a:pt x="1687" y="366"/>
                  </a:lnTo>
                  <a:lnTo>
                    <a:pt x="1690" y="366"/>
                  </a:lnTo>
                  <a:cubicBezTo>
                    <a:pt x="1752" y="364"/>
                    <a:pt x="1801" y="426"/>
                    <a:pt x="1799" y="475"/>
                  </a:cubicBezTo>
                  <a:lnTo>
                    <a:pt x="1799" y="478"/>
                  </a:lnTo>
                  <a:lnTo>
                    <a:pt x="1799" y="481"/>
                  </a:lnTo>
                  <a:cubicBezTo>
                    <a:pt x="1801" y="543"/>
                    <a:pt x="1739" y="592"/>
                    <a:pt x="1690" y="590"/>
                  </a:cubicBezTo>
                  <a:cubicBezTo>
                    <a:pt x="1685" y="590"/>
                    <a:pt x="1672" y="589"/>
                    <a:pt x="1675" y="589"/>
                  </a:cubicBezTo>
                  <a:lnTo>
                    <a:pt x="1674" y="589"/>
                  </a:lnTo>
                  <a:lnTo>
                    <a:pt x="1673" y="590"/>
                  </a:lnTo>
                  <a:lnTo>
                    <a:pt x="1671" y="590"/>
                  </a:lnTo>
                  <a:lnTo>
                    <a:pt x="1670" y="590"/>
                  </a:lnTo>
                  <a:lnTo>
                    <a:pt x="1669" y="590"/>
                  </a:lnTo>
                  <a:lnTo>
                    <a:pt x="1340" y="590"/>
                  </a:lnTo>
                  <a:lnTo>
                    <a:pt x="1339" y="590"/>
                  </a:lnTo>
                  <a:cubicBezTo>
                    <a:pt x="1336" y="590"/>
                    <a:pt x="1331" y="589"/>
                    <a:pt x="1331" y="589"/>
                  </a:cubicBezTo>
                  <a:cubicBezTo>
                    <a:pt x="1326" y="590"/>
                    <a:pt x="1316" y="590"/>
                    <a:pt x="1315" y="590"/>
                  </a:cubicBezTo>
                  <a:lnTo>
                    <a:pt x="1314" y="590"/>
                  </a:lnTo>
                  <a:lnTo>
                    <a:pt x="1314" y="590"/>
                  </a:lnTo>
                  <a:lnTo>
                    <a:pt x="1311" y="590"/>
                  </a:lnTo>
                  <a:cubicBezTo>
                    <a:pt x="1250" y="592"/>
                    <a:pt x="1201" y="530"/>
                    <a:pt x="1202" y="481"/>
                  </a:cubicBezTo>
                  <a:lnTo>
                    <a:pt x="1202" y="478"/>
                  </a:lnTo>
                  <a:lnTo>
                    <a:pt x="1202" y="475"/>
                  </a:lnTo>
                  <a:cubicBezTo>
                    <a:pt x="1200" y="414"/>
                    <a:pt x="1262" y="365"/>
                    <a:pt x="1311" y="366"/>
                  </a:cubicBezTo>
                  <a:lnTo>
                    <a:pt x="1314" y="366"/>
                  </a:lnTo>
                  <a:lnTo>
                    <a:pt x="1315" y="366"/>
                  </a:lnTo>
                  <a:cubicBezTo>
                    <a:pt x="1322" y="366"/>
                    <a:pt x="1332" y="367"/>
                    <a:pt x="1331" y="3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2" name="组合 121"/>
          <p:cNvGrpSpPr/>
          <p:nvPr/>
        </p:nvGrpSpPr>
        <p:grpSpPr>
          <a:xfrm>
            <a:off x="657860" y="2564765"/>
            <a:ext cx="4674235" cy="1118235"/>
            <a:chOff x="1036" y="4644"/>
            <a:chExt cx="7361" cy="1763"/>
          </a:xfrm>
        </p:grpSpPr>
        <p:grpSp>
          <p:nvGrpSpPr>
            <p:cNvPr id="116" name="组合 115"/>
            <p:cNvGrpSpPr/>
            <p:nvPr/>
          </p:nvGrpSpPr>
          <p:grpSpPr>
            <a:xfrm>
              <a:off x="1036" y="4644"/>
              <a:ext cx="7361" cy="1763"/>
              <a:chOff x="1321" y="2366"/>
              <a:chExt cx="7361" cy="1763"/>
            </a:xfrm>
          </p:grpSpPr>
          <p:sp>
            <p:nvSpPr>
              <p:cNvPr id="117" name="任意多边形 116"/>
              <p:cNvSpPr/>
              <p:nvPr/>
            </p:nvSpPr>
            <p:spPr>
              <a:xfrm>
                <a:off x="1366" y="2375"/>
                <a:ext cx="7316" cy="1744"/>
              </a:xfrm>
              <a:custGeom>
                <a:avLst/>
                <a:gdLst/>
                <a:ahLst/>
                <a:cxnLst>
                  <a:cxn ang="3">
                    <a:pos x="hc" y="t"/>
                  </a:cxn>
                  <a:cxn ang="cd2">
                    <a:pos x="l" y="vc"/>
                  </a:cxn>
                  <a:cxn ang="cd4">
                    <a:pos x="hc" y="b"/>
                  </a:cxn>
                  <a:cxn ang="0">
                    <a:pos x="r" y="vc"/>
                  </a:cxn>
                </a:cxnLst>
                <a:rect l="l" t="t" r="r" b="b"/>
                <a:pathLst>
                  <a:path w="7316" h="1744">
                    <a:moveTo>
                      <a:pt x="0" y="0"/>
                    </a:moveTo>
                    <a:lnTo>
                      <a:pt x="1187" y="0"/>
                    </a:lnTo>
                    <a:lnTo>
                      <a:pt x="4909" y="0"/>
                    </a:lnTo>
                    <a:lnTo>
                      <a:pt x="6445" y="0"/>
                    </a:lnTo>
                    <a:cubicBezTo>
                      <a:pt x="6926" y="0"/>
                      <a:pt x="7316" y="390"/>
                      <a:pt x="7316" y="872"/>
                    </a:cubicBezTo>
                    <a:cubicBezTo>
                      <a:pt x="7316" y="1353"/>
                      <a:pt x="6926" y="1743"/>
                      <a:pt x="6445" y="1743"/>
                    </a:cubicBezTo>
                    <a:lnTo>
                      <a:pt x="4909" y="1743"/>
                    </a:lnTo>
                    <a:lnTo>
                      <a:pt x="4909" y="1744"/>
                    </a:lnTo>
                    <a:lnTo>
                      <a:pt x="0" y="1744"/>
                    </a:lnTo>
                    <a:lnTo>
                      <a:pt x="0" y="0"/>
                    </a:ln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8" name="矩形 117"/>
              <p:cNvSpPr/>
              <p:nvPr/>
            </p:nvSpPr>
            <p:spPr>
              <a:xfrm flipH="1">
                <a:off x="1321" y="2366"/>
                <a:ext cx="333" cy="1763"/>
              </a:xfrm>
              <a:prstGeom prst="rect">
                <a:avLst/>
              </a:prstGeom>
              <a:solidFill>
                <a:srgbClr val="29B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119" name="椭圆 118"/>
              <p:cNvSpPr/>
              <p:nvPr/>
            </p:nvSpPr>
            <p:spPr>
              <a:xfrm flipH="1">
                <a:off x="7204" y="2626"/>
                <a:ext cx="1240" cy="1240"/>
              </a:xfrm>
              <a:prstGeom prst="ellipse">
                <a:avLst/>
              </a:prstGeom>
              <a:solidFill>
                <a:srgbClr val="29B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文本框 120"/>
              <p:cNvSpPr txBox="1"/>
              <p:nvPr/>
            </p:nvSpPr>
            <p:spPr>
              <a:xfrm>
                <a:off x="1953" y="2788"/>
                <a:ext cx="4768" cy="920"/>
              </a:xfrm>
              <a:prstGeom prst="rect">
                <a:avLst/>
              </a:prstGeom>
              <a:noFill/>
            </p:spPr>
            <p:txBody>
              <a:bodyPr wrap="none" rtlCol="0">
                <a:spAutoFit/>
              </a:bodyPr>
              <a:lstStyle/>
              <a:p>
                <a:pPr algn="l"/>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是图书馆</a:t>
                </a:r>
                <a:r>
                  <a:rPr lang="zh-CN" altLang="en-US" sz="1600" b="1" dirty="0">
                    <a:solidFill>
                      <a:srgbClr val="29B6F6"/>
                    </a:solidFill>
                    <a:latin typeface="微软雅黑" panose="020B0503020204020204" pitchFamily="34" charset="-122"/>
                    <a:ea typeface="微软雅黑" panose="020B0503020204020204" pitchFamily="34" charset="-122"/>
                    <a:sym typeface="+mn-ea"/>
                  </a:rPr>
                  <a:t>业务、数据、知识服务</a:t>
                </a:r>
                <a:endParaRPr lang="zh-CN" altLang="en-US" sz="1600" b="1" dirty="0">
                  <a:solidFill>
                    <a:srgbClr val="29B6F6"/>
                  </a:solidFill>
                  <a:latin typeface="微软雅黑" panose="020B0503020204020204" pitchFamily="34" charset="-122"/>
                  <a:ea typeface="微软雅黑" panose="020B0503020204020204" pitchFamily="34" charset="-122"/>
                  <a:sym typeface="+mn-ea"/>
                </a:endParaRPr>
              </a:p>
              <a:p>
                <a:pPr algn="l"/>
                <a:r>
                  <a:rPr lang="zh-CN" altLang="en-US" sz="1600" b="1" dirty="0">
                    <a:solidFill>
                      <a:srgbClr val="29B6F6"/>
                    </a:solidFill>
                    <a:latin typeface="微软雅黑" panose="020B0503020204020204" pitchFamily="34" charset="-122"/>
                    <a:ea typeface="微软雅黑" panose="020B0503020204020204" pitchFamily="34" charset="-122"/>
                    <a:sym typeface="+mn-ea"/>
                  </a:rPr>
                  <a:t>的核心</a:t>
                </a:r>
                <a:endParaRPr lang="zh-CN" altLang="en-US" sz="1600" b="1" dirty="0" smtClean="0">
                  <a:solidFill>
                    <a:srgbClr val="29B6F6"/>
                  </a:solidFill>
                  <a:latin typeface="微软雅黑" panose="020B0503020204020204" pitchFamily="34" charset="-122"/>
                  <a:ea typeface="微软雅黑" panose="020B0503020204020204" pitchFamily="34" charset="-122"/>
                  <a:cs typeface="+mn-ea"/>
                  <a:sym typeface="+mn-ea"/>
                </a:endParaRPr>
              </a:p>
            </p:txBody>
          </p:sp>
        </p:grpSp>
        <p:sp>
          <p:nvSpPr>
            <p:cNvPr id="285" name="任意多边形 284"/>
            <p:cNvSpPr/>
            <p:nvPr/>
          </p:nvSpPr>
          <p:spPr>
            <a:xfrm>
              <a:off x="7201" y="5185"/>
              <a:ext cx="677" cy="677"/>
            </a:xfrm>
            <a:custGeom>
              <a:avLst/>
              <a:gdLst/>
              <a:ahLst/>
              <a:cxnLst>
                <a:cxn ang="3">
                  <a:pos x="hc" y="t"/>
                </a:cxn>
                <a:cxn ang="cd2">
                  <a:pos x="l" y="vc"/>
                </a:cxn>
                <a:cxn ang="cd4">
                  <a:pos x="hc" y="b"/>
                </a:cxn>
                <a:cxn ang="0">
                  <a:pos x="r" y="vc"/>
                </a:cxn>
              </a:cxnLst>
              <a:rect l="l" t="t" r="r" b="b"/>
              <a:pathLst>
                <a:path w="8710" h="8710">
                  <a:moveTo>
                    <a:pt x="3825" y="0"/>
                  </a:moveTo>
                  <a:lnTo>
                    <a:pt x="4885" y="0"/>
                  </a:lnTo>
                  <a:lnTo>
                    <a:pt x="4885" y="964"/>
                  </a:lnTo>
                  <a:cubicBezTo>
                    <a:pt x="5262" y="973"/>
                    <a:pt x="6146" y="1372"/>
                    <a:pt x="6368" y="1592"/>
                  </a:cubicBezTo>
                  <a:lnTo>
                    <a:pt x="7060" y="901"/>
                  </a:lnTo>
                  <a:lnTo>
                    <a:pt x="7809" y="1650"/>
                  </a:lnTo>
                  <a:lnTo>
                    <a:pt x="7112" y="2347"/>
                  </a:lnTo>
                  <a:cubicBezTo>
                    <a:pt x="7437" y="2729"/>
                    <a:pt x="7716" y="3528"/>
                    <a:pt x="7740" y="3825"/>
                  </a:cubicBezTo>
                  <a:lnTo>
                    <a:pt x="8710" y="3825"/>
                  </a:lnTo>
                  <a:lnTo>
                    <a:pt x="8710" y="4885"/>
                  </a:lnTo>
                  <a:lnTo>
                    <a:pt x="7745" y="4885"/>
                  </a:lnTo>
                  <a:cubicBezTo>
                    <a:pt x="7736" y="5267"/>
                    <a:pt x="7335" y="6150"/>
                    <a:pt x="7118" y="6369"/>
                  </a:cubicBezTo>
                  <a:lnTo>
                    <a:pt x="7809" y="7060"/>
                  </a:lnTo>
                  <a:lnTo>
                    <a:pt x="7060" y="7809"/>
                  </a:lnTo>
                  <a:lnTo>
                    <a:pt x="6364" y="7114"/>
                  </a:lnTo>
                  <a:cubicBezTo>
                    <a:pt x="5977" y="7442"/>
                    <a:pt x="5182" y="7719"/>
                    <a:pt x="4885" y="7743"/>
                  </a:cubicBezTo>
                  <a:lnTo>
                    <a:pt x="4885" y="8710"/>
                  </a:lnTo>
                  <a:lnTo>
                    <a:pt x="3825" y="8710"/>
                  </a:lnTo>
                  <a:lnTo>
                    <a:pt x="3825" y="7748"/>
                  </a:lnTo>
                  <a:cubicBezTo>
                    <a:pt x="3440" y="7739"/>
                    <a:pt x="2561" y="7339"/>
                    <a:pt x="2339" y="7120"/>
                  </a:cubicBezTo>
                  <a:lnTo>
                    <a:pt x="1650" y="7809"/>
                  </a:lnTo>
                  <a:lnTo>
                    <a:pt x="901" y="7060"/>
                  </a:lnTo>
                  <a:lnTo>
                    <a:pt x="1594" y="6366"/>
                  </a:lnTo>
                  <a:cubicBezTo>
                    <a:pt x="1268" y="5980"/>
                    <a:pt x="991" y="5187"/>
                    <a:pt x="966" y="4885"/>
                  </a:cubicBezTo>
                  <a:lnTo>
                    <a:pt x="0" y="4885"/>
                  </a:lnTo>
                  <a:lnTo>
                    <a:pt x="0" y="3825"/>
                  </a:lnTo>
                  <a:lnTo>
                    <a:pt x="961" y="3825"/>
                  </a:lnTo>
                  <a:cubicBezTo>
                    <a:pt x="971" y="3446"/>
                    <a:pt x="1368" y="2565"/>
                    <a:pt x="1590" y="2340"/>
                  </a:cubicBezTo>
                  <a:lnTo>
                    <a:pt x="901" y="1650"/>
                  </a:lnTo>
                  <a:lnTo>
                    <a:pt x="1650" y="901"/>
                  </a:lnTo>
                  <a:lnTo>
                    <a:pt x="2345" y="1596"/>
                  </a:lnTo>
                  <a:cubicBezTo>
                    <a:pt x="2726" y="1273"/>
                    <a:pt x="3522" y="993"/>
                    <a:pt x="3825" y="969"/>
                  </a:cubicBezTo>
                  <a:lnTo>
                    <a:pt x="3825" y="0"/>
                  </a:lnTo>
                  <a:close/>
                  <a:moveTo>
                    <a:pt x="1814" y="4356"/>
                  </a:moveTo>
                  <a:lnTo>
                    <a:pt x="1813" y="4288"/>
                  </a:lnTo>
                  <a:cubicBezTo>
                    <a:pt x="1772" y="2894"/>
                    <a:pt x="3175" y="1783"/>
                    <a:pt x="4292" y="1816"/>
                  </a:cubicBezTo>
                  <a:lnTo>
                    <a:pt x="4353" y="1817"/>
                  </a:lnTo>
                  <a:lnTo>
                    <a:pt x="4421" y="1816"/>
                  </a:lnTo>
                  <a:cubicBezTo>
                    <a:pt x="5815" y="1775"/>
                    <a:pt x="6926" y="3178"/>
                    <a:pt x="6893" y="4295"/>
                  </a:cubicBezTo>
                  <a:lnTo>
                    <a:pt x="6892" y="4356"/>
                  </a:lnTo>
                  <a:lnTo>
                    <a:pt x="6894" y="4424"/>
                  </a:lnTo>
                  <a:cubicBezTo>
                    <a:pt x="6935" y="5818"/>
                    <a:pt x="5531" y="6929"/>
                    <a:pt x="4414" y="6896"/>
                  </a:cubicBezTo>
                  <a:lnTo>
                    <a:pt x="4353" y="6895"/>
                  </a:lnTo>
                  <a:lnTo>
                    <a:pt x="4285" y="6897"/>
                  </a:lnTo>
                  <a:cubicBezTo>
                    <a:pt x="2891" y="6938"/>
                    <a:pt x="1780" y="5534"/>
                    <a:pt x="1813" y="4417"/>
                  </a:cubicBezTo>
                  <a:lnTo>
                    <a:pt x="1814" y="43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4" name="组合 123"/>
          <p:cNvGrpSpPr/>
          <p:nvPr/>
        </p:nvGrpSpPr>
        <p:grpSpPr>
          <a:xfrm>
            <a:off x="657860" y="3848735"/>
            <a:ext cx="4675505" cy="1118235"/>
            <a:chOff x="1319" y="2363"/>
            <a:chExt cx="7363" cy="1763"/>
          </a:xfrm>
        </p:grpSpPr>
        <p:sp>
          <p:nvSpPr>
            <p:cNvPr id="125" name="任意多边形 124"/>
            <p:cNvSpPr/>
            <p:nvPr/>
          </p:nvSpPr>
          <p:spPr>
            <a:xfrm>
              <a:off x="1366" y="2375"/>
              <a:ext cx="7316" cy="1744"/>
            </a:xfrm>
            <a:custGeom>
              <a:avLst/>
              <a:gdLst/>
              <a:ahLst/>
              <a:cxnLst>
                <a:cxn ang="3">
                  <a:pos x="hc" y="t"/>
                </a:cxn>
                <a:cxn ang="cd2">
                  <a:pos x="l" y="vc"/>
                </a:cxn>
                <a:cxn ang="cd4">
                  <a:pos x="hc" y="b"/>
                </a:cxn>
                <a:cxn ang="0">
                  <a:pos x="r" y="vc"/>
                </a:cxn>
              </a:cxnLst>
              <a:rect l="l" t="t" r="r" b="b"/>
              <a:pathLst>
                <a:path w="7316" h="1744">
                  <a:moveTo>
                    <a:pt x="0" y="0"/>
                  </a:moveTo>
                  <a:lnTo>
                    <a:pt x="1187" y="0"/>
                  </a:lnTo>
                  <a:lnTo>
                    <a:pt x="4909" y="0"/>
                  </a:lnTo>
                  <a:lnTo>
                    <a:pt x="6445" y="0"/>
                  </a:lnTo>
                  <a:cubicBezTo>
                    <a:pt x="6926" y="0"/>
                    <a:pt x="7316" y="390"/>
                    <a:pt x="7316" y="872"/>
                  </a:cubicBezTo>
                  <a:cubicBezTo>
                    <a:pt x="7316" y="1353"/>
                    <a:pt x="6926" y="1743"/>
                    <a:pt x="6445" y="1743"/>
                  </a:cubicBezTo>
                  <a:lnTo>
                    <a:pt x="4909" y="1743"/>
                  </a:lnTo>
                  <a:lnTo>
                    <a:pt x="4909" y="1744"/>
                  </a:lnTo>
                  <a:lnTo>
                    <a:pt x="0" y="1744"/>
                  </a:lnTo>
                  <a:lnTo>
                    <a:pt x="0" y="0"/>
                  </a:ln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6" name="矩形 125"/>
            <p:cNvSpPr/>
            <p:nvPr/>
          </p:nvSpPr>
          <p:spPr>
            <a:xfrm>
              <a:off x="1319" y="2363"/>
              <a:ext cx="333" cy="1763"/>
            </a:xfrm>
            <a:prstGeom prst="rect">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7204" y="2619"/>
              <a:ext cx="1240" cy="1240"/>
            </a:xfrm>
            <a:prstGeom prst="ellips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文本框 128"/>
            <p:cNvSpPr txBox="1"/>
            <p:nvPr/>
          </p:nvSpPr>
          <p:spPr>
            <a:xfrm>
              <a:off x="1876" y="2918"/>
              <a:ext cx="4768" cy="531"/>
            </a:xfrm>
            <a:prstGeom prst="rect">
              <a:avLst/>
            </a:prstGeom>
            <a:noFill/>
          </p:spPr>
          <p:txBody>
            <a:bodyPr wrap="none" rtlCol="0">
              <a:spAutoFit/>
            </a:bodyPr>
            <a:lstStyle/>
            <a:p>
              <a:pPr algn="l"/>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是图书馆</a:t>
              </a:r>
              <a:r>
                <a:rPr lang="zh-CN" altLang="en-US" sz="1600" b="1" dirty="0">
                  <a:solidFill>
                    <a:srgbClr val="01579B"/>
                  </a:solidFill>
                  <a:latin typeface="微软雅黑" panose="020B0503020204020204" pitchFamily="34" charset="-122"/>
                  <a:ea typeface="微软雅黑" panose="020B0503020204020204" pitchFamily="34" charset="-122"/>
                  <a:sym typeface="+mn-ea"/>
                </a:rPr>
                <a:t>智慧化、信息化</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的</a:t>
              </a:r>
              <a:r>
                <a:rPr lang="zh-CN" altLang="en-US" sz="1600" dirty="0">
                  <a:latin typeface="微软雅黑" panose="020B0503020204020204" pitchFamily="34" charset="-122"/>
                  <a:ea typeface="微软雅黑" panose="020B0503020204020204" pitchFamily="34" charset="-122"/>
                  <a:sym typeface="+mn-ea"/>
                </a:rPr>
                <a:t>平台</a:t>
              </a:r>
              <a:endParaRPr lang="zh-CN" altLang="en-US" sz="1600" dirty="0" smtClean="0">
                <a:latin typeface="+mj-ea"/>
                <a:ea typeface="+mj-ea"/>
                <a:cs typeface="+mn-ea"/>
                <a:sym typeface="+mn-lt"/>
              </a:endParaRPr>
            </a:p>
          </p:txBody>
        </p:sp>
      </p:grpSp>
      <p:grpSp>
        <p:nvGrpSpPr>
          <p:cNvPr id="131" name="组合 130"/>
          <p:cNvGrpSpPr/>
          <p:nvPr/>
        </p:nvGrpSpPr>
        <p:grpSpPr>
          <a:xfrm>
            <a:off x="658495" y="5132705"/>
            <a:ext cx="4674235" cy="1118235"/>
            <a:chOff x="1321" y="2366"/>
            <a:chExt cx="7361" cy="1763"/>
          </a:xfrm>
        </p:grpSpPr>
        <p:sp>
          <p:nvSpPr>
            <p:cNvPr id="132" name="任意多边形 131"/>
            <p:cNvSpPr/>
            <p:nvPr/>
          </p:nvSpPr>
          <p:spPr>
            <a:xfrm>
              <a:off x="1366" y="2375"/>
              <a:ext cx="7316" cy="1744"/>
            </a:xfrm>
            <a:custGeom>
              <a:avLst/>
              <a:gdLst/>
              <a:ahLst/>
              <a:cxnLst>
                <a:cxn ang="3">
                  <a:pos x="hc" y="t"/>
                </a:cxn>
                <a:cxn ang="cd2">
                  <a:pos x="l" y="vc"/>
                </a:cxn>
                <a:cxn ang="cd4">
                  <a:pos x="hc" y="b"/>
                </a:cxn>
                <a:cxn ang="0">
                  <a:pos x="r" y="vc"/>
                </a:cxn>
              </a:cxnLst>
              <a:rect l="l" t="t" r="r" b="b"/>
              <a:pathLst>
                <a:path w="7316" h="1744">
                  <a:moveTo>
                    <a:pt x="0" y="0"/>
                  </a:moveTo>
                  <a:lnTo>
                    <a:pt x="1187" y="0"/>
                  </a:lnTo>
                  <a:lnTo>
                    <a:pt x="4909" y="0"/>
                  </a:lnTo>
                  <a:lnTo>
                    <a:pt x="6445" y="0"/>
                  </a:lnTo>
                  <a:cubicBezTo>
                    <a:pt x="6926" y="0"/>
                    <a:pt x="7316" y="390"/>
                    <a:pt x="7316" y="872"/>
                  </a:cubicBezTo>
                  <a:cubicBezTo>
                    <a:pt x="7316" y="1353"/>
                    <a:pt x="6926" y="1743"/>
                    <a:pt x="6445" y="1743"/>
                  </a:cubicBezTo>
                  <a:lnTo>
                    <a:pt x="4909" y="1743"/>
                  </a:lnTo>
                  <a:lnTo>
                    <a:pt x="4909" y="1744"/>
                  </a:lnTo>
                  <a:lnTo>
                    <a:pt x="0" y="1744"/>
                  </a:lnTo>
                  <a:lnTo>
                    <a:pt x="0" y="0"/>
                  </a:ln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3" name="矩形 132"/>
            <p:cNvSpPr/>
            <p:nvPr/>
          </p:nvSpPr>
          <p:spPr>
            <a:xfrm flipH="1">
              <a:off x="1321" y="2366"/>
              <a:ext cx="333" cy="1763"/>
            </a:xfrm>
            <a:prstGeom prst="rect">
              <a:avLst/>
            </a:prstGeom>
            <a:solidFill>
              <a:srgbClr val="29B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134" name="椭圆 133"/>
            <p:cNvSpPr/>
            <p:nvPr/>
          </p:nvSpPr>
          <p:spPr>
            <a:xfrm flipH="1">
              <a:off x="7205" y="2639"/>
              <a:ext cx="1240" cy="1240"/>
            </a:xfrm>
            <a:prstGeom prst="ellipse">
              <a:avLst/>
            </a:prstGeom>
            <a:solidFill>
              <a:srgbClr val="29B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文本框 134"/>
            <p:cNvSpPr txBox="1"/>
            <p:nvPr/>
          </p:nvSpPr>
          <p:spPr>
            <a:xfrm>
              <a:off x="1953" y="2788"/>
              <a:ext cx="5151" cy="920"/>
            </a:xfrm>
            <a:prstGeom prst="rect">
              <a:avLst/>
            </a:prstGeom>
            <a:noFill/>
          </p:spPr>
          <p:txBody>
            <a:bodyPr wrap="none" rtlCol="0">
              <a:spAutoFit/>
            </a:bodyPr>
            <a:lstStyle/>
            <a:p>
              <a:pPr algn="l"/>
              <a:r>
                <a:rPr lang="zh-CN" altLang="en-US" sz="1600" dirty="0">
                  <a:solidFill>
                    <a:srgbClr val="404040"/>
                  </a:solidFill>
                  <a:latin typeface="微软雅黑" panose="020B0503020204020204" pitchFamily="34" charset="-122"/>
                  <a:ea typeface="微软雅黑" panose="020B0503020204020204" pitchFamily="34" charset="-122"/>
                  <a:sym typeface="+mn-ea"/>
                </a:rPr>
                <a:t>基于</a:t>
              </a:r>
              <a:r>
                <a:rPr lang="zh-CN" altLang="en-US" sz="1600" b="1" dirty="0">
                  <a:solidFill>
                    <a:srgbClr val="29B6F6"/>
                  </a:solidFill>
                  <a:latin typeface="微软雅黑" panose="020B0503020204020204" pitchFamily="34" charset="-122"/>
                  <a:ea typeface="微软雅黑" panose="020B0503020204020204" pitchFamily="34" charset="-122"/>
                  <a:sym typeface="+mn-ea"/>
                </a:rPr>
                <a:t>Web模式</a:t>
              </a:r>
              <a:r>
                <a:rPr lang="zh-CN" altLang="en-US" sz="1600" dirty="0">
                  <a:solidFill>
                    <a:srgbClr val="404040"/>
                  </a:solidFill>
                  <a:latin typeface="微软雅黑" panose="020B0503020204020204" pitchFamily="34" charset="-122"/>
                  <a:ea typeface="微软雅黑" panose="020B0503020204020204" pitchFamily="34" charset="-122"/>
                  <a:sym typeface="+mn-ea"/>
                </a:rPr>
                <a:t>，将成为上下游服务</a:t>
              </a:r>
              <a:endParaRPr lang="zh-CN" altLang="en-US" sz="1600" dirty="0">
                <a:solidFill>
                  <a:srgbClr val="404040"/>
                </a:solidFill>
                <a:latin typeface="微软雅黑" panose="020B0503020204020204" pitchFamily="34" charset="-122"/>
                <a:ea typeface="微软雅黑" panose="020B0503020204020204" pitchFamily="34" charset="-122"/>
                <a:sym typeface="+mn-ea"/>
              </a:endParaRPr>
            </a:p>
            <a:p>
              <a:pPr algn="l"/>
              <a:r>
                <a:rPr lang="zh-CN" altLang="en-US" sz="1600" dirty="0">
                  <a:solidFill>
                    <a:srgbClr val="404040"/>
                  </a:solidFill>
                  <a:latin typeface="微软雅黑" panose="020B0503020204020204" pitchFamily="34" charset="-122"/>
                  <a:ea typeface="微软雅黑" panose="020B0503020204020204" pitchFamily="34" charset="-122"/>
                  <a:sym typeface="+mn-ea"/>
                </a:rPr>
                <a:t>的业务</a:t>
              </a:r>
              <a:r>
                <a:rPr lang="zh-CN" altLang="en-US" sz="1600" dirty="0" smtClean="0">
                  <a:solidFill>
                    <a:srgbClr val="404040"/>
                  </a:solidFill>
                  <a:latin typeface="微软雅黑" panose="020B0503020204020204" pitchFamily="34" charset="-122"/>
                  <a:ea typeface="微软雅黑" panose="020B0503020204020204" pitchFamily="34" charset="-122"/>
                  <a:sym typeface="+mn-ea"/>
                </a:rPr>
                <a:t>枢纽</a:t>
              </a:r>
              <a:endPar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endParaRPr>
            </a:p>
          </p:txBody>
        </p:sp>
      </p:grpSp>
      <p:sp>
        <p:nvSpPr>
          <p:cNvPr id="137" name="任意多边形 136"/>
          <p:cNvSpPr/>
          <p:nvPr/>
        </p:nvSpPr>
        <p:spPr>
          <a:xfrm>
            <a:off x="4616450" y="4255135"/>
            <a:ext cx="344170" cy="309245"/>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8" name="图片 15" descr="C:\Users\Administrator\Desktop\网址.svg网址"/>
          <p:cNvPicPr>
            <a:picLocks noChangeAspect="1"/>
          </p:cNvPicPr>
          <p:nvPr/>
        </p:nvPicPr>
        <p:blipFill>
          <a:blip r:embed="rId1">
            <a:extLst>
              <a:ext uri="{96DAC541-7B7A-43D3-8B79-37D633B846F1}">
                <asvg:svgBlip xmlns:asvg="http://schemas.microsoft.com/office/drawing/2016/SVG/main" r:embed="rId2"/>
              </a:ext>
            </a:extLst>
          </a:blip>
          <a:srcRect/>
          <a:stretch>
            <a:fillRect/>
          </a:stretch>
        </p:blipFill>
        <p:spPr>
          <a:xfrm>
            <a:off x="4590415" y="5502910"/>
            <a:ext cx="393065" cy="393065"/>
          </a:xfrm>
          <a:prstGeom prst="rect">
            <a:avLst/>
          </a:prstGeom>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700808"/>
            <a:ext cx="12192000" cy="3456384"/>
            <a:chOff x="0" y="1796819"/>
            <a:chExt cx="12192000" cy="3456384"/>
          </a:xfrm>
        </p:grpSpPr>
        <p:sp>
          <p:nvSpPr>
            <p:cNvPr id="4" name="矩形 3"/>
            <p:cNvSpPr/>
            <p:nvPr/>
          </p:nvSpPr>
          <p:spPr>
            <a:xfrm>
              <a:off x="0" y="1796819"/>
              <a:ext cx="12192000" cy="3456384"/>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D905B"/>
                </a:solidFill>
              </a:endParaRPr>
            </a:p>
          </p:txBody>
        </p:sp>
        <p:cxnSp>
          <p:nvCxnSpPr>
            <p:cNvPr id="5" name="直接连接符 12"/>
            <p:cNvCxnSpPr/>
            <p:nvPr/>
          </p:nvCxnSpPr>
          <p:spPr>
            <a:xfrm flipV="1">
              <a:off x="4847861" y="2180861"/>
              <a:ext cx="0" cy="256589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6" name="组合 15"/>
            <p:cNvGrpSpPr/>
            <p:nvPr/>
          </p:nvGrpSpPr>
          <p:grpSpPr>
            <a:xfrm>
              <a:off x="2831638" y="2276876"/>
              <a:ext cx="1596233" cy="1596233"/>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9" name="TextBox 13"/>
            <p:cNvSpPr txBox="1"/>
            <p:nvPr/>
          </p:nvSpPr>
          <p:spPr>
            <a:xfrm>
              <a:off x="2854563" y="2924505"/>
              <a:ext cx="1550382" cy="368935"/>
            </a:xfrm>
            <a:prstGeom prst="rect">
              <a:avLst/>
            </a:prstGeom>
            <a:noFill/>
          </p:spPr>
          <p:txBody>
            <a:bodyPr wrap="square" lIns="0" tIns="0" rIns="0" bIns="0" rtlCol="0">
              <a:spAutoFit/>
            </a:bodyPr>
            <a:lstStyle/>
            <a:p>
              <a:pPr algn="ctr"/>
              <a:r>
                <a:rPr lang="en-US" altLang="zh-CN" sz="2400" b="1" dirty="0">
                  <a:solidFill>
                    <a:srgbClr val="2F5597"/>
                  </a:solidFill>
                  <a:latin typeface="微软雅黑" panose="020B0503020204020204" pitchFamily="34" charset="-122"/>
                  <a:ea typeface="微软雅黑" panose="020B0503020204020204" pitchFamily="34" charset="-122"/>
                </a:rPr>
                <a:t>PART </a:t>
              </a:r>
              <a:r>
                <a:rPr lang="en-US" altLang="zh-CN" sz="2400" b="1" dirty="0" smtClean="0">
                  <a:solidFill>
                    <a:srgbClr val="2F5597"/>
                  </a:solidFill>
                  <a:latin typeface="微软雅黑" panose="020B0503020204020204" pitchFamily="34" charset="-122"/>
                  <a:ea typeface="微软雅黑" panose="020B0503020204020204" pitchFamily="34" charset="-122"/>
                </a:rPr>
                <a:t>03</a:t>
              </a:r>
              <a:endParaRPr lang="zh-CN" altLang="en-US" sz="2400" b="1" dirty="0">
                <a:solidFill>
                  <a:srgbClr val="30ADB8"/>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5137354" y="2718282"/>
              <a:ext cx="6340197" cy="1015663"/>
            </a:xfrm>
            <a:prstGeom prst="rect">
              <a:avLst/>
            </a:prstGeom>
            <a:noFill/>
          </p:spPr>
          <p:txBody>
            <a:bodyPr wrap="none" rtlCol="0">
              <a:spAutoFit/>
            </a:bodyPr>
            <a:lstStyle/>
            <a:p>
              <a:pPr algn="dist"/>
              <a:r>
                <a:rPr lang="zh-CN" altLang="en-US" sz="6000" b="1" dirty="0" smtClean="0">
                  <a:solidFill>
                    <a:schemeClr val="bg1"/>
                  </a:solidFill>
                  <a:latin typeface="微软雅黑" panose="020B0503020204020204" pitchFamily="34" charset="-122"/>
                  <a:ea typeface="微软雅黑" panose="020B0503020204020204" pitchFamily="34" charset="-122"/>
                </a:rPr>
                <a:t>数据驱动读者服务</a:t>
              </a:r>
              <a:endParaRPr lang="zh-CN" altLang="en-US" sz="6000" dirty="0">
                <a:solidFill>
                  <a:schemeClr val="bg1"/>
                </a:solidFill>
              </a:endParaRPr>
            </a:p>
          </p:txBody>
        </p:sp>
        <p:sp>
          <p:nvSpPr>
            <p:cNvPr id="11" name="TextBox 11"/>
            <p:cNvSpPr txBox="1"/>
            <p:nvPr/>
          </p:nvSpPr>
          <p:spPr>
            <a:xfrm>
              <a:off x="5105573" y="3846275"/>
              <a:ext cx="6080511" cy="461665"/>
            </a:xfrm>
            <a:prstGeom prst="rect">
              <a:avLst/>
            </a:prstGeom>
            <a:noFill/>
          </p:spPr>
          <p:txBody>
            <a:bodyPr wrap="none" rtlCol="0">
              <a:spAutoFit/>
            </a:bodyPr>
            <a:lstStyle/>
            <a:p>
              <a:pPr algn="dist"/>
              <a:r>
                <a:rPr lang="en-US" altLang="zh-CN" sz="2400" b="1" dirty="0" smtClean="0">
                  <a:solidFill>
                    <a:schemeClr val="bg1"/>
                  </a:solidFill>
                  <a:latin typeface="微软雅黑" panose="020B0503020204020204" pitchFamily="34" charset="-122"/>
                  <a:ea typeface="微软雅黑" panose="020B0503020204020204" pitchFamily="34" charset="-122"/>
                </a:rPr>
                <a:t>——</a:t>
              </a:r>
              <a:r>
                <a:rPr lang="zh-CN" altLang="en-US" sz="2400" b="1" dirty="0" smtClean="0">
                  <a:solidFill>
                    <a:schemeClr val="bg1"/>
                  </a:solidFill>
                  <a:latin typeface="微软雅黑" panose="020B0503020204020204" pitchFamily="34" charset="-122"/>
                  <a:ea typeface="微软雅黑" panose="020B0503020204020204" pitchFamily="34" charset="-122"/>
                </a:rPr>
                <a:t>多元化、精准化、全终端、全场景应用</a:t>
              </a:r>
              <a:endParaRPr lang="zh-CN" altLang="en-US" sz="2400" dirty="0">
                <a:solidFill>
                  <a:schemeClr val="bg1"/>
                </a:solidFill>
              </a:endParaRPr>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内容占位符 3"/>
          <p:cNvGraphicFramePr>
            <a:graphicFrameLocks noGrp="1"/>
          </p:cNvGraphicFramePr>
          <p:nvPr>
            <p:ph idx="1"/>
          </p:nvPr>
        </p:nvGraphicFramePr>
        <p:xfrm>
          <a:off x="914399" y="939114"/>
          <a:ext cx="7896745" cy="558423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3" name="组合 2"/>
          <p:cNvGrpSpPr/>
          <p:nvPr userDrawn="1"/>
        </p:nvGrpSpPr>
        <p:grpSpPr>
          <a:xfrm>
            <a:off x="356235" y="186690"/>
            <a:ext cx="7691120" cy="516255"/>
            <a:chOff x="561" y="294"/>
            <a:chExt cx="12112" cy="813"/>
          </a:xfrm>
        </p:grpSpPr>
        <p:sp>
          <p:nvSpPr>
            <p:cNvPr id="52" name="等腰三角形 51"/>
            <p:cNvSpPr/>
            <p:nvPr/>
          </p:nvSpPr>
          <p:spPr>
            <a:xfrm rot="16200000">
              <a:off x="477" y="509"/>
              <a:ext cx="568" cy="400"/>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5" name="等腰三角形 54"/>
            <p:cNvSpPr/>
            <p:nvPr/>
          </p:nvSpPr>
          <p:spPr>
            <a:xfrm rot="16200000" flipV="1">
              <a:off x="7642" y="511"/>
              <a:ext cx="568" cy="400"/>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 name="文本框 1"/>
            <p:cNvSpPr txBox="1"/>
            <p:nvPr/>
          </p:nvSpPr>
          <p:spPr>
            <a:xfrm>
              <a:off x="1136" y="294"/>
              <a:ext cx="11537" cy="81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多元化、精准化读者服务</a:t>
              </a:r>
              <a:endParaRPr lang="zh-CN" altLang="en-US" sz="2800" b="1">
                <a:solidFill>
                  <a:srgbClr val="01579B"/>
                </a:solidFill>
                <a:effectLst/>
                <a:latin typeface="+mj-ea"/>
                <a:ea typeface="+mj-ea"/>
                <a:sym typeface="+mn-ea"/>
              </a:endParaRPr>
            </a:p>
          </p:txBody>
        </p:sp>
      </p:grpSp>
    </p:spTree>
  </p:cSld>
  <p:clrMapOvr>
    <a:masterClrMapping/>
  </p:clrMapOvr>
  <mc:AlternateContent xmlns:mc="http://schemas.openxmlformats.org/markup-compatibility/2006">
    <mc:Choice xmlns:p14="http://schemas.microsoft.com/office/powerpoint/2010/main" Requires="p14">
      <p:transition p14:dur="1"/>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51485" y="196374"/>
            <a:ext cx="4937268" cy="522605"/>
            <a:chOff x="3908" y="283"/>
            <a:chExt cx="7773" cy="823"/>
          </a:xfrm>
        </p:grpSpPr>
        <p:sp>
          <p:nvSpPr>
            <p:cNvPr id="7" name="文本框 6"/>
            <p:cNvSpPr txBox="1"/>
            <p:nvPr/>
          </p:nvSpPr>
          <p:spPr>
            <a:xfrm>
              <a:off x="4579" y="283"/>
              <a:ext cx="7102"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纸电融合的统一检索</a:t>
              </a:r>
              <a:endParaRPr lang="zh-CN" altLang="en-US" sz="2800" b="1">
                <a:solidFill>
                  <a:srgbClr val="01579B"/>
                </a:solidFill>
                <a:effectLst/>
                <a:latin typeface="+mj-ea"/>
                <a:ea typeface="+mj-ea"/>
                <a:sym typeface="+mn-ea"/>
              </a:endParaRPr>
            </a:p>
          </p:txBody>
        </p:sp>
        <p:grpSp>
          <p:nvGrpSpPr>
            <p:cNvPr id="8" name="组合 7"/>
            <p:cNvGrpSpPr/>
            <p:nvPr/>
          </p:nvGrpSpPr>
          <p:grpSpPr>
            <a:xfrm rot="16200000">
              <a:off x="6960" y="-2622"/>
              <a:ext cx="585" cy="6689"/>
              <a:chOff x="9756" y="-30607"/>
              <a:chExt cx="5997" cy="68692"/>
            </a:xfrm>
          </p:grpSpPr>
          <p:sp>
            <p:nvSpPr>
              <p:cNvPr id="11" name="等腰三角形 10"/>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2" name="等腰三角形 11"/>
              <p:cNvSpPr/>
              <p:nvPr/>
            </p:nvSpPr>
            <p:spPr>
              <a:xfrm flipV="1">
                <a:off x="9756" y="32681"/>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pic>
        <p:nvPicPr>
          <p:cNvPr id="5" name="图片 4"/>
          <p:cNvPicPr>
            <a:picLocks noChangeAspect="1"/>
          </p:cNvPicPr>
          <p:nvPr/>
        </p:nvPicPr>
        <p:blipFill>
          <a:blip r:embed="rId1"/>
          <a:stretch>
            <a:fillRect/>
          </a:stretch>
        </p:blipFill>
        <p:spPr>
          <a:xfrm>
            <a:off x="1197179" y="873853"/>
            <a:ext cx="9892018" cy="5854817"/>
          </a:xfrm>
          <a:prstGeom prst="rect">
            <a:avLst/>
          </a:prstGeom>
        </p:spPr>
      </p:pic>
      <p:pic>
        <p:nvPicPr>
          <p:cNvPr id="9" name="图片 8"/>
          <p:cNvPicPr>
            <a:picLocks noChangeAspect="1"/>
          </p:cNvPicPr>
          <p:nvPr/>
        </p:nvPicPr>
        <p:blipFill>
          <a:blip r:embed="rId2"/>
          <a:stretch>
            <a:fillRect/>
          </a:stretch>
        </p:blipFill>
        <p:spPr>
          <a:xfrm>
            <a:off x="1197179" y="882592"/>
            <a:ext cx="9883280" cy="579364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52120" y="196374"/>
            <a:ext cx="4936633" cy="522605"/>
            <a:chOff x="3909" y="283"/>
            <a:chExt cx="7772" cy="823"/>
          </a:xfrm>
        </p:grpSpPr>
        <p:sp>
          <p:nvSpPr>
            <p:cNvPr id="7" name="文本框 6"/>
            <p:cNvSpPr txBox="1"/>
            <p:nvPr/>
          </p:nvSpPr>
          <p:spPr>
            <a:xfrm>
              <a:off x="4579" y="283"/>
              <a:ext cx="7102"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资源捐赠</a:t>
              </a:r>
              <a:endParaRPr lang="zh-CN" altLang="en-US" sz="2800" b="1">
                <a:solidFill>
                  <a:srgbClr val="01579B"/>
                </a:solidFill>
                <a:effectLst/>
                <a:latin typeface="+mj-ea"/>
                <a:ea typeface="+mj-ea"/>
                <a:sym typeface="+mn-ea"/>
              </a:endParaRPr>
            </a:p>
          </p:txBody>
        </p:sp>
        <p:grpSp>
          <p:nvGrpSpPr>
            <p:cNvPr id="8" name="组合 7"/>
            <p:cNvGrpSpPr/>
            <p:nvPr/>
          </p:nvGrpSpPr>
          <p:grpSpPr>
            <a:xfrm rot="16200000">
              <a:off x="5536" y="-1219"/>
              <a:ext cx="591" cy="3847"/>
              <a:chOff x="9906" y="-30607"/>
              <a:chExt cx="6059" cy="39508"/>
            </a:xfrm>
          </p:grpSpPr>
          <p:sp>
            <p:nvSpPr>
              <p:cNvPr id="11" name="等腰三角形 10"/>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2" name="等腰三角形 11"/>
              <p:cNvSpPr/>
              <p:nvPr/>
            </p:nvSpPr>
            <p:spPr>
              <a:xfrm flipV="1">
                <a:off x="10118" y="3497"/>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pic>
        <p:nvPicPr>
          <p:cNvPr id="4" name="图片 3"/>
          <p:cNvPicPr>
            <a:picLocks noChangeAspect="1"/>
          </p:cNvPicPr>
          <p:nvPr/>
        </p:nvPicPr>
        <p:blipFill>
          <a:blip r:embed="rId1"/>
          <a:stretch>
            <a:fillRect/>
          </a:stretch>
        </p:blipFill>
        <p:spPr>
          <a:xfrm>
            <a:off x="2892454" y="777729"/>
            <a:ext cx="9192936" cy="5977156"/>
          </a:xfrm>
          <a:prstGeom prst="rect">
            <a:avLst/>
          </a:prstGeom>
        </p:spPr>
      </p:pic>
      <p:sp>
        <p:nvSpPr>
          <p:cNvPr id="5" name="文本框 4"/>
          <p:cNvSpPr txBox="1"/>
          <p:nvPr userDrawn="1"/>
        </p:nvSpPr>
        <p:spPr>
          <a:xfrm>
            <a:off x="448235" y="1055221"/>
            <a:ext cx="2427941" cy="4006103"/>
          </a:xfrm>
          <a:prstGeom prst="rect">
            <a:avLst/>
          </a:prstGeom>
        </p:spPr>
        <p:txBody>
          <a:bodyPr wrap="square" rtlCol="0">
            <a:noAutofit/>
          </a:bodyPr>
          <a:lstStyle/>
          <a:p>
            <a:pPr marL="285750" indent="-285750">
              <a:lnSpc>
                <a:spcPct val="150000"/>
              </a:lnSpc>
              <a:buChar char="•"/>
            </a:pPr>
            <a:r>
              <a:rPr lang="zh-CN" altLang="en-US" sz="1600">
                <a:latin typeface="微软雅黑" panose="020B0503020204020204" pitchFamily="34" charset="-122"/>
                <a:ea typeface="微软雅黑" panose="020B0503020204020204" pitchFamily="34" charset="-122"/>
              </a:rPr>
              <a:t>支持记录图书捐赠信息，读者可以在线提交捐赠信息，查看捐赠公告，查看自己的捐赠记录；</a:t>
            </a:r>
            <a:endParaRPr lang="zh-CN" altLang="en-US" sz="1600">
              <a:latin typeface="微软雅黑" panose="020B0503020204020204" pitchFamily="34" charset="-122"/>
              <a:ea typeface="微软雅黑" panose="020B0503020204020204" pitchFamily="34" charset="-122"/>
            </a:endParaRPr>
          </a:p>
          <a:p>
            <a:pPr marL="285750" indent="-285750">
              <a:lnSpc>
                <a:spcPct val="150000"/>
              </a:lnSpc>
              <a:buChar char="•"/>
            </a:pPr>
            <a:endParaRPr lang="zh-CN" altLang="en-US" sz="1600">
              <a:latin typeface="微软雅黑" panose="020B0503020204020204" pitchFamily="34" charset="-122"/>
              <a:ea typeface="微软雅黑" panose="020B0503020204020204" pitchFamily="34" charset="-122"/>
            </a:endParaRPr>
          </a:p>
          <a:p>
            <a:pPr marL="285750" indent="-285750">
              <a:lnSpc>
                <a:spcPct val="150000"/>
              </a:lnSpc>
              <a:buChar char="•"/>
            </a:pPr>
            <a:r>
              <a:rPr lang="zh-CN" altLang="en-US" sz="1600">
                <a:latin typeface="微软雅黑" panose="020B0503020204020204" pitchFamily="34" charset="-122"/>
                <a:ea typeface="微软雅黑" panose="020B0503020204020204" pitchFamily="34" charset="-122"/>
              </a:rPr>
              <a:t>捐赠完成后，工作人员在后台挑选后做入藏操作，读者可以在统一检索查看到自己捐赠的记录。</a:t>
            </a:r>
            <a:endParaRPr lang="zh-CN" altLang="en-US" sz="16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51485" y="196374"/>
            <a:ext cx="4937268" cy="522605"/>
            <a:chOff x="3908" y="283"/>
            <a:chExt cx="7773" cy="823"/>
          </a:xfrm>
        </p:grpSpPr>
        <p:sp>
          <p:nvSpPr>
            <p:cNvPr id="7" name="文本框 6"/>
            <p:cNvSpPr txBox="1"/>
            <p:nvPr/>
          </p:nvSpPr>
          <p:spPr>
            <a:xfrm>
              <a:off x="4579" y="283"/>
              <a:ext cx="7102"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读者问卷调查</a:t>
              </a:r>
              <a:endParaRPr lang="zh-CN" altLang="en-US" sz="2800" b="1">
                <a:solidFill>
                  <a:srgbClr val="01579B"/>
                </a:solidFill>
                <a:effectLst/>
                <a:latin typeface="+mj-ea"/>
                <a:ea typeface="+mj-ea"/>
                <a:sym typeface="+mn-ea"/>
              </a:endParaRPr>
            </a:p>
          </p:txBody>
        </p:sp>
        <p:grpSp>
          <p:nvGrpSpPr>
            <p:cNvPr id="8" name="组合 7"/>
            <p:cNvGrpSpPr/>
            <p:nvPr/>
          </p:nvGrpSpPr>
          <p:grpSpPr>
            <a:xfrm rot="16200000">
              <a:off x="6142" y="-1804"/>
              <a:ext cx="572" cy="5039"/>
              <a:chOff x="9888" y="-30607"/>
              <a:chExt cx="5865" cy="51752"/>
            </a:xfrm>
          </p:grpSpPr>
          <p:sp>
            <p:nvSpPr>
              <p:cNvPr id="11" name="等腰三角形 10"/>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2" name="等腰三角形 11"/>
              <p:cNvSpPr/>
              <p:nvPr/>
            </p:nvSpPr>
            <p:spPr>
              <a:xfrm flipV="1">
                <a:off x="9888" y="15741"/>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pic>
        <p:nvPicPr>
          <p:cNvPr id="3" name="图片 2"/>
          <p:cNvPicPr>
            <a:picLocks noChangeAspect="1"/>
          </p:cNvPicPr>
          <p:nvPr/>
        </p:nvPicPr>
        <p:blipFill>
          <a:blip r:embed="rId1"/>
          <a:stretch>
            <a:fillRect/>
          </a:stretch>
        </p:blipFill>
        <p:spPr>
          <a:xfrm>
            <a:off x="3364335" y="900069"/>
            <a:ext cx="8048188" cy="5819862"/>
          </a:xfrm>
          <a:prstGeom prst="rect">
            <a:avLst/>
          </a:prstGeom>
        </p:spPr>
      </p:pic>
      <p:sp>
        <p:nvSpPr>
          <p:cNvPr id="2" name="文本框 1"/>
          <p:cNvSpPr txBox="1"/>
          <p:nvPr userDrawn="1"/>
        </p:nvSpPr>
        <p:spPr>
          <a:xfrm>
            <a:off x="392206" y="1242112"/>
            <a:ext cx="2571750" cy="3757083"/>
          </a:xfrm>
          <a:prstGeom prst="rect">
            <a:avLst/>
          </a:prstGeom>
        </p:spPr>
        <p:txBody>
          <a:bodyPr wrap="square" rtlCol="0">
            <a:noAutofit/>
          </a:bodyPr>
          <a:lstStyle/>
          <a:p>
            <a:pPr marL="285750" indent="-285750">
              <a:lnSpc>
                <a:spcPct val="150000"/>
              </a:lnSpc>
              <a:buChar char="•"/>
            </a:pPr>
            <a:r>
              <a:rPr lang="zh-CN" altLang="en-US" sz="1600">
                <a:latin typeface="微软雅黑" panose="020B0503020204020204" pitchFamily="34" charset="-122"/>
                <a:ea typeface="微软雅黑" panose="020B0503020204020204" pitchFamily="34" charset="-122"/>
              </a:rPr>
              <a:t>管理员可在后台添加问卷发布至统一检索；</a:t>
            </a:r>
            <a:endParaRPr lang="zh-CN" altLang="en-US" sz="1600">
              <a:latin typeface="微软雅黑" panose="020B0503020204020204" pitchFamily="34" charset="-122"/>
              <a:ea typeface="微软雅黑" panose="020B0503020204020204" pitchFamily="34" charset="-122"/>
            </a:endParaRPr>
          </a:p>
          <a:p>
            <a:pPr marL="285750" indent="-285750">
              <a:lnSpc>
                <a:spcPct val="150000"/>
              </a:lnSpc>
              <a:buChar char="•"/>
            </a:pPr>
            <a:endParaRPr lang="zh-CN" altLang="en-US" sz="1600">
              <a:latin typeface="微软雅黑" panose="020B0503020204020204" pitchFamily="34" charset="-122"/>
              <a:ea typeface="微软雅黑" panose="020B0503020204020204" pitchFamily="34" charset="-122"/>
            </a:endParaRPr>
          </a:p>
          <a:p>
            <a:pPr marL="285750" indent="-285750">
              <a:lnSpc>
                <a:spcPct val="150000"/>
              </a:lnSpc>
              <a:buChar char="•"/>
            </a:pPr>
            <a:r>
              <a:rPr lang="zh-CN" altLang="en-US" sz="1600">
                <a:latin typeface="微软雅黑" panose="020B0503020204020204" pitchFamily="34" charset="-122"/>
                <a:ea typeface="微软雅黑" panose="020B0503020204020204" pitchFamily="34" charset="-122"/>
              </a:rPr>
              <a:t>读者可在线提交问卷调查结果，参与图书馆调查。</a:t>
            </a: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51485" y="196374"/>
            <a:ext cx="4937268" cy="522605"/>
            <a:chOff x="3908" y="283"/>
            <a:chExt cx="7773" cy="823"/>
          </a:xfrm>
        </p:grpSpPr>
        <p:sp>
          <p:nvSpPr>
            <p:cNvPr id="7" name="文本框 6"/>
            <p:cNvSpPr txBox="1"/>
            <p:nvPr/>
          </p:nvSpPr>
          <p:spPr>
            <a:xfrm>
              <a:off x="4579" y="283"/>
              <a:ext cx="7102"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阅读列表</a:t>
              </a:r>
              <a:endParaRPr lang="zh-CN" altLang="en-US" sz="2800" b="1">
                <a:solidFill>
                  <a:srgbClr val="01579B"/>
                </a:solidFill>
                <a:effectLst/>
                <a:latin typeface="+mj-ea"/>
                <a:ea typeface="+mj-ea"/>
                <a:sym typeface="+mn-ea"/>
              </a:endParaRPr>
            </a:p>
          </p:txBody>
        </p:sp>
        <p:grpSp>
          <p:nvGrpSpPr>
            <p:cNvPr id="8" name="组合 7"/>
            <p:cNvGrpSpPr/>
            <p:nvPr/>
          </p:nvGrpSpPr>
          <p:grpSpPr>
            <a:xfrm rot="16200000">
              <a:off x="5534" y="-1196"/>
              <a:ext cx="572" cy="3824"/>
              <a:chOff x="9888" y="-30607"/>
              <a:chExt cx="5865" cy="39270"/>
            </a:xfrm>
          </p:grpSpPr>
          <p:sp>
            <p:nvSpPr>
              <p:cNvPr id="11" name="等腰三角形 10"/>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2" name="等腰三角形 11"/>
              <p:cNvSpPr/>
              <p:nvPr/>
            </p:nvSpPr>
            <p:spPr>
              <a:xfrm flipV="1">
                <a:off x="9888" y="3259"/>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
        <p:nvSpPr>
          <p:cNvPr id="5" name="文本框 4"/>
          <p:cNvSpPr txBox="1"/>
          <p:nvPr userDrawn="1"/>
        </p:nvSpPr>
        <p:spPr>
          <a:xfrm>
            <a:off x="340803" y="1092317"/>
            <a:ext cx="2341927" cy="3661445"/>
          </a:xfrm>
          <a:prstGeom prst="rect">
            <a:avLst/>
          </a:prstGeom>
        </p:spPr>
        <p:txBody>
          <a:bodyPr wrap="square" rtlCol="0">
            <a:noAutofit/>
          </a:bodyPr>
          <a:lstStyle/>
          <a:p>
            <a:pPr marL="285750" indent="-285750">
              <a:lnSpc>
                <a:spcPct val="150000"/>
              </a:lnSpc>
              <a:buChar char="•"/>
            </a:pPr>
            <a:r>
              <a:rPr lang="zh-CN" altLang="en-US" sz="1600">
                <a:latin typeface="微软雅黑" panose="020B0503020204020204" pitchFamily="34" charset="-122"/>
                <a:ea typeface="微软雅黑" panose="020B0503020204020204" pitchFamily="34" charset="-122"/>
              </a:rPr>
              <a:t>支持创建阅读列表，阅读列表可以与课程关联，以供读者在统一检索查看、收藏；</a:t>
            </a:r>
            <a:endParaRPr lang="zh-CN" altLang="en-US" sz="1600">
              <a:latin typeface="微软雅黑" panose="020B0503020204020204" pitchFamily="34" charset="-122"/>
              <a:ea typeface="微软雅黑" panose="020B0503020204020204" pitchFamily="34" charset="-122"/>
            </a:endParaRPr>
          </a:p>
          <a:p>
            <a:pPr>
              <a:lnSpc>
                <a:spcPct val="150000"/>
              </a:lnSpc>
            </a:pPr>
            <a:endParaRPr lang="zh-CN" altLang="en-US" sz="1600">
              <a:latin typeface="微软雅黑" panose="020B0503020204020204" pitchFamily="34" charset="-122"/>
              <a:ea typeface="微软雅黑" panose="020B0503020204020204" pitchFamily="34" charset="-122"/>
            </a:endParaRPr>
          </a:p>
          <a:p>
            <a:pPr marL="285750" indent="-285750">
              <a:lnSpc>
                <a:spcPct val="150000"/>
              </a:lnSpc>
              <a:buChar char="•"/>
            </a:pPr>
            <a:r>
              <a:rPr lang="zh-CN" altLang="en-US" sz="1600">
                <a:latin typeface="微软雅黑" panose="020B0503020204020204" pitchFamily="34" charset="-122"/>
                <a:ea typeface="微软雅黑" panose="020B0503020204020204" pitchFamily="34" charset="-122"/>
              </a:rPr>
              <a:t>读者也可以添加自己的阅读列表。</a:t>
            </a:r>
            <a:endParaRPr lang="zh-CN" altLang="en-US"/>
          </a:p>
        </p:txBody>
      </p:sp>
      <p:pic>
        <p:nvPicPr>
          <p:cNvPr id="6" name="图片 5"/>
          <p:cNvPicPr>
            <a:picLocks noChangeAspect="1"/>
          </p:cNvPicPr>
          <p:nvPr/>
        </p:nvPicPr>
        <p:blipFill>
          <a:blip r:embed="rId1"/>
          <a:stretch>
            <a:fillRect/>
          </a:stretch>
        </p:blipFill>
        <p:spPr>
          <a:xfrm>
            <a:off x="3058486" y="655390"/>
            <a:ext cx="8834656" cy="5977156"/>
          </a:xfrm>
          <a:prstGeom prst="rect">
            <a:avLst/>
          </a:prstGeom>
        </p:spPr>
      </p:pic>
      <p:pic>
        <p:nvPicPr>
          <p:cNvPr id="4" name="图片 3"/>
          <p:cNvPicPr>
            <a:picLocks noChangeAspect="1"/>
          </p:cNvPicPr>
          <p:nvPr/>
        </p:nvPicPr>
        <p:blipFill>
          <a:blip r:embed="rId2"/>
          <a:stretch>
            <a:fillRect/>
          </a:stretch>
        </p:blipFill>
        <p:spPr>
          <a:xfrm>
            <a:off x="3084702" y="672867"/>
            <a:ext cx="8799702" cy="59596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3006055" y="1048624"/>
            <a:ext cx="9018165" cy="5077087"/>
          </a:xfrm>
          <a:prstGeom prst="rect">
            <a:avLst/>
          </a:prstGeom>
        </p:spPr>
      </p:pic>
      <p:sp>
        <p:nvSpPr>
          <p:cNvPr id="11" name="文本框 10"/>
          <p:cNvSpPr txBox="1">
            <a:spLocks noChangeArrowheads="1"/>
          </p:cNvSpPr>
          <p:nvPr/>
        </p:nvSpPr>
        <p:spPr bwMode="auto">
          <a:xfrm>
            <a:off x="373529" y="1120588"/>
            <a:ext cx="2185147" cy="452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Font typeface="Wingdings" panose="05000000000000000000" pitchFamily="2" charset="2"/>
              <a:buChar char="Ø"/>
            </a:pPr>
            <a:r>
              <a:rPr lang="zh-CN" altLang="zh-CN" sz="1400" dirty="0">
                <a:solidFill>
                  <a:srgbClr val="0D0D0D"/>
                </a:solidFill>
                <a:latin typeface="微软雅黑" panose="020B0503020204020204" pitchFamily="34" charset="-122"/>
                <a:ea typeface="微软雅黑" panose="020B0503020204020204" pitchFamily="34" charset="-122"/>
              </a:rPr>
              <a:t>个人中心具备收藏、订阅、积分、行为、荐购等功能</a:t>
            </a:r>
            <a:endParaRPr lang="en-US" altLang="zh-CN" sz="14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endParaRPr lang="en-US" altLang="zh-CN" sz="14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r>
              <a:rPr lang="zh-CN" altLang="en-US" sz="1400" dirty="0">
                <a:solidFill>
                  <a:srgbClr val="0D0D0D"/>
                </a:solidFill>
                <a:latin typeface="微软雅黑" panose="020B0503020204020204" pitchFamily="34" charset="-122"/>
                <a:ea typeface="微软雅黑" panose="020B0503020204020204" pitchFamily="34" charset="-122"/>
              </a:rPr>
              <a:t>查看</a:t>
            </a:r>
            <a:r>
              <a:rPr lang="zh-CN" altLang="zh-CN" sz="1400" dirty="0">
                <a:solidFill>
                  <a:srgbClr val="0D0D0D"/>
                </a:solidFill>
                <a:latin typeface="微软雅黑" panose="020B0503020204020204" pitchFamily="34" charset="-122"/>
                <a:ea typeface="微软雅黑" panose="020B0503020204020204" pitchFamily="34" charset="-122"/>
              </a:rPr>
              <a:t>当前借阅和借阅历史，可</a:t>
            </a:r>
            <a:r>
              <a:rPr lang="zh-CN" altLang="en-US" sz="1400" dirty="0">
                <a:solidFill>
                  <a:srgbClr val="0D0D0D"/>
                </a:solidFill>
                <a:latin typeface="微软雅黑" panose="020B0503020204020204" pitchFamily="34" charset="-122"/>
                <a:ea typeface="微软雅黑" panose="020B0503020204020204" pitchFamily="34" charset="-122"/>
              </a:rPr>
              <a:t>在线续借</a:t>
            </a:r>
            <a:r>
              <a:rPr lang="zh-CN" altLang="zh-CN" sz="1400" dirty="0">
                <a:solidFill>
                  <a:srgbClr val="0D0D0D"/>
                </a:solidFill>
                <a:latin typeface="微软雅黑" panose="020B0503020204020204" pitchFamily="34" charset="-122"/>
                <a:ea typeface="微软雅黑" panose="020B0503020204020204" pitchFamily="34" charset="-122"/>
              </a:rPr>
              <a:t>当前借阅的书刊</a:t>
            </a:r>
            <a:endParaRPr lang="en-US" altLang="zh-CN" sz="14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endParaRPr lang="en-US" altLang="zh-CN" sz="14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r>
              <a:rPr lang="zh-CN" altLang="zh-CN" sz="1400" dirty="0">
                <a:solidFill>
                  <a:srgbClr val="0D0D0D"/>
                </a:solidFill>
                <a:latin typeface="微软雅黑" panose="020B0503020204020204" pitchFamily="34" charset="-122"/>
                <a:ea typeface="微软雅黑" panose="020B0503020204020204" pitchFamily="34" charset="-122"/>
              </a:rPr>
              <a:t>显示读者收藏和订阅信息，</a:t>
            </a:r>
            <a:r>
              <a:rPr lang="zh-CN" altLang="en-US" sz="1400" dirty="0">
                <a:solidFill>
                  <a:srgbClr val="0D0D0D"/>
                </a:solidFill>
                <a:latin typeface="微软雅黑" panose="020B0503020204020204" pitchFamily="34" charset="-122"/>
                <a:ea typeface="微软雅黑" panose="020B0503020204020204" pitchFamily="34" charset="-122"/>
              </a:rPr>
              <a:t>支持检索订阅</a:t>
            </a:r>
            <a:endParaRPr lang="en-US" altLang="zh-CN" sz="14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endParaRPr lang="en-US" altLang="zh-CN" sz="14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r>
              <a:rPr lang="zh-CN" altLang="zh-CN" sz="1400" dirty="0">
                <a:solidFill>
                  <a:srgbClr val="0D0D0D"/>
                </a:solidFill>
                <a:latin typeface="微软雅黑" panose="020B0503020204020204" pitchFamily="34" charset="-122"/>
                <a:ea typeface="微软雅黑" panose="020B0503020204020204" pitchFamily="34" charset="-122"/>
              </a:rPr>
              <a:t>读者荐购，包括采购单荐购和自由荐购</a:t>
            </a:r>
            <a:r>
              <a:rPr lang="zh-CN" altLang="en-US" sz="1400" dirty="0">
                <a:solidFill>
                  <a:srgbClr val="0D0D0D"/>
                </a:solidFill>
                <a:latin typeface="微软雅黑" panose="020B0503020204020204" pitchFamily="34" charset="-122"/>
                <a:ea typeface="微软雅黑" panose="020B0503020204020204" pitchFamily="34" charset="-122"/>
              </a:rPr>
              <a:t>，查看他人荐购信息及个人荐购记录</a:t>
            </a:r>
            <a:endParaRPr lang="en-US" altLang="zh-CN" sz="14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endParaRPr lang="en-US" altLang="zh-CN" sz="14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r>
              <a:rPr lang="zh-CN" altLang="en-US" sz="1400" dirty="0">
                <a:solidFill>
                  <a:srgbClr val="0D0D0D"/>
                </a:solidFill>
                <a:latin typeface="微软雅黑" panose="020B0503020204020204" pitchFamily="34" charset="-122"/>
                <a:ea typeface="微软雅黑" panose="020B0503020204020204" pitchFamily="34" charset="-122"/>
              </a:rPr>
              <a:t>记录读者行为，查看积分变动</a:t>
            </a:r>
            <a:endParaRPr lang="zh-CN" altLang="zh-CN" sz="1600" dirty="0">
              <a:solidFill>
                <a:srgbClr val="0D0D0D"/>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3006055" y="1048624"/>
            <a:ext cx="9018165" cy="5068349"/>
          </a:xfrm>
          <a:prstGeom prst="rect">
            <a:avLst/>
          </a:prstGeom>
        </p:spPr>
      </p:pic>
      <p:pic>
        <p:nvPicPr>
          <p:cNvPr id="5" name="图片 4"/>
          <p:cNvPicPr>
            <a:picLocks noChangeAspect="1"/>
          </p:cNvPicPr>
          <p:nvPr/>
        </p:nvPicPr>
        <p:blipFill>
          <a:blip r:embed="rId3"/>
          <a:stretch>
            <a:fillRect/>
          </a:stretch>
        </p:blipFill>
        <p:spPr>
          <a:xfrm>
            <a:off x="3006055" y="1048624"/>
            <a:ext cx="8991950" cy="5050872"/>
          </a:xfrm>
          <a:prstGeom prst="rect">
            <a:avLst/>
          </a:prstGeom>
        </p:spPr>
      </p:pic>
      <p:pic>
        <p:nvPicPr>
          <p:cNvPr id="2" name="图片 1"/>
          <p:cNvPicPr>
            <a:picLocks noChangeAspect="1"/>
          </p:cNvPicPr>
          <p:nvPr/>
        </p:nvPicPr>
        <p:blipFill>
          <a:blip r:embed="rId4"/>
          <a:stretch>
            <a:fillRect/>
          </a:stretch>
        </p:blipFill>
        <p:spPr>
          <a:xfrm>
            <a:off x="3006055" y="1048624"/>
            <a:ext cx="9000688" cy="5068349"/>
          </a:xfrm>
          <a:prstGeom prst="rect">
            <a:avLst/>
          </a:prstGeom>
        </p:spPr>
      </p:pic>
      <p:grpSp>
        <p:nvGrpSpPr>
          <p:cNvPr id="10" name="组合 9"/>
          <p:cNvGrpSpPr/>
          <p:nvPr/>
        </p:nvGrpSpPr>
        <p:grpSpPr>
          <a:xfrm>
            <a:off x="451485" y="196374"/>
            <a:ext cx="4937268" cy="522605"/>
            <a:chOff x="3908" y="283"/>
            <a:chExt cx="7773" cy="823"/>
          </a:xfrm>
        </p:grpSpPr>
        <p:sp>
          <p:nvSpPr>
            <p:cNvPr id="8" name="文本框 7"/>
            <p:cNvSpPr txBox="1"/>
            <p:nvPr/>
          </p:nvSpPr>
          <p:spPr>
            <a:xfrm>
              <a:off x="4579" y="283"/>
              <a:ext cx="7102" cy="82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我的图书馆</a:t>
              </a:r>
              <a:endParaRPr lang="zh-CN" altLang="en-US" sz="2800" b="1">
                <a:solidFill>
                  <a:srgbClr val="01579B"/>
                </a:solidFill>
                <a:effectLst/>
                <a:latin typeface="+mj-ea"/>
                <a:ea typeface="+mj-ea"/>
                <a:sym typeface="+mn-ea"/>
              </a:endParaRPr>
            </a:p>
          </p:txBody>
        </p:sp>
        <p:grpSp>
          <p:nvGrpSpPr>
            <p:cNvPr id="9" name="组合 8"/>
            <p:cNvGrpSpPr/>
            <p:nvPr/>
          </p:nvGrpSpPr>
          <p:grpSpPr>
            <a:xfrm rot="16200000">
              <a:off x="5809" y="-1471"/>
              <a:ext cx="571" cy="4373"/>
              <a:chOff x="9906" y="-30607"/>
              <a:chExt cx="5850" cy="44908"/>
            </a:xfrm>
          </p:grpSpPr>
          <p:sp>
            <p:nvSpPr>
              <p:cNvPr id="21" name="等腰三角形 20"/>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2" name="等腰三角形 21"/>
              <p:cNvSpPr/>
              <p:nvPr/>
            </p:nvSpPr>
            <p:spPr>
              <a:xfrm flipV="1">
                <a:off x="9909" y="8897"/>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pic>
        <p:nvPicPr>
          <p:cNvPr id="12" name="图片 11"/>
          <p:cNvPicPr>
            <a:picLocks noChangeAspect="1"/>
          </p:cNvPicPr>
          <p:nvPr/>
        </p:nvPicPr>
        <p:blipFill>
          <a:blip r:embed="rId5"/>
          <a:stretch>
            <a:fillRect/>
          </a:stretch>
        </p:blipFill>
        <p:spPr>
          <a:xfrm>
            <a:off x="3006055" y="1048624"/>
            <a:ext cx="9026904" cy="507708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7376251" y="1496323"/>
            <a:ext cx="2173175" cy="3865355"/>
          </a:xfrm>
          <a:prstGeom prst="rect">
            <a:avLst/>
          </a:prstGeom>
          <a:effectLst>
            <a:outerShdw blurRad="304800" dist="38100" dir="2700000" algn="tl" rotWithShape="0">
              <a:prstClr val="black">
                <a:alpha val="20000"/>
              </a:prstClr>
            </a:outerShdw>
          </a:effectLst>
        </p:spPr>
      </p:pic>
      <p:pic>
        <p:nvPicPr>
          <p:cNvPr id="54" name="图片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558" y="1496323"/>
            <a:ext cx="2173176" cy="3865355"/>
          </a:xfrm>
          <a:prstGeom prst="rect">
            <a:avLst/>
          </a:prstGeom>
          <a:effectLst>
            <a:outerShdw blurRad="304800" dist="38100" dir="2700000" algn="tl" rotWithShape="0">
              <a:prstClr val="black">
                <a:alpha val="20000"/>
              </a:prstClr>
            </a:outerShdw>
          </a:effectLst>
        </p:spPr>
      </p:pic>
      <p:pic>
        <p:nvPicPr>
          <p:cNvPr id="48" name="Picture 4" descr="https://uploader.shimo.im/f/uL9J3ZSVqZCFDJ9P.jpg!thumbn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2197" y="1272998"/>
            <a:ext cx="2381302" cy="4312004"/>
          </a:xfrm>
          <a:prstGeom prst="rect">
            <a:avLst/>
          </a:prstGeom>
          <a:noFill/>
          <a:ln w="12700">
            <a:noFill/>
          </a:ln>
          <a:effectLst>
            <a:outerShdw blurRad="304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0" name="图片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484" y="1318754"/>
            <a:ext cx="1991684" cy="4220493"/>
          </a:xfrm>
          <a:prstGeom prst="rect">
            <a:avLst/>
          </a:prstGeom>
          <a:effectLst>
            <a:outerShdw blurRad="50800" dist="38100" dir="2700000" algn="tl" rotWithShape="0">
              <a:prstClr val="black">
                <a:alpha val="20000"/>
              </a:prstClr>
            </a:outerShdw>
          </a:effectLst>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9918" y="984879"/>
            <a:ext cx="2699529" cy="4888242"/>
          </a:xfrm>
          <a:prstGeom prst="rect">
            <a:avLst/>
          </a:prstGeom>
          <a:effectLst>
            <a:outerShdw blurRad="304800" dist="38100" dir="2700000" algn="tl" rotWithShape="0">
              <a:prstClr val="black">
                <a:alpha val="20000"/>
              </a:prstClr>
            </a:outerShdw>
          </a:effectLst>
        </p:spPr>
      </p:pic>
      <p:sp>
        <p:nvSpPr>
          <p:cNvPr id="2" name="AutoShape 2" descr="https://uploader.shimo.im/f/uL9J3ZSVqZCFDJ9P.jpg!thumbnail"/>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6" descr="https://uploader.shimo.im/f/Wcw3ITLTqOoNQXGZ.png!original"/>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8" descr="https://uploader.shimo.im/f/Wcw3ITLTqOoNQXGZ.png!original"/>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 name="文本框 21"/>
          <p:cNvSpPr txBox="1"/>
          <p:nvPr/>
        </p:nvSpPr>
        <p:spPr>
          <a:xfrm>
            <a:off x="9805988" y="1109663"/>
            <a:ext cx="2257425" cy="647700"/>
          </a:xfrm>
          <a:prstGeom prst="rect">
            <a:avLst/>
          </a:prstGeom>
          <a:noFill/>
          <a:ln>
            <a:noFill/>
          </a:ln>
        </p:spPr>
        <p:txBody>
          <a:bodyPr wrap="square" rtlCol="0">
            <a:noAutofit/>
          </a:bodyPr>
          <a:lstStyle/>
          <a:p>
            <a:pPr marL="285750" indent="-285750">
              <a:buChar char="•"/>
            </a:pPr>
            <a:r>
              <a:rPr lang="zh-CN" altLang="en-US" dirty="0">
                <a:solidFill>
                  <a:schemeClr val="tx1">
                    <a:lumMod val="85000"/>
                    <a:lumOff val="15000"/>
                  </a:schemeClr>
                </a:solidFill>
                <a:latin typeface="+mj-ea"/>
                <a:ea typeface="+mj-ea"/>
                <a:cs typeface="Times New Roman" panose="02020603050405020304" pitchFamily="18" charset="0"/>
              </a:rPr>
              <a:t>你选书，我买单</a:t>
            </a:r>
            <a:endParaRPr lang="zh-CN" altLang="en-US" dirty="0">
              <a:solidFill>
                <a:schemeClr val="tx1">
                  <a:lumMod val="85000"/>
                  <a:lumOff val="15000"/>
                </a:schemeClr>
              </a:solidFill>
              <a:latin typeface="+mj-ea"/>
              <a:ea typeface="+mj-ea"/>
            </a:endParaRPr>
          </a:p>
        </p:txBody>
      </p:sp>
      <p:sp>
        <p:nvSpPr>
          <p:cNvPr id="40" name="文本框 39"/>
          <p:cNvSpPr txBox="1"/>
          <p:nvPr/>
        </p:nvSpPr>
        <p:spPr>
          <a:xfrm>
            <a:off x="9805988" y="2262188"/>
            <a:ext cx="1543050" cy="647700"/>
          </a:xfrm>
          <a:prstGeom prst="rect">
            <a:avLst/>
          </a:prstGeom>
          <a:noFill/>
          <a:ln>
            <a:noFill/>
          </a:ln>
        </p:spPr>
        <p:txBody>
          <a:bodyPr wrap="square" rtlCol="0">
            <a:noAutofit/>
          </a:bodyPr>
          <a:lstStyle/>
          <a:p>
            <a:pPr marL="285750" indent="-285750">
              <a:buChar char="•"/>
            </a:pPr>
            <a:r>
              <a:rPr lang="zh-CN" altLang="en-US" dirty="0">
                <a:solidFill>
                  <a:schemeClr val="tx1">
                    <a:lumMod val="85000"/>
                    <a:lumOff val="15000"/>
                  </a:schemeClr>
                </a:solidFill>
                <a:latin typeface="+mj-ea"/>
                <a:ea typeface="+mj-ea"/>
              </a:rPr>
              <a:t>物流到家</a:t>
            </a:r>
            <a:endParaRPr lang="zh-CN" altLang="en-US" dirty="0">
              <a:solidFill>
                <a:schemeClr val="tx1">
                  <a:lumMod val="85000"/>
                  <a:lumOff val="15000"/>
                </a:schemeClr>
              </a:solidFill>
              <a:latin typeface="+mj-ea"/>
              <a:ea typeface="+mj-ea"/>
            </a:endParaRPr>
          </a:p>
        </p:txBody>
      </p:sp>
      <p:sp>
        <p:nvSpPr>
          <p:cNvPr id="41" name="文本框 40"/>
          <p:cNvSpPr txBox="1"/>
          <p:nvPr/>
        </p:nvSpPr>
        <p:spPr>
          <a:xfrm>
            <a:off x="9805988" y="1681163"/>
            <a:ext cx="1752600" cy="371475"/>
          </a:xfrm>
          <a:prstGeom prst="rect">
            <a:avLst/>
          </a:prstGeom>
          <a:noFill/>
          <a:ln>
            <a:noFill/>
          </a:ln>
        </p:spPr>
        <p:txBody>
          <a:bodyPr wrap="square" rtlCol="0">
            <a:noAutofit/>
          </a:bodyPr>
          <a:lstStyle/>
          <a:p>
            <a:pPr marL="285750" indent="-285750">
              <a:buChar char="•"/>
            </a:pPr>
            <a:r>
              <a:rPr lang="zh-CN" altLang="en-US" dirty="0">
                <a:solidFill>
                  <a:schemeClr val="tx1">
                    <a:lumMod val="85000"/>
                    <a:lumOff val="15000"/>
                  </a:schemeClr>
                </a:solidFill>
                <a:latin typeface="+mj-ea"/>
                <a:ea typeface="+mj-ea"/>
              </a:rPr>
              <a:t>智能推荐</a:t>
            </a:r>
            <a:endParaRPr lang="zh-CN" altLang="en-US" dirty="0">
              <a:solidFill>
                <a:schemeClr val="tx1">
                  <a:lumMod val="85000"/>
                  <a:lumOff val="15000"/>
                </a:schemeClr>
              </a:solidFill>
              <a:latin typeface="+mj-ea"/>
              <a:ea typeface="+mj-ea"/>
            </a:endParaRPr>
          </a:p>
        </p:txBody>
      </p:sp>
      <p:sp>
        <p:nvSpPr>
          <p:cNvPr id="43" name="文本框 42"/>
          <p:cNvSpPr txBox="1"/>
          <p:nvPr/>
        </p:nvSpPr>
        <p:spPr>
          <a:xfrm>
            <a:off x="9805988" y="2833688"/>
            <a:ext cx="1704975" cy="647700"/>
          </a:xfrm>
          <a:prstGeom prst="rect">
            <a:avLst/>
          </a:prstGeom>
          <a:noFill/>
          <a:ln>
            <a:noFill/>
          </a:ln>
        </p:spPr>
        <p:txBody>
          <a:bodyPr wrap="square" rtlCol="0">
            <a:noAutofit/>
          </a:bodyPr>
          <a:lstStyle/>
          <a:p>
            <a:pPr marL="285750" indent="-285750">
              <a:buChar char="•"/>
            </a:pPr>
            <a:r>
              <a:rPr lang="zh-CN" altLang="en-US" dirty="0">
                <a:solidFill>
                  <a:schemeClr val="tx1">
                    <a:lumMod val="85000"/>
                    <a:lumOff val="15000"/>
                  </a:schemeClr>
                </a:solidFill>
                <a:latin typeface="+mj-ea"/>
                <a:ea typeface="+mj-ea"/>
              </a:rPr>
              <a:t>图书漂流</a:t>
            </a:r>
            <a:endParaRPr lang="zh-CN" altLang="en-US" dirty="0">
              <a:solidFill>
                <a:schemeClr val="tx1">
                  <a:lumMod val="85000"/>
                  <a:lumOff val="15000"/>
                </a:schemeClr>
              </a:solidFill>
              <a:latin typeface="+mj-ea"/>
              <a:ea typeface="+mj-ea"/>
            </a:endParaRPr>
          </a:p>
        </p:txBody>
      </p:sp>
      <p:sp>
        <p:nvSpPr>
          <p:cNvPr id="44" name="文本框 43"/>
          <p:cNvSpPr txBox="1"/>
          <p:nvPr/>
        </p:nvSpPr>
        <p:spPr>
          <a:xfrm>
            <a:off x="9805988" y="4567238"/>
            <a:ext cx="1552575" cy="647700"/>
          </a:xfrm>
          <a:prstGeom prst="rect">
            <a:avLst/>
          </a:prstGeom>
          <a:noFill/>
          <a:ln>
            <a:noFill/>
          </a:ln>
        </p:spPr>
        <p:txBody>
          <a:bodyPr wrap="square" rtlCol="0">
            <a:noAutofit/>
          </a:bodyPr>
          <a:lstStyle/>
          <a:p>
            <a:pPr marL="285750" indent="-285750">
              <a:buChar char="•"/>
            </a:pPr>
            <a:r>
              <a:rPr lang="zh-CN" altLang="en-US" dirty="0" smtClean="0">
                <a:solidFill>
                  <a:schemeClr val="tx1">
                    <a:lumMod val="85000"/>
                    <a:lumOff val="15000"/>
                  </a:schemeClr>
                </a:solidFill>
                <a:latin typeface="+mj-ea"/>
                <a:ea typeface="+mj-ea"/>
              </a:rPr>
              <a:t>读者荐</a:t>
            </a:r>
            <a:r>
              <a:rPr lang="zh-CN" altLang="en-US" dirty="0">
                <a:solidFill>
                  <a:schemeClr val="tx1">
                    <a:lumMod val="85000"/>
                    <a:lumOff val="15000"/>
                  </a:schemeClr>
                </a:solidFill>
                <a:latin typeface="+mj-ea"/>
                <a:ea typeface="+mj-ea"/>
              </a:rPr>
              <a:t>购</a:t>
            </a:r>
            <a:endParaRPr lang="zh-CN" altLang="en-US" dirty="0">
              <a:solidFill>
                <a:schemeClr val="tx1">
                  <a:lumMod val="85000"/>
                  <a:lumOff val="15000"/>
                </a:schemeClr>
              </a:solidFill>
              <a:latin typeface="+mj-ea"/>
              <a:ea typeface="+mj-ea"/>
            </a:endParaRPr>
          </a:p>
        </p:txBody>
      </p:sp>
      <p:sp>
        <p:nvSpPr>
          <p:cNvPr id="45" name="文本框 44"/>
          <p:cNvSpPr txBox="1"/>
          <p:nvPr/>
        </p:nvSpPr>
        <p:spPr>
          <a:xfrm>
            <a:off x="9805988" y="3414713"/>
            <a:ext cx="1543050" cy="647700"/>
          </a:xfrm>
          <a:prstGeom prst="rect">
            <a:avLst/>
          </a:prstGeom>
          <a:noFill/>
          <a:ln>
            <a:noFill/>
          </a:ln>
        </p:spPr>
        <p:txBody>
          <a:bodyPr wrap="square" rtlCol="0">
            <a:noAutofit/>
          </a:bodyPr>
          <a:lstStyle/>
          <a:p>
            <a:pPr marL="285750" indent="-285750">
              <a:buChar char="•"/>
            </a:pPr>
            <a:r>
              <a:rPr lang="zh-CN" altLang="en-US" dirty="0">
                <a:solidFill>
                  <a:schemeClr val="tx1">
                    <a:lumMod val="85000"/>
                    <a:lumOff val="15000"/>
                  </a:schemeClr>
                </a:solidFill>
                <a:latin typeface="+mj-ea"/>
                <a:ea typeface="+mj-ea"/>
              </a:rPr>
              <a:t>活动管理</a:t>
            </a:r>
            <a:endParaRPr lang="zh-CN" altLang="en-US" dirty="0">
              <a:solidFill>
                <a:schemeClr val="tx1">
                  <a:lumMod val="85000"/>
                  <a:lumOff val="15000"/>
                </a:schemeClr>
              </a:solidFill>
              <a:latin typeface="+mj-ea"/>
              <a:ea typeface="+mj-ea"/>
            </a:endParaRPr>
          </a:p>
        </p:txBody>
      </p:sp>
      <p:sp>
        <p:nvSpPr>
          <p:cNvPr id="46" name="文本框 45"/>
          <p:cNvSpPr txBox="1"/>
          <p:nvPr/>
        </p:nvSpPr>
        <p:spPr>
          <a:xfrm>
            <a:off x="9805988" y="3986213"/>
            <a:ext cx="1704975" cy="647700"/>
          </a:xfrm>
          <a:prstGeom prst="rect">
            <a:avLst/>
          </a:prstGeom>
          <a:noFill/>
          <a:ln>
            <a:noFill/>
          </a:ln>
        </p:spPr>
        <p:txBody>
          <a:bodyPr wrap="square" rtlCol="0">
            <a:noAutofit/>
          </a:bodyPr>
          <a:lstStyle/>
          <a:p>
            <a:pPr marL="285750" indent="-285750">
              <a:buChar char="•"/>
            </a:pPr>
            <a:r>
              <a:rPr lang="zh-CN" altLang="en-US" dirty="0">
                <a:solidFill>
                  <a:schemeClr val="tx1">
                    <a:lumMod val="85000"/>
                    <a:lumOff val="15000"/>
                  </a:schemeClr>
                </a:solidFill>
                <a:latin typeface="+mj-ea"/>
                <a:ea typeface="+mj-ea"/>
              </a:rPr>
              <a:t>志愿者管理</a:t>
            </a:r>
            <a:endParaRPr lang="zh-CN" altLang="en-US" dirty="0">
              <a:solidFill>
                <a:schemeClr val="tx1">
                  <a:lumMod val="85000"/>
                  <a:lumOff val="15000"/>
                </a:schemeClr>
              </a:solidFill>
              <a:latin typeface="+mj-ea"/>
              <a:ea typeface="+mj-ea"/>
            </a:endParaRPr>
          </a:p>
        </p:txBody>
      </p:sp>
      <p:sp>
        <p:nvSpPr>
          <p:cNvPr id="47" name="文本框 46"/>
          <p:cNvSpPr txBox="1"/>
          <p:nvPr/>
        </p:nvSpPr>
        <p:spPr>
          <a:xfrm>
            <a:off x="9805988" y="5138738"/>
            <a:ext cx="1638300" cy="647700"/>
          </a:xfrm>
          <a:prstGeom prst="rect">
            <a:avLst/>
          </a:prstGeom>
          <a:noFill/>
          <a:ln>
            <a:noFill/>
          </a:ln>
        </p:spPr>
        <p:txBody>
          <a:bodyPr wrap="square" rtlCol="0">
            <a:noAutofit/>
          </a:bodyPr>
          <a:lstStyle/>
          <a:p>
            <a:pPr marL="285750" indent="-285750">
              <a:buChar char="•"/>
            </a:pPr>
            <a:r>
              <a:rPr lang="zh-CN" altLang="en-US" dirty="0">
                <a:solidFill>
                  <a:schemeClr val="tx1">
                    <a:lumMod val="85000"/>
                    <a:lumOff val="15000"/>
                  </a:schemeClr>
                </a:solidFill>
                <a:latin typeface="+mj-ea"/>
                <a:ea typeface="+mj-ea"/>
              </a:rPr>
              <a:t>阅读学分</a:t>
            </a:r>
            <a:endParaRPr lang="zh-CN" altLang="en-US" dirty="0">
              <a:solidFill>
                <a:schemeClr val="tx1">
                  <a:lumMod val="85000"/>
                  <a:lumOff val="15000"/>
                </a:schemeClr>
              </a:solidFill>
              <a:latin typeface="+mj-ea"/>
              <a:ea typeface="+mj-ea"/>
            </a:endParaRPr>
          </a:p>
        </p:txBody>
      </p:sp>
      <p:sp>
        <p:nvSpPr>
          <p:cNvPr id="25" name="文本框 24"/>
          <p:cNvSpPr txBox="1"/>
          <p:nvPr/>
        </p:nvSpPr>
        <p:spPr>
          <a:xfrm>
            <a:off x="9805988" y="5719763"/>
            <a:ext cx="2047875" cy="371475"/>
          </a:xfrm>
          <a:prstGeom prst="rect">
            <a:avLst/>
          </a:prstGeom>
          <a:noFill/>
          <a:ln>
            <a:noFill/>
          </a:ln>
        </p:spPr>
        <p:txBody>
          <a:bodyPr wrap="square" rtlCol="0">
            <a:noAutofit/>
          </a:bodyPr>
          <a:lstStyle/>
          <a:p>
            <a:pPr marL="0" indent="0">
              <a:buNone/>
            </a:pPr>
            <a:r>
              <a:rPr lang="zh-CN" altLang="en-US" dirty="0">
                <a:solidFill>
                  <a:schemeClr val="tx1">
                    <a:lumMod val="85000"/>
                    <a:lumOff val="15000"/>
                  </a:schemeClr>
                </a:solidFill>
                <a:latin typeface="+mj-ea"/>
                <a:ea typeface="+mj-ea"/>
              </a:rPr>
              <a:t>。。。。</a:t>
            </a:r>
            <a:endParaRPr lang="zh-CN" altLang="en-US" dirty="0">
              <a:solidFill>
                <a:schemeClr val="tx1">
                  <a:lumMod val="85000"/>
                  <a:lumOff val="15000"/>
                </a:schemeClr>
              </a:solidFill>
              <a:latin typeface="+mj-ea"/>
              <a:ea typeface="+mj-ea"/>
            </a:endParaRPr>
          </a:p>
        </p:txBody>
      </p:sp>
      <p:grpSp>
        <p:nvGrpSpPr>
          <p:cNvPr id="77" name="组合 76"/>
          <p:cNvGrpSpPr/>
          <p:nvPr userDrawn="1"/>
        </p:nvGrpSpPr>
        <p:grpSpPr>
          <a:xfrm>
            <a:off x="356235" y="190500"/>
            <a:ext cx="3305175" cy="519430"/>
            <a:chOff x="561" y="300"/>
            <a:chExt cx="5205" cy="818"/>
          </a:xfrm>
        </p:grpSpPr>
        <p:sp>
          <p:nvSpPr>
            <p:cNvPr id="78" name="等腰三角形 77"/>
            <p:cNvSpPr/>
            <p:nvPr/>
          </p:nvSpPr>
          <p:spPr>
            <a:xfrm rot="16200000">
              <a:off x="477" y="509"/>
              <a:ext cx="568" cy="400"/>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9" name="等腰三角形 78"/>
            <p:cNvSpPr/>
            <p:nvPr/>
          </p:nvSpPr>
          <p:spPr>
            <a:xfrm rot="16200000" flipV="1">
              <a:off x="5282" y="493"/>
              <a:ext cx="568" cy="400"/>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0" name="文本框 79"/>
            <p:cNvSpPr txBox="1"/>
            <p:nvPr/>
          </p:nvSpPr>
          <p:spPr>
            <a:xfrm>
              <a:off x="1091" y="300"/>
              <a:ext cx="4473" cy="818"/>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读者移动端服务</a:t>
              </a:r>
              <a:endParaRPr lang="zh-CN" altLang="en-US" sz="2800" b="1">
                <a:solidFill>
                  <a:srgbClr val="01579B"/>
                </a:solidFill>
                <a:effectLst/>
                <a:latin typeface="+mj-ea"/>
                <a:ea typeface="+mj-ea"/>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2971">
        <p15:prstTrans prst="pageCurlDouble"/>
      </p:transition>
    </mc:Choice>
    <mc:Fallback>
      <p:transition spd="slow" advTm="2971">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71"/>
          <p:cNvSpPr txBox="1">
            <a:spLocks noChangeArrowheads="1"/>
          </p:cNvSpPr>
          <p:nvPr/>
        </p:nvSpPr>
        <p:spPr bwMode="auto">
          <a:xfrm>
            <a:off x="880243" y="5556747"/>
            <a:ext cx="10431513"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zh-CN" altLang="en-US" sz="1400" dirty="0">
                <a:latin typeface="+mn-ea"/>
                <a:ea typeface="+mn-ea"/>
              </a:rPr>
              <a:t>读者个体在某个时间段在图书馆的所有活动数据，到馆情况、借阅情况、空间利用情况、座位预约情况、打印复印、期刊电子资源利用等情况及其他相关数据，生成个人阅读报告；</a:t>
            </a:r>
            <a:endParaRPr lang="en-US" altLang="zh-CN" sz="1400" dirty="0">
              <a:latin typeface="+mn-ea"/>
              <a:ea typeface="+mn-ea"/>
            </a:endParaRPr>
          </a:p>
          <a:p>
            <a:pPr algn="just">
              <a:lnSpc>
                <a:spcPct val="130000"/>
              </a:lnSpc>
            </a:pPr>
            <a:r>
              <a:rPr lang="zh-CN" altLang="en-US" sz="1400" dirty="0">
                <a:latin typeface="+mn-ea"/>
                <a:ea typeface="+mn-ea"/>
              </a:rPr>
              <a:t>方便读者自己查看，同时方便图书馆针对重点读者开展个性化的服务。</a:t>
            </a:r>
            <a:endParaRPr lang="zh-CN" altLang="en-US" sz="1400" dirty="0">
              <a:solidFill>
                <a:srgbClr val="0D0D0D"/>
              </a:solidFill>
              <a:latin typeface="+mn-ea"/>
              <a:ea typeface="+mn-ea"/>
            </a:endParaRPr>
          </a:p>
        </p:txBody>
      </p:sp>
      <p:grpSp>
        <p:nvGrpSpPr>
          <p:cNvPr id="3" name="组合 2"/>
          <p:cNvGrpSpPr/>
          <p:nvPr userDrawn="1"/>
        </p:nvGrpSpPr>
        <p:grpSpPr>
          <a:xfrm>
            <a:off x="356235" y="186690"/>
            <a:ext cx="2987040" cy="516255"/>
            <a:chOff x="561" y="294"/>
            <a:chExt cx="4704" cy="813"/>
          </a:xfrm>
        </p:grpSpPr>
        <p:sp>
          <p:nvSpPr>
            <p:cNvPr id="52" name="等腰三角形 51"/>
            <p:cNvSpPr/>
            <p:nvPr/>
          </p:nvSpPr>
          <p:spPr>
            <a:xfrm rot="16200000">
              <a:off x="477" y="509"/>
              <a:ext cx="568" cy="400"/>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5" name="等腰三角形 54"/>
            <p:cNvSpPr/>
            <p:nvPr/>
          </p:nvSpPr>
          <p:spPr>
            <a:xfrm rot="16200000" flipV="1">
              <a:off x="4781" y="518"/>
              <a:ext cx="568" cy="400"/>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 name="文本框 1"/>
            <p:cNvSpPr txBox="1"/>
            <p:nvPr/>
          </p:nvSpPr>
          <p:spPr>
            <a:xfrm>
              <a:off x="1129" y="294"/>
              <a:ext cx="3729" cy="813"/>
            </a:xfrm>
            <a:prstGeom prst="rect">
              <a:avLst/>
            </a:prstGeom>
            <a:noFill/>
          </p:spPr>
          <p:txBody>
            <a:bodyPr wrap="square" rtlCol="0">
              <a:noAutofit/>
            </a:bodyPr>
            <a:lstStyle/>
            <a:p>
              <a:pPr algn="l"/>
              <a:r>
                <a:rPr lang="zh-CN" altLang="en-US" sz="2800" b="1">
                  <a:solidFill>
                    <a:srgbClr val="01579B"/>
                  </a:solidFill>
                  <a:effectLst/>
                  <a:latin typeface="+mj-ea"/>
                  <a:ea typeface="+mj-ea"/>
                  <a:sym typeface="+mn-ea"/>
                </a:rPr>
                <a:t>读者阅读报告</a:t>
              </a:r>
              <a:endParaRPr lang="zh-CN" altLang="en-US" sz="2800" b="1">
                <a:solidFill>
                  <a:srgbClr val="01579B"/>
                </a:solidFill>
                <a:effectLst/>
                <a:latin typeface="+mj-ea"/>
                <a:ea typeface="+mj-ea"/>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2971">
        <p15:prstTrans prst="pageCurlDouble"/>
      </p:transition>
    </mc:Choice>
    <mc:Fallback>
      <p:transition spd="slow" advTm="2971">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50850" y="222885"/>
            <a:ext cx="3182202" cy="521970"/>
            <a:chOff x="3907" y="306"/>
            <a:chExt cx="5011" cy="822"/>
          </a:xfrm>
        </p:grpSpPr>
        <p:sp>
          <p:nvSpPr>
            <p:cNvPr id="4" name="文本框 3"/>
            <p:cNvSpPr txBox="1"/>
            <p:nvPr/>
          </p:nvSpPr>
          <p:spPr>
            <a:xfrm>
              <a:off x="4576" y="306"/>
              <a:ext cx="3654" cy="822"/>
            </a:xfrm>
            <a:prstGeom prst="rect">
              <a:avLst/>
            </a:prstGeom>
            <a:noFill/>
          </p:spPr>
          <p:txBody>
            <a:bodyPr wrap="none" rtlCol="0">
              <a:spAutoFit/>
            </a:bodyPr>
            <a:lstStyle/>
            <a:p>
              <a:pPr algn="l"/>
              <a:r>
                <a:rPr lang="zh-CN" altLang="en-US" sz="2800" b="1" dirty="0">
                  <a:solidFill>
                    <a:srgbClr val="01579B"/>
                  </a:solidFill>
                  <a:effectLst/>
                  <a:latin typeface="+mj-ea"/>
                  <a:ea typeface="+mj-ea"/>
                  <a:sym typeface="+mn-ea"/>
                </a:rPr>
                <a:t>着力解决问题</a:t>
              </a:r>
              <a:endParaRPr lang="zh-CN" altLang="en-US" sz="2800" b="1" dirty="0">
                <a:solidFill>
                  <a:srgbClr val="01579B"/>
                </a:solidFill>
                <a:effectLst/>
                <a:latin typeface="+mj-ea"/>
                <a:ea typeface="+mj-ea"/>
                <a:sym typeface="+mn-ea"/>
              </a:endParaRPr>
            </a:p>
          </p:txBody>
        </p:sp>
        <p:grpSp>
          <p:nvGrpSpPr>
            <p:cNvPr id="5" name="组合 4"/>
            <p:cNvGrpSpPr/>
            <p:nvPr/>
          </p:nvGrpSpPr>
          <p:grpSpPr>
            <a:xfrm rot="16200000">
              <a:off x="6122" y="-1783"/>
              <a:ext cx="582" cy="5011"/>
              <a:chOff x="9780" y="-30607"/>
              <a:chExt cx="5973" cy="51456"/>
            </a:xfrm>
          </p:grpSpPr>
          <p:sp>
            <p:nvSpPr>
              <p:cNvPr id="7" name="等腰三角形 6"/>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 name="等腰三角形 7"/>
              <p:cNvSpPr/>
              <p:nvPr/>
            </p:nvSpPr>
            <p:spPr>
              <a:xfrm flipV="1">
                <a:off x="9780" y="15445"/>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
        <p:nvSpPr>
          <p:cNvPr id="11" name="文本框 10"/>
          <p:cNvSpPr txBox="1"/>
          <p:nvPr userDrawn="1"/>
        </p:nvSpPr>
        <p:spPr>
          <a:xfrm>
            <a:off x="1008529" y="4388971"/>
            <a:ext cx="2138456" cy="112059"/>
          </a:xfrm>
          <a:prstGeom prst="rect">
            <a:avLst/>
          </a:prstGeom>
        </p:spPr>
        <p:txBody>
          <a:bodyPr wrap="square" rtlCol="0">
            <a:noAutofit/>
          </a:bodyPr>
          <a:lstStyle/>
          <a:p>
            <a:pPr algn="ctr"/>
            <a:r>
              <a:rPr lang="zh-CN" sz="1800">
                <a:solidFill>
                  <a:srgbClr val="000000"/>
                </a:solidFill>
                <a:ea typeface="微软雅黑" panose="020B0503020204020204" pitchFamily="34" charset="-122"/>
                <a:sym typeface="+mn-ea"/>
              </a:rPr>
              <a:t>资源</a:t>
            </a:r>
            <a:r>
              <a:rPr lang="zh-CN" altLang="en-US" sz="1800">
                <a:solidFill>
                  <a:srgbClr val="000000"/>
                </a:solidFill>
                <a:ea typeface="微软雅黑" panose="020B0503020204020204" pitchFamily="34" charset="-122"/>
                <a:sym typeface="+mn-ea"/>
              </a:rPr>
              <a:t>精确</a:t>
            </a:r>
            <a:r>
              <a:rPr lang="zh-CN" sz="1800">
                <a:solidFill>
                  <a:srgbClr val="000000"/>
                </a:solidFill>
                <a:ea typeface="微软雅黑" panose="020B0503020204020204" pitchFamily="34" charset="-122"/>
                <a:sym typeface="+mn-ea"/>
              </a:rPr>
              <a:t>采购</a:t>
            </a:r>
            <a:endParaRPr lang="zh-CN" altLang="en-US"/>
          </a:p>
        </p:txBody>
      </p:sp>
      <p:sp>
        <p:nvSpPr>
          <p:cNvPr id="15" name="文本框 14"/>
          <p:cNvSpPr txBox="1"/>
          <p:nvPr userDrawn="1"/>
        </p:nvSpPr>
        <p:spPr>
          <a:xfrm>
            <a:off x="3632574" y="4388971"/>
            <a:ext cx="2129118" cy="112059"/>
          </a:xfrm>
          <a:prstGeom prst="rect">
            <a:avLst/>
          </a:prstGeom>
        </p:spPr>
        <p:txBody>
          <a:bodyPr wrap="square" rtlCol="0">
            <a:noAutofit/>
          </a:bodyPr>
          <a:lstStyle/>
          <a:p>
            <a:r>
              <a:rPr lang="zh-CN" sz="1800">
                <a:solidFill>
                  <a:srgbClr val="000000"/>
                </a:solidFill>
                <a:ea typeface="微软雅黑" panose="020B0503020204020204" pitchFamily="34" charset="-122"/>
                <a:sym typeface="+mn-ea"/>
              </a:rPr>
              <a:t>资源馆藏智能布局</a:t>
            </a:r>
            <a:endParaRPr lang="zh-CN" altLang="en-US"/>
          </a:p>
        </p:txBody>
      </p:sp>
      <p:sp>
        <p:nvSpPr>
          <p:cNvPr id="16" name="文本框 15"/>
          <p:cNvSpPr txBox="1"/>
          <p:nvPr userDrawn="1"/>
        </p:nvSpPr>
        <p:spPr>
          <a:xfrm>
            <a:off x="6326654" y="4332941"/>
            <a:ext cx="2297206" cy="112059"/>
          </a:xfrm>
          <a:prstGeom prst="rect">
            <a:avLst/>
          </a:prstGeom>
        </p:spPr>
        <p:txBody>
          <a:bodyPr wrap="square" rtlCol="0">
            <a:noAutofit/>
          </a:bodyPr>
          <a:lstStyle/>
          <a:p>
            <a:pPr algn="ctr">
              <a:lnSpc>
                <a:spcPct val="120000"/>
              </a:lnSpc>
            </a:pPr>
            <a:r>
              <a:rPr lang="zh-CN" altLang="en-US" sz="1800">
                <a:solidFill>
                  <a:srgbClr val="000000"/>
                </a:solidFill>
                <a:ea typeface="微软雅黑" panose="020B0503020204020204" pitchFamily="34" charset="-122"/>
                <a:sym typeface="+mn-ea"/>
              </a:rPr>
              <a:t>多元化</a:t>
            </a:r>
            <a:r>
              <a:rPr lang="zh-CN" sz="1800">
                <a:solidFill>
                  <a:srgbClr val="000000"/>
                </a:solidFill>
                <a:ea typeface="微软雅黑" panose="020B0503020204020204" pitchFamily="34" charset="-122"/>
                <a:sym typeface="+mn-ea"/>
              </a:rPr>
              <a:t>读者服务</a:t>
            </a:r>
            <a:endParaRPr lang="zh-CN" altLang="en-US"/>
          </a:p>
        </p:txBody>
      </p:sp>
      <p:sp>
        <p:nvSpPr>
          <p:cNvPr id="17" name="文本框 16"/>
          <p:cNvSpPr txBox="1"/>
          <p:nvPr userDrawn="1"/>
        </p:nvSpPr>
        <p:spPr>
          <a:xfrm>
            <a:off x="9020735" y="4332941"/>
            <a:ext cx="2297206" cy="112059"/>
          </a:xfrm>
          <a:prstGeom prst="rect">
            <a:avLst/>
          </a:prstGeom>
        </p:spPr>
        <p:txBody>
          <a:bodyPr wrap="square" rtlCol="0">
            <a:noAutofit/>
          </a:bodyPr>
          <a:lstStyle/>
          <a:p>
            <a:pPr algn="ctr">
              <a:lnSpc>
                <a:spcPct val="120000"/>
              </a:lnSpc>
            </a:pPr>
            <a:r>
              <a:rPr lang="zh-CN" altLang="en-US" sz="1800">
                <a:solidFill>
                  <a:srgbClr val="000000"/>
                </a:solidFill>
                <a:ea typeface="微软雅黑" panose="020B0503020204020204" pitchFamily="34" charset="-122"/>
                <a:sym typeface="+mn-ea"/>
              </a:rPr>
              <a:t>运行监控，辅助决策</a:t>
            </a: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bwMode="auto">
          <a:xfrm>
            <a:off x="6254620" y="1185410"/>
            <a:ext cx="0" cy="5040000"/>
          </a:xfrm>
          <a:prstGeom prst="line">
            <a:avLst/>
          </a:prstGeom>
          <a:solidFill>
            <a:schemeClr val="accent1"/>
          </a:solidFill>
          <a:ln w="38100" cap="flat" cmpd="sng" algn="ctr">
            <a:solidFill>
              <a:srgbClr val="01579B"/>
            </a:solidFill>
            <a:prstDash val="solid"/>
            <a:round/>
            <a:headEnd type="none" w="med" len="med"/>
            <a:tailEnd type="none" w="med" len="med"/>
          </a:ln>
        </p:spPr>
      </p:cxnSp>
      <p:sp>
        <p:nvSpPr>
          <p:cNvPr id="3" name="椭圆 2"/>
          <p:cNvSpPr/>
          <p:nvPr/>
        </p:nvSpPr>
        <p:spPr bwMode="auto">
          <a:xfrm>
            <a:off x="6169700" y="1056210"/>
            <a:ext cx="180000" cy="180000"/>
          </a:xfrm>
          <a:prstGeom prst="ellipse">
            <a:avLst/>
          </a:prstGeom>
          <a:solidFill>
            <a:schemeClr val="bg1"/>
          </a:solidFill>
          <a:ln w="38100" cap="flat" cmpd="sng" algn="ctr">
            <a:solidFill>
              <a:srgbClr val="01579B"/>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2" name="椭圆 31"/>
          <p:cNvSpPr/>
          <p:nvPr/>
        </p:nvSpPr>
        <p:spPr bwMode="auto">
          <a:xfrm>
            <a:off x="6169700" y="1566410"/>
            <a:ext cx="180000" cy="179705"/>
          </a:xfrm>
          <a:prstGeom prst="ellipse">
            <a:avLst/>
          </a:prstGeom>
          <a:solidFill>
            <a:schemeClr val="bg1"/>
          </a:solidFill>
          <a:ln w="38100" cap="flat" cmpd="sng" algn="ctr">
            <a:solidFill>
              <a:srgbClr val="01579B"/>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mn-ea"/>
              <a:ea typeface="+mn-ea"/>
            </a:endParaRPr>
          </a:p>
        </p:txBody>
      </p:sp>
      <p:sp>
        <p:nvSpPr>
          <p:cNvPr id="33" name="椭圆 32"/>
          <p:cNvSpPr/>
          <p:nvPr/>
        </p:nvSpPr>
        <p:spPr bwMode="auto">
          <a:xfrm>
            <a:off x="6169700" y="2076315"/>
            <a:ext cx="180000" cy="179705"/>
          </a:xfrm>
          <a:prstGeom prst="ellipse">
            <a:avLst/>
          </a:prstGeom>
          <a:solidFill>
            <a:schemeClr val="bg1"/>
          </a:solidFill>
          <a:ln w="38100" cap="flat" cmpd="sng" algn="ctr">
            <a:solidFill>
              <a:srgbClr val="01579B"/>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mn-ea"/>
              <a:ea typeface="+mn-ea"/>
            </a:endParaRPr>
          </a:p>
        </p:txBody>
      </p:sp>
      <p:sp>
        <p:nvSpPr>
          <p:cNvPr id="59" name="椭圆 58"/>
          <p:cNvSpPr/>
          <p:nvPr/>
        </p:nvSpPr>
        <p:spPr bwMode="auto">
          <a:xfrm>
            <a:off x="6169700" y="2586220"/>
            <a:ext cx="180000" cy="179705"/>
          </a:xfrm>
          <a:prstGeom prst="ellipse">
            <a:avLst/>
          </a:prstGeom>
          <a:solidFill>
            <a:schemeClr val="bg1"/>
          </a:solidFill>
          <a:ln w="38100" cap="flat" cmpd="sng" algn="ctr">
            <a:solidFill>
              <a:srgbClr val="01579B"/>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mn-ea"/>
              <a:ea typeface="+mn-ea"/>
            </a:endParaRPr>
          </a:p>
        </p:txBody>
      </p:sp>
      <p:sp>
        <p:nvSpPr>
          <p:cNvPr id="60" name="椭圆 59"/>
          <p:cNvSpPr/>
          <p:nvPr/>
        </p:nvSpPr>
        <p:spPr bwMode="auto">
          <a:xfrm>
            <a:off x="6169700" y="3096125"/>
            <a:ext cx="180000" cy="179705"/>
          </a:xfrm>
          <a:prstGeom prst="ellipse">
            <a:avLst/>
          </a:prstGeom>
          <a:solidFill>
            <a:schemeClr val="bg1"/>
          </a:solidFill>
          <a:ln w="38100" cap="flat" cmpd="sng" algn="ctr">
            <a:solidFill>
              <a:srgbClr val="01579B"/>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mn-ea"/>
              <a:ea typeface="+mn-ea"/>
            </a:endParaRPr>
          </a:p>
        </p:txBody>
      </p:sp>
      <p:sp>
        <p:nvSpPr>
          <p:cNvPr id="61" name="椭圆 60"/>
          <p:cNvSpPr/>
          <p:nvPr/>
        </p:nvSpPr>
        <p:spPr bwMode="auto">
          <a:xfrm>
            <a:off x="6169700" y="3606030"/>
            <a:ext cx="180000" cy="179705"/>
          </a:xfrm>
          <a:prstGeom prst="ellipse">
            <a:avLst/>
          </a:prstGeom>
          <a:solidFill>
            <a:schemeClr val="bg1"/>
          </a:solidFill>
          <a:ln w="38100" cap="flat" cmpd="sng" algn="ctr">
            <a:solidFill>
              <a:srgbClr val="01579B"/>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mn-ea"/>
              <a:ea typeface="+mn-ea"/>
            </a:endParaRPr>
          </a:p>
        </p:txBody>
      </p:sp>
      <p:sp>
        <p:nvSpPr>
          <p:cNvPr id="68" name="椭圆 67"/>
          <p:cNvSpPr/>
          <p:nvPr/>
        </p:nvSpPr>
        <p:spPr bwMode="auto">
          <a:xfrm>
            <a:off x="6169700" y="4115935"/>
            <a:ext cx="180000" cy="179705"/>
          </a:xfrm>
          <a:prstGeom prst="ellipse">
            <a:avLst/>
          </a:prstGeom>
          <a:solidFill>
            <a:schemeClr val="bg1"/>
          </a:solidFill>
          <a:ln w="38100" cap="flat" cmpd="sng" algn="ctr">
            <a:solidFill>
              <a:srgbClr val="01579B"/>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mn-ea"/>
              <a:ea typeface="+mn-ea"/>
            </a:endParaRPr>
          </a:p>
        </p:txBody>
      </p:sp>
      <p:sp>
        <p:nvSpPr>
          <p:cNvPr id="69" name="椭圆 68"/>
          <p:cNvSpPr/>
          <p:nvPr/>
        </p:nvSpPr>
        <p:spPr bwMode="auto">
          <a:xfrm>
            <a:off x="6169700" y="4625840"/>
            <a:ext cx="180000" cy="179705"/>
          </a:xfrm>
          <a:prstGeom prst="ellipse">
            <a:avLst/>
          </a:prstGeom>
          <a:solidFill>
            <a:schemeClr val="bg1"/>
          </a:solidFill>
          <a:ln w="38100" cap="flat" cmpd="sng" algn="ctr">
            <a:solidFill>
              <a:srgbClr val="01579B"/>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mn-ea"/>
              <a:ea typeface="+mn-ea"/>
            </a:endParaRPr>
          </a:p>
        </p:txBody>
      </p:sp>
      <p:sp>
        <p:nvSpPr>
          <p:cNvPr id="71" name="椭圆 70"/>
          <p:cNvSpPr/>
          <p:nvPr/>
        </p:nvSpPr>
        <p:spPr bwMode="auto">
          <a:xfrm>
            <a:off x="6169700" y="5135745"/>
            <a:ext cx="180000" cy="179070"/>
          </a:xfrm>
          <a:prstGeom prst="ellipse">
            <a:avLst/>
          </a:prstGeom>
          <a:solidFill>
            <a:schemeClr val="bg1"/>
          </a:solidFill>
          <a:ln w="38100" cap="flat" cmpd="sng" algn="ctr">
            <a:solidFill>
              <a:srgbClr val="01579B"/>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mn-ea"/>
              <a:ea typeface="+mn-ea"/>
            </a:endParaRPr>
          </a:p>
        </p:txBody>
      </p:sp>
      <p:sp>
        <p:nvSpPr>
          <p:cNvPr id="72" name="椭圆 71"/>
          <p:cNvSpPr/>
          <p:nvPr/>
        </p:nvSpPr>
        <p:spPr bwMode="auto">
          <a:xfrm>
            <a:off x="6169700" y="5645015"/>
            <a:ext cx="180000" cy="179705"/>
          </a:xfrm>
          <a:prstGeom prst="ellipse">
            <a:avLst/>
          </a:prstGeom>
          <a:solidFill>
            <a:schemeClr val="bg1"/>
          </a:solidFill>
          <a:ln w="38100" cap="flat" cmpd="sng" algn="ctr">
            <a:solidFill>
              <a:srgbClr val="01579B"/>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mn-ea"/>
              <a:ea typeface="+mn-ea"/>
            </a:endParaRPr>
          </a:p>
        </p:txBody>
      </p:sp>
      <p:sp>
        <p:nvSpPr>
          <p:cNvPr id="73" name="椭圆 72"/>
          <p:cNvSpPr/>
          <p:nvPr/>
        </p:nvSpPr>
        <p:spPr bwMode="auto">
          <a:xfrm>
            <a:off x="6169700" y="6154920"/>
            <a:ext cx="180000" cy="179705"/>
          </a:xfrm>
          <a:prstGeom prst="ellipse">
            <a:avLst/>
          </a:prstGeom>
          <a:solidFill>
            <a:schemeClr val="bg1"/>
          </a:solidFill>
          <a:ln w="38100" cap="flat" cmpd="sng" algn="ctr">
            <a:solidFill>
              <a:srgbClr val="01579B"/>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mn-ea"/>
              <a:ea typeface="+mn-ea"/>
            </a:endParaRPr>
          </a:p>
        </p:txBody>
      </p:sp>
      <p:sp>
        <p:nvSpPr>
          <p:cNvPr id="25" name="矩形 24"/>
          <p:cNvSpPr/>
          <p:nvPr/>
        </p:nvSpPr>
        <p:spPr>
          <a:xfrm>
            <a:off x="6677334" y="5550162"/>
            <a:ext cx="2262158" cy="368935"/>
          </a:xfrm>
          <a:prstGeom prst="rect">
            <a:avLst/>
          </a:prstGeom>
        </p:spPr>
        <p:txBody>
          <a:bodyPr wrap="none">
            <a:spAutoFit/>
          </a:bodyPr>
          <a:lstStyle/>
          <a:p>
            <a:r>
              <a:rPr lang="zh-CN" altLang="en-US" dirty="0">
                <a:latin typeface="+mn-ea"/>
                <a:ea typeface="+mn-ea"/>
              </a:rPr>
              <a:t>统计分析及馆务决策</a:t>
            </a:r>
            <a:endParaRPr lang="zh-CN" altLang="en-US" dirty="0">
              <a:latin typeface="+mn-ea"/>
              <a:ea typeface="+mn-ea"/>
            </a:endParaRPr>
          </a:p>
        </p:txBody>
      </p:sp>
      <p:grpSp>
        <p:nvGrpSpPr>
          <p:cNvPr id="6" name="组合 5"/>
          <p:cNvGrpSpPr/>
          <p:nvPr/>
        </p:nvGrpSpPr>
        <p:grpSpPr>
          <a:xfrm>
            <a:off x="450850" y="222885"/>
            <a:ext cx="2455545" cy="521970"/>
            <a:chOff x="3907" y="306"/>
            <a:chExt cx="3867" cy="822"/>
          </a:xfrm>
        </p:grpSpPr>
        <p:grpSp>
          <p:nvGrpSpPr>
            <p:cNvPr id="4" name="组合 3"/>
            <p:cNvGrpSpPr/>
            <p:nvPr/>
          </p:nvGrpSpPr>
          <p:grpSpPr>
            <a:xfrm rot="16200000">
              <a:off x="5555" y="-1217"/>
              <a:ext cx="570" cy="3867"/>
              <a:chOff x="9903" y="-30607"/>
              <a:chExt cx="5850" cy="39706"/>
            </a:xfrm>
          </p:grpSpPr>
          <p:sp>
            <p:nvSpPr>
              <p:cNvPr id="2" name="等腰三角形 1"/>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等腰三角形 4"/>
              <p:cNvSpPr/>
              <p:nvPr/>
            </p:nvSpPr>
            <p:spPr>
              <a:xfrm flipV="1">
                <a:off x="9903" y="3695"/>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7" name="文本框 6"/>
            <p:cNvSpPr txBox="1"/>
            <p:nvPr/>
          </p:nvSpPr>
          <p:spPr>
            <a:xfrm>
              <a:off x="4576" y="306"/>
              <a:ext cx="2528" cy="822"/>
            </a:xfrm>
            <a:prstGeom prst="rect">
              <a:avLst/>
            </a:prstGeom>
            <a:noFill/>
          </p:spPr>
          <p:txBody>
            <a:bodyPr wrap="none" rtlCol="0">
              <a:spAutoFit/>
            </a:bodyPr>
            <a:lstStyle/>
            <a:p>
              <a:pPr algn="l"/>
              <a:r>
                <a:rPr lang="zh-CN" altLang="en-US" sz="2800" b="1">
                  <a:solidFill>
                    <a:srgbClr val="01579B"/>
                  </a:solidFill>
                  <a:effectLst/>
                  <a:latin typeface="+mj-ea"/>
                  <a:ea typeface="+mj-ea"/>
                  <a:sym typeface="+mn-ea"/>
                </a:rPr>
                <a:t>设计原则</a:t>
              </a:r>
              <a:endParaRPr lang="zh-CN" altLang="en-US" sz="2800" b="1">
                <a:solidFill>
                  <a:srgbClr val="01579B"/>
                </a:solidFill>
                <a:effectLst/>
                <a:latin typeface="+mj-ea"/>
                <a:ea typeface="+mj-ea"/>
                <a:sym typeface="+mn-ea"/>
              </a:endParaRPr>
            </a:p>
          </p:txBody>
        </p:sp>
      </p:grpSp>
      <p:sp>
        <p:nvSpPr>
          <p:cNvPr id="13" name="文本框 12"/>
          <p:cNvSpPr txBox="1"/>
          <p:nvPr/>
        </p:nvSpPr>
        <p:spPr>
          <a:xfrm>
            <a:off x="1328420" y="964565"/>
            <a:ext cx="4365625" cy="378460"/>
          </a:xfrm>
          <a:custGeom>
            <a:avLst/>
            <a:gdLst>
              <a:gd name="connsiteX0" fmla="*/ 384 w 6875"/>
              <a:gd name="connsiteY0" fmla="*/ 0 h 596"/>
              <a:gd name="connsiteX1" fmla="*/ 6875 w 6875"/>
              <a:gd name="connsiteY1" fmla="*/ 0 h 596"/>
              <a:gd name="connsiteX2" fmla="*/ 6482 w 6875"/>
              <a:gd name="connsiteY2" fmla="*/ 596 h 596"/>
              <a:gd name="connsiteX3" fmla="*/ 0 w 6875"/>
              <a:gd name="connsiteY3" fmla="*/ 566 h 596"/>
              <a:gd name="connsiteX4" fmla="*/ 384 w 6875"/>
              <a:gd name="connsiteY4" fmla="*/ 0 h 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 h="596">
                <a:moveTo>
                  <a:pt x="384" y="0"/>
                </a:moveTo>
                <a:lnTo>
                  <a:pt x="6875" y="0"/>
                </a:lnTo>
                <a:lnTo>
                  <a:pt x="6482" y="596"/>
                </a:lnTo>
                <a:lnTo>
                  <a:pt x="0" y="566"/>
                </a:lnTo>
                <a:lnTo>
                  <a:pt x="384" y="0"/>
                </a:lnTo>
                <a:close/>
              </a:path>
            </a:pathLst>
          </a:custGeom>
          <a:noFill/>
        </p:spPr>
        <p:txBody>
          <a:bodyPr wrap="square" rtlCol="0">
            <a:spAutoFit/>
          </a:bodyPr>
          <a:lstStyle/>
          <a:p>
            <a:pPr algn="r"/>
            <a:r>
              <a:rPr lang="zh-CN" altLang="en-US" dirty="0" smtClean="0">
                <a:latin typeface="+mn-ea"/>
                <a:ea typeface="+mn-ea"/>
              </a:rPr>
              <a:t>实现</a:t>
            </a:r>
            <a:r>
              <a:rPr lang="zh-CN" altLang="en-US" dirty="0">
                <a:latin typeface="+mn-ea"/>
                <a:ea typeface="+mn-ea"/>
              </a:rPr>
              <a:t>多种复合资源管理系统的高度集成</a:t>
            </a:r>
            <a:endParaRPr lang="zh-CN" altLang="en-US" dirty="0">
              <a:latin typeface="+mn-ea"/>
              <a:ea typeface="+mn-ea"/>
            </a:endParaRPr>
          </a:p>
        </p:txBody>
      </p:sp>
      <p:grpSp>
        <p:nvGrpSpPr>
          <p:cNvPr id="91" name="组合 90"/>
          <p:cNvGrpSpPr/>
          <p:nvPr/>
        </p:nvGrpSpPr>
        <p:grpSpPr>
          <a:xfrm flipH="1">
            <a:off x="6362065" y="1400175"/>
            <a:ext cx="3343275" cy="514350"/>
            <a:chOff x="4251" y="1400"/>
            <a:chExt cx="5265" cy="810"/>
          </a:xfrm>
        </p:grpSpPr>
        <p:sp>
          <p:nvSpPr>
            <p:cNvPr id="90" name="圆角矩形 89"/>
            <p:cNvSpPr/>
            <p:nvPr/>
          </p:nvSpPr>
          <p:spPr>
            <a:xfrm>
              <a:off x="4251" y="1400"/>
              <a:ext cx="4958" cy="810"/>
            </a:xfrm>
            <a:prstGeom prst="roundRect">
              <a:avLst/>
            </a:prstGeom>
            <a:noFill/>
            <a:ln w="38100" cap="flat" cmpd="sng" algn="ctr">
              <a:solidFill>
                <a:srgbClr val="01579B"/>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34" name="直接连接符 33"/>
            <p:cNvCxnSpPr/>
            <p:nvPr/>
          </p:nvCxnSpPr>
          <p:spPr>
            <a:xfrm>
              <a:off x="9210" y="1800"/>
              <a:ext cx="306" cy="9"/>
            </a:xfrm>
            <a:prstGeom prst="line">
              <a:avLst/>
            </a:prstGeom>
            <a:solidFill>
              <a:schemeClr val="accent1"/>
            </a:solidFill>
            <a:ln w="38100" cap="rnd" cmpd="sng" algn="ctr">
              <a:solidFill>
                <a:srgbClr val="01579B"/>
              </a:solidFill>
              <a:prstDash val="solid"/>
              <a:round/>
              <a:headEnd type="none" w="med" len="med"/>
              <a:tailEnd type="none" w="med" len="med"/>
            </a:ln>
          </p:spPr>
        </p:cxnSp>
      </p:grpSp>
      <p:sp>
        <p:nvSpPr>
          <p:cNvPr id="17" name="矩形 16"/>
          <p:cNvSpPr/>
          <p:nvPr/>
        </p:nvSpPr>
        <p:spPr>
          <a:xfrm>
            <a:off x="3595674" y="1982097"/>
            <a:ext cx="2031325" cy="368935"/>
          </a:xfrm>
          <a:prstGeom prst="rect">
            <a:avLst/>
          </a:prstGeom>
        </p:spPr>
        <p:txBody>
          <a:bodyPr wrap="none">
            <a:spAutoFit/>
          </a:bodyPr>
          <a:lstStyle/>
          <a:p>
            <a:pPr algn="r"/>
            <a:r>
              <a:rPr lang="zh-CN" altLang="en-US" dirty="0">
                <a:latin typeface="+mn-ea"/>
                <a:ea typeface="+mn-ea"/>
              </a:rPr>
              <a:t>支持新</a:t>
            </a:r>
            <a:r>
              <a:rPr lang="zh-CN" altLang="en-US" dirty="0" smtClean="0">
                <a:latin typeface="+mn-ea"/>
                <a:ea typeface="+mn-ea"/>
              </a:rPr>
              <a:t>的关联数据</a:t>
            </a:r>
            <a:endParaRPr lang="zh-CN" altLang="en-US" dirty="0">
              <a:latin typeface="+mn-ea"/>
              <a:ea typeface="+mn-ea"/>
            </a:endParaRPr>
          </a:p>
        </p:txBody>
      </p:sp>
      <p:sp>
        <p:nvSpPr>
          <p:cNvPr id="19" name="矩形 18"/>
          <p:cNvSpPr/>
          <p:nvPr/>
        </p:nvSpPr>
        <p:spPr>
          <a:xfrm>
            <a:off x="825685" y="3000002"/>
            <a:ext cx="4801314" cy="368935"/>
          </a:xfrm>
          <a:prstGeom prst="rect">
            <a:avLst/>
          </a:prstGeom>
        </p:spPr>
        <p:txBody>
          <a:bodyPr wrap="none">
            <a:spAutoFit/>
          </a:bodyPr>
          <a:lstStyle/>
          <a:p>
            <a:pPr algn="r"/>
            <a:r>
              <a:rPr lang="zh-CN" altLang="en-US" dirty="0">
                <a:latin typeface="+mn-ea"/>
                <a:ea typeface="+mn-ea"/>
              </a:rPr>
              <a:t>实现与数据库商逐渐融合，建立电子资源平台</a:t>
            </a:r>
            <a:endParaRPr lang="zh-CN" altLang="en-US" dirty="0">
              <a:latin typeface="+mn-ea"/>
              <a:ea typeface="+mn-ea"/>
            </a:endParaRPr>
          </a:p>
        </p:txBody>
      </p:sp>
      <p:sp>
        <p:nvSpPr>
          <p:cNvPr id="21" name="矩形 20"/>
          <p:cNvSpPr/>
          <p:nvPr/>
        </p:nvSpPr>
        <p:spPr>
          <a:xfrm>
            <a:off x="4056704" y="4022987"/>
            <a:ext cx="1569660" cy="368935"/>
          </a:xfrm>
          <a:prstGeom prst="rect">
            <a:avLst/>
          </a:prstGeom>
        </p:spPr>
        <p:txBody>
          <a:bodyPr wrap="none">
            <a:spAutoFit/>
          </a:bodyPr>
          <a:lstStyle/>
          <a:p>
            <a:pPr algn="r"/>
            <a:r>
              <a:rPr lang="zh-CN" altLang="en-US" dirty="0">
                <a:latin typeface="+mn-ea"/>
                <a:ea typeface="+mn-ea"/>
              </a:rPr>
              <a:t>走向移动互联</a:t>
            </a:r>
            <a:endParaRPr lang="zh-CN" altLang="en-US" dirty="0">
              <a:latin typeface="+mn-ea"/>
              <a:ea typeface="+mn-ea"/>
            </a:endParaRPr>
          </a:p>
        </p:txBody>
      </p:sp>
      <p:sp>
        <p:nvSpPr>
          <p:cNvPr id="23" name="矩形 22"/>
          <p:cNvSpPr/>
          <p:nvPr/>
        </p:nvSpPr>
        <p:spPr>
          <a:xfrm>
            <a:off x="1979212" y="5041527"/>
            <a:ext cx="3647152" cy="368935"/>
          </a:xfrm>
          <a:prstGeom prst="rect">
            <a:avLst/>
          </a:prstGeom>
        </p:spPr>
        <p:txBody>
          <a:bodyPr wrap="none">
            <a:spAutoFit/>
          </a:bodyPr>
          <a:lstStyle/>
          <a:p>
            <a:pPr algn="r"/>
            <a:r>
              <a:rPr lang="zh-CN" altLang="en-US" dirty="0">
                <a:latin typeface="+mn-ea"/>
                <a:ea typeface="+mn-ea"/>
              </a:rPr>
              <a:t>支持构建、集成、延伸的开放平台</a:t>
            </a:r>
            <a:endParaRPr lang="zh-CN" altLang="en-US" dirty="0">
              <a:latin typeface="+mn-ea"/>
              <a:ea typeface="+mn-ea"/>
            </a:endParaRPr>
          </a:p>
        </p:txBody>
      </p:sp>
      <p:sp>
        <p:nvSpPr>
          <p:cNvPr id="22" name="矩形 21"/>
          <p:cNvSpPr/>
          <p:nvPr/>
        </p:nvSpPr>
        <p:spPr>
          <a:xfrm>
            <a:off x="6610024" y="4511302"/>
            <a:ext cx="4570482" cy="368935"/>
          </a:xfrm>
          <a:prstGeom prst="rect">
            <a:avLst/>
          </a:prstGeom>
        </p:spPr>
        <p:txBody>
          <a:bodyPr wrap="none">
            <a:spAutoFit/>
          </a:bodyPr>
          <a:lstStyle/>
          <a:p>
            <a:r>
              <a:rPr lang="zh-CN" altLang="en-US" dirty="0">
                <a:latin typeface="+mn-ea"/>
                <a:ea typeface="+mn-ea"/>
              </a:rPr>
              <a:t>支持图书馆开放共享及用户参与的读者服务</a:t>
            </a:r>
            <a:endParaRPr lang="zh-CN" altLang="en-US" dirty="0">
              <a:latin typeface="+mn-ea"/>
              <a:ea typeface="+mn-ea"/>
            </a:endParaRPr>
          </a:p>
        </p:txBody>
      </p:sp>
      <p:sp>
        <p:nvSpPr>
          <p:cNvPr id="18" name="矩形 17"/>
          <p:cNvSpPr/>
          <p:nvPr/>
        </p:nvSpPr>
        <p:spPr>
          <a:xfrm>
            <a:off x="6715434" y="2494542"/>
            <a:ext cx="2492990" cy="368935"/>
          </a:xfrm>
          <a:prstGeom prst="rect">
            <a:avLst/>
          </a:prstGeom>
        </p:spPr>
        <p:txBody>
          <a:bodyPr wrap="none">
            <a:spAutoFit/>
          </a:bodyPr>
          <a:lstStyle/>
          <a:p>
            <a:r>
              <a:rPr lang="zh-CN" altLang="en-US" dirty="0">
                <a:latin typeface="+mn-ea"/>
                <a:ea typeface="+mn-ea"/>
              </a:rPr>
              <a:t>实现多种前端资源发现</a:t>
            </a:r>
            <a:endParaRPr lang="zh-CN" altLang="en-US" dirty="0">
              <a:latin typeface="+mn-ea"/>
              <a:ea typeface="+mn-ea"/>
            </a:endParaRPr>
          </a:p>
        </p:txBody>
      </p:sp>
      <p:sp>
        <p:nvSpPr>
          <p:cNvPr id="16" name="矩形 15"/>
          <p:cNvSpPr/>
          <p:nvPr/>
        </p:nvSpPr>
        <p:spPr>
          <a:xfrm>
            <a:off x="6792269" y="1449967"/>
            <a:ext cx="2723823" cy="368935"/>
          </a:xfrm>
          <a:prstGeom prst="rect">
            <a:avLst/>
          </a:prstGeom>
        </p:spPr>
        <p:txBody>
          <a:bodyPr wrap="none">
            <a:spAutoFit/>
          </a:bodyPr>
          <a:lstStyle/>
          <a:p>
            <a:r>
              <a:rPr lang="zh-CN" altLang="en-US" dirty="0">
                <a:latin typeface="+mn-ea"/>
                <a:ea typeface="+mn-ea"/>
              </a:rPr>
              <a:t>支持新的元数据描述标准</a:t>
            </a:r>
            <a:endParaRPr lang="zh-CN" altLang="en-US" dirty="0">
              <a:latin typeface="+mn-ea"/>
              <a:ea typeface="+mn-ea"/>
            </a:endParaRPr>
          </a:p>
        </p:txBody>
      </p:sp>
      <p:grpSp>
        <p:nvGrpSpPr>
          <p:cNvPr id="94" name="组合 93"/>
          <p:cNvGrpSpPr/>
          <p:nvPr/>
        </p:nvGrpSpPr>
        <p:grpSpPr>
          <a:xfrm>
            <a:off x="3325495" y="1914525"/>
            <a:ext cx="2844165" cy="514350"/>
            <a:chOff x="5037" y="1400"/>
            <a:chExt cx="4479" cy="810"/>
          </a:xfrm>
        </p:grpSpPr>
        <p:sp>
          <p:nvSpPr>
            <p:cNvPr id="95" name="圆角矩形 94"/>
            <p:cNvSpPr/>
            <p:nvPr/>
          </p:nvSpPr>
          <p:spPr>
            <a:xfrm>
              <a:off x="5037" y="1400"/>
              <a:ext cx="4172" cy="810"/>
            </a:xfrm>
            <a:prstGeom prst="roundRect">
              <a:avLst/>
            </a:prstGeom>
            <a:noFill/>
            <a:ln w="38100" cap="flat" cmpd="sng" algn="ctr">
              <a:solidFill>
                <a:srgbClr val="01579B"/>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96" name="直接连接符 95"/>
            <p:cNvCxnSpPr/>
            <p:nvPr/>
          </p:nvCxnSpPr>
          <p:spPr>
            <a:xfrm>
              <a:off x="9210" y="1800"/>
              <a:ext cx="306" cy="9"/>
            </a:xfrm>
            <a:prstGeom prst="line">
              <a:avLst/>
            </a:prstGeom>
            <a:solidFill>
              <a:schemeClr val="accent1"/>
            </a:solidFill>
            <a:ln w="38100" cap="rnd" cmpd="sng" algn="ctr">
              <a:solidFill>
                <a:srgbClr val="01579B"/>
              </a:solidFill>
              <a:prstDash val="solid"/>
              <a:round/>
              <a:headEnd type="none" w="med" len="med"/>
              <a:tailEnd type="none" w="med" len="med"/>
            </a:ln>
          </p:spPr>
        </p:cxnSp>
      </p:grpSp>
      <p:grpSp>
        <p:nvGrpSpPr>
          <p:cNvPr id="97" name="组合 96"/>
          <p:cNvGrpSpPr/>
          <p:nvPr/>
        </p:nvGrpSpPr>
        <p:grpSpPr>
          <a:xfrm>
            <a:off x="699135" y="2930525"/>
            <a:ext cx="5470525" cy="514350"/>
            <a:chOff x="901" y="1400"/>
            <a:chExt cx="8615" cy="810"/>
          </a:xfrm>
        </p:grpSpPr>
        <p:sp>
          <p:nvSpPr>
            <p:cNvPr id="98" name="圆角矩形 97"/>
            <p:cNvSpPr/>
            <p:nvPr/>
          </p:nvSpPr>
          <p:spPr>
            <a:xfrm>
              <a:off x="901" y="1400"/>
              <a:ext cx="8308" cy="810"/>
            </a:xfrm>
            <a:prstGeom prst="roundRect">
              <a:avLst/>
            </a:prstGeom>
            <a:noFill/>
            <a:ln w="38100" cap="flat" cmpd="sng" algn="ctr">
              <a:solidFill>
                <a:srgbClr val="01579B"/>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99" name="直接连接符 98"/>
            <p:cNvCxnSpPr/>
            <p:nvPr/>
          </p:nvCxnSpPr>
          <p:spPr>
            <a:xfrm>
              <a:off x="9210" y="1800"/>
              <a:ext cx="306" cy="9"/>
            </a:xfrm>
            <a:prstGeom prst="line">
              <a:avLst/>
            </a:prstGeom>
            <a:solidFill>
              <a:schemeClr val="accent1"/>
            </a:solidFill>
            <a:ln w="38100" cap="rnd" cmpd="sng" algn="ctr">
              <a:solidFill>
                <a:srgbClr val="01579B"/>
              </a:solidFill>
              <a:prstDash val="solid"/>
              <a:round/>
              <a:headEnd type="none" w="med" len="med"/>
              <a:tailEnd type="none" w="med" len="med"/>
            </a:ln>
          </p:spPr>
        </p:cxnSp>
      </p:grpSp>
      <p:grpSp>
        <p:nvGrpSpPr>
          <p:cNvPr id="100" name="组合 99"/>
          <p:cNvGrpSpPr/>
          <p:nvPr/>
        </p:nvGrpSpPr>
        <p:grpSpPr>
          <a:xfrm>
            <a:off x="3766185" y="3946525"/>
            <a:ext cx="2403475" cy="514350"/>
            <a:chOff x="5731" y="1400"/>
            <a:chExt cx="3785" cy="810"/>
          </a:xfrm>
        </p:grpSpPr>
        <p:sp>
          <p:nvSpPr>
            <p:cNvPr id="101" name="圆角矩形 100"/>
            <p:cNvSpPr/>
            <p:nvPr/>
          </p:nvSpPr>
          <p:spPr>
            <a:xfrm>
              <a:off x="5731" y="1400"/>
              <a:ext cx="3478" cy="810"/>
            </a:xfrm>
            <a:prstGeom prst="roundRect">
              <a:avLst/>
            </a:prstGeom>
            <a:noFill/>
            <a:ln w="38100" cap="flat" cmpd="sng" algn="ctr">
              <a:solidFill>
                <a:srgbClr val="01579B"/>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102" name="直接连接符 101"/>
            <p:cNvCxnSpPr/>
            <p:nvPr/>
          </p:nvCxnSpPr>
          <p:spPr>
            <a:xfrm>
              <a:off x="9210" y="1800"/>
              <a:ext cx="306" cy="9"/>
            </a:xfrm>
            <a:prstGeom prst="line">
              <a:avLst/>
            </a:prstGeom>
            <a:solidFill>
              <a:schemeClr val="accent1"/>
            </a:solidFill>
            <a:ln w="38100" cap="rnd" cmpd="sng" algn="ctr">
              <a:solidFill>
                <a:srgbClr val="01579B"/>
              </a:solidFill>
              <a:prstDash val="solid"/>
              <a:round/>
              <a:headEnd type="none" w="med" len="med"/>
              <a:tailEnd type="none" w="med" len="med"/>
            </a:ln>
          </p:spPr>
        </p:cxnSp>
      </p:grpSp>
      <p:grpSp>
        <p:nvGrpSpPr>
          <p:cNvPr id="103" name="组合 102"/>
          <p:cNvGrpSpPr/>
          <p:nvPr/>
        </p:nvGrpSpPr>
        <p:grpSpPr>
          <a:xfrm>
            <a:off x="1782445" y="4962525"/>
            <a:ext cx="4387215" cy="514350"/>
            <a:chOff x="2607" y="1400"/>
            <a:chExt cx="6909" cy="810"/>
          </a:xfrm>
        </p:grpSpPr>
        <p:sp>
          <p:nvSpPr>
            <p:cNvPr id="104" name="圆角矩形 103"/>
            <p:cNvSpPr/>
            <p:nvPr/>
          </p:nvSpPr>
          <p:spPr>
            <a:xfrm>
              <a:off x="2607" y="1400"/>
              <a:ext cx="6602" cy="810"/>
            </a:xfrm>
            <a:prstGeom prst="roundRect">
              <a:avLst/>
            </a:prstGeom>
            <a:noFill/>
            <a:ln w="38100" cap="flat" cmpd="sng" algn="ctr">
              <a:solidFill>
                <a:srgbClr val="01579B"/>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105" name="直接连接符 104"/>
            <p:cNvCxnSpPr/>
            <p:nvPr/>
          </p:nvCxnSpPr>
          <p:spPr>
            <a:xfrm>
              <a:off x="9210" y="1800"/>
              <a:ext cx="306" cy="9"/>
            </a:xfrm>
            <a:prstGeom prst="line">
              <a:avLst/>
            </a:prstGeom>
            <a:solidFill>
              <a:schemeClr val="accent1"/>
            </a:solidFill>
            <a:ln w="38100" cap="rnd" cmpd="sng" algn="ctr">
              <a:solidFill>
                <a:srgbClr val="01579B"/>
              </a:solidFill>
              <a:prstDash val="solid"/>
              <a:round/>
              <a:headEnd type="none" w="med" len="med"/>
              <a:tailEnd type="none" w="med" len="med"/>
            </a:ln>
          </p:spPr>
        </p:cxnSp>
      </p:grpSp>
      <p:grpSp>
        <p:nvGrpSpPr>
          <p:cNvPr id="109" name="组合 108"/>
          <p:cNvGrpSpPr/>
          <p:nvPr/>
        </p:nvGrpSpPr>
        <p:grpSpPr>
          <a:xfrm flipH="1">
            <a:off x="6362065" y="2416175"/>
            <a:ext cx="2930525" cy="514350"/>
            <a:chOff x="4901" y="1400"/>
            <a:chExt cx="4615" cy="810"/>
          </a:xfrm>
        </p:grpSpPr>
        <p:sp>
          <p:nvSpPr>
            <p:cNvPr id="110" name="圆角矩形 109"/>
            <p:cNvSpPr/>
            <p:nvPr/>
          </p:nvSpPr>
          <p:spPr>
            <a:xfrm>
              <a:off x="4901" y="1400"/>
              <a:ext cx="4308" cy="810"/>
            </a:xfrm>
            <a:prstGeom prst="roundRect">
              <a:avLst/>
            </a:prstGeom>
            <a:noFill/>
            <a:ln w="38100" cap="flat" cmpd="sng" algn="ctr">
              <a:solidFill>
                <a:srgbClr val="01579B"/>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111" name="直接连接符 110"/>
            <p:cNvCxnSpPr/>
            <p:nvPr/>
          </p:nvCxnSpPr>
          <p:spPr>
            <a:xfrm>
              <a:off x="9210" y="1800"/>
              <a:ext cx="306" cy="9"/>
            </a:xfrm>
            <a:prstGeom prst="line">
              <a:avLst/>
            </a:prstGeom>
            <a:solidFill>
              <a:schemeClr val="accent1"/>
            </a:solidFill>
            <a:ln w="38100" cap="rnd" cmpd="sng" algn="ctr">
              <a:solidFill>
                <a:srgbClr val="01579B"/>
              </a:solidFill>
              <a:prstDash val="solid"/>
              <a:round/>
              <a:headEnd type="none" w="med" len="med"/>
              <a:tailEnd type="none" w="med" len="med"/>
            </a:ln>
          </p:spPr>
        </p:cxnSp>
      </p:grpSp>
      <p:sp>
        <p:nvSpPr>
          <p:cNvPr id="113" name="矩形 112"/>
          <p:cNvSpPr/>
          <p:nvPr/>
        </p:nvSpPr>
        <p:spPr>
          <a:xfrm>
            <a:off x="6716069" y="3511177"/>
            <a:ext cx="1783080" cy="368300"/>
          </a:xfrm>
          <a:prstGeom prst="rect">
            <a:avLst/>
          </a:prstGeom>
        </p:spPr>
        <p:txBody>
          <a:bodyPr wrap="none">
            <a:spAutoFit/>
          </a:bodyPr>
          <a:lstStyle/>
          <a:p>
            <a:pPr algn="l"/>
            <a:r>
              <a:rPr lang="zh-CN" altLang="en-US" dirty="0">
                <a:latin typeface="+mn-ea"/>
                <a:ea typeface="+mn-ea"/>
                <a:sym typeface="+mn-ea"/>
              </a:rPr>
              <a:t>实现系统云部署</a:t>
            </a:r>
            <a:endParaRPr lang="zh-CN" altLang="en-US" dirty="0">
              <a:latin typeface="+mn-ea"/>
              <a:ea typeface="+mn-ea"/>
            </a:endParaRPr>
          </a:p>
        </p:txBody>
      </p:sp>
      <p:grpSp>
        <p:nvGrpSpPr>
          <p:cNvPr id="116" name="组合 115"/>
          <p:cNvGrpSpPr/>
          <p:nvPr/>
        </p:nvGrpSpPr>
        <p:grpSpPr>
          <a:xfrm flipH="1">
            <a:off x="6362065" y="3441700"/>
            <a:ext cx="2336165" cy="514350"/>
            <a:chOff x="5837" y="1400"/>
            <a:chExt cx="3679" cy="810"/>
          </a:xfrm>
        </p:grpSpPr>
        <p:sp>
          <p:nvSpPr>
            <p:cNvPr id="117" name="圆角矩形 116"/>
            <p:cNvSpPr/>
            <p:nvPr/>
          </p:nvSpPr>
          <p:spPr>
            <a:xfrm>
              <a:off x="5837" y="1400"/>
              <a:ext cx="3372" cy="810"/>
            </a:xfrm>
            <a:prstGeom prst="roundRect">
              <a:avLst/>
            </a:prstGeom>
            <a:noFill/>
            <a:ln w="38100" cap="flat" cmpd="sng" algn="ctr">
              <a:solidFill>
                <a:srgbClr val="01579B"/>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118" name="直接连接符 117"/>
            <p:cNvCxnSpPr/>
            <p:nvPr/>
          </p:nvCxnSpPr>
          <p:spPr>
            <a:xfrm>
              <a:off x="9210" y="1800"/>
              <a:ext cx="306" cy="9"/>
            </a:xfrm>
            <a:prstGeom prst="line">
              <a:avLst/>
            </a:prstGeom>
            <a:solidFill>
              <a:schemeClr val="accent1"/>
            </a:solidFill>
            <a:ln w="38100" cap="rnd" cmpd="sng" algn="ctr">
              <a:solidFill>
                <a:srgbClr val="01579B"/>
              </a:solidFill>
              <a:prstDash val="solid"/>
              <a:round/>
              <a:headEnd type="none" w="med" len="med"/>
              <a:tailEnd type="none" w="med" len="med"/>
            </a:ln>
          </p:spPr>
        </p:cxnSp>
      </p:grpSp>
      <p:grpSp>
        <p:nvGrpSpPr>
          <p:cNvPr id="120" name="组合 119"/>
          <p:cNvGrpSpPr/>
          <p:nvPr/>
        </p:nvGrpSpPr>
        <p:grpSpPr>
          <a:xfrm flipH="1">
            <a:off x="6362065" y="4467225"/>
            <a:ext cx="4789805" cy="514350"/>
            <a:chOff x="1973" y="1400"/>
            <a:chExt cx="7543" cy="810"/>
          </a:xfrm>
        </p:grpSpPr>
        <p:sp>
          <p:nvSpPr>
            <p:cNvPr id="121" name="圆角矩形 120"/>
            <p:cNvSpPr/>
            <p:nvPr/>
          </p:nvSpPr>
          <p:spPr>
            <a:xfrm>
              <a:off x="1973" y="1400"/>
              <a:ext cx="7236" cy="810"/>
            </a:xfrm>
            <a:prstGeom prst="roundRect">
              <a:avLst/>
            </a:prstGeom>
            <a:noFill/>
            <a:ln w="38100" cap="flat" cmpd="sng" algn="ctr">
              <a:solidFill>
                <a:srgbClr val="01579B"/>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122" name="直接连接符 121"/>
            <p:cNvCxnSpPr/>
            <p:nvPr/>
          </p:nvCxnSpPr>
          <p:spPr>
            <a:xfrm>
              <a:off x="9210" y="1800"/>
              <a:ext cx="306" cy="9"/>
            </a:xfrm>
            <a:prstGeom prst="line">
              <a:avLst/>
            </a:prstGeom>
            <a:solidFill>
              <a:schemeClr val="accent1"/>
            </a:solidFill>
            <a:ln w="38100" cap="rnd" cmpd="sng" algn="ctr">
              <a:solidFill>
                <a:srgbClr val="01579B"/>
              </a:solidFill>
              <a:prstDash val="solid"/>
              <a:round/>
              <a:headEnd type="none" w="med" len="med"/>
              <a:tailEnd type="none" w="med" len="med"/>
            </a:ln>
          </p:spPr>
        </p:cxnSp>
      </p:grpSp>
      <p:grpSp>
        <p:nvGrpSpPr>
          <p:cNvPr id="123" name="组合 122"/>
          <p:cNvGrpSpPr/>
          <p:nvPr/>
        </p:nvGrpSpPr>
        <p:grpSpPr>
          <a:xfrm flipH="1">
            <a:off x="6362065" y="5478145"/>
            <a:ext cx="2729865" cy="514350"/>
            <a:chOff x="5217" y="1400"/>
            <a:chExt cx="4299" cy="810"/>
          </a:xfrm>
        </p:grpSpPr>
        <p:sp>
          <p:nvSpPr>
            <p:cNvPr id="124" name="圆角矩形 123"/>
            <p:cNvSpPr/>
            <p:nvPr/>
          </p:nvSpPr>
          <p:spPr>
            <a:xfrm>
              <a:off x="5217" y="1400"/>
              <a:ext cx="3992" cy="810"/>
            </a:xfrm>
            <a:prstGeom prst="roundRect">
              <a:avLst/>
            </a:prstGeom>
            <a:noFill/>
            <a:ln w="38100" cap="flat" cmpd="sng" algn="ctr">
              <a:solidFill>
                <a:srgbClr val="01579B"/>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125" name="直接连接符 124"/>
            <p:cNvCxnSpPr/>
            <p:nvPr/>
          </p:nvCxnSpPr>
          <p:spPr>
            <a:xfrm>
              <a:off x="9210" y="1800"/>
              <a:ext cx="306" cy="9"/>
            </a:xfrm>
            <a:prstGeom prst="line">
              <a:avLst/>
            </a:prstGeom>
            <a:solidFill>
              <a:schemeClr val="accent1"/>
            </a:solidFill>
            <a:ln w="38100" cap="rnd" cmpd="sng" algn="ctr">
              <a:solidFill>
                <a:srgbClr val="01579B"/>
              </a:solidFill>
              <a:prstDash val="solid"/>
              <a:round/>
              <a:headEnd type="none" w="med" len="med"/>
              <a:tailEnd type="none" w="med" len="med"/>
            </a:ln>
          </p:spPr>
        </p:cxnSp>
      </p:grpSp>
      <p:grpSp>
        <p:nvGrpSpPr>
          <p:cNvPr id="127" name="组合 126"/>
          <p:cNvGrpSpPr/>
          <p:nvPr/>
        </p:nvGrpSpPr>
        <p:grpSpPr>
          <a:xfrm>
            <a:off x="1489075" y="901700"/>
            <a:ext cx="4680585" cy="514350"/>
            <a:chOff x="2145" y="1400"/>
            <a:chExt cx="7371" cy="810"/>
          </a:xfrm>
        </p:grpSpPr>
        <p:sp>
          <p:nvSpPr>
            <p:cNvPr id="128" name="圆角矩形 127"/>
            <p:cNvSpPr/>
            <p:nvPr/>
          </p:nvSpPr>
          <p:spPr>
            <a:xfrm>
              <a:off x="2145" y="1400"/>
              <a:ext cx="7064" cy="810"/>
            </a:xfrm>
            <a:prstGeom prst="roundRect">
              <a:avLst/>
            </a:prstGeom>
            <a:noFill/>
            <a:ln w="38100" cap="flat" cmpd="sng" algn="ctr">
              <a:solidFill>
                <a:srgbClr val="01579B"/>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129" name="直接连接符 128"/>
            <p:cNvCxnSpPr/>
            <p:nvPr/>
          </p:nvCxnSpPr>
          <p:spPr>
            <a:xfrm>
              <a:off x="9210" y="1800"/>
              <a:ext cx="306" cy="9"/>
            </a:xfrm>
            <a:prstGeom prst="line">
              <a:avLst/>
            </a:prstGeom>
            <a:solidFill>
              <a:schemeClr val="accent1"/>
            </a:solidFill>
            <a:ln w="38100" cap="rnd" cmpd="sng" algn="ctr">
              <a:solidFill>
                <a:srgbClr val="01579B"/>
              </a:solidFill>
              <a:prstDash val="solid"/>
              <a:round/>
              <a:headEnd type="none" w="med" len="med"/>
              <a:tailEnd type="none" w="med" len="med"/>
            </a:ln>
          </p:spPr>
        </p:cxnSp>
      </p:gr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4" name="标题 5"/>
          <p:cNvSpPr>
            <a:spLocks noGrp="1" noChangeArrowheads="1"/>
          </p:cNvSpPr>
          <p:nvPr>
            <p:ph type="ctrTitle" idx="4294967295"/>
          </p:nvPr>
        </p:nvSpPr>
        <p:spPr bwMode="auto">
          <a:xfrm rot="180000">
            <a:off x="0" y="2767330"/>
            <a:ext cx="12192000" cy="24136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indent="0" algn="ctr" eaLnBrk="1" hangingPunct="1"/>
            <a:r>
              <a:rPr lang="zh-CN" altLang="en-US" sz="6000" smtClean="0">
                <a:solidFill>
                  <a:schemeClr val="bg1"/>
                </a:solidFill>
              </a:rPr>
              <a:t>谢谢大家！</a:t>
            </a:r>
            <a:endParaRPr lang="zh-CN" altLang="en-US" sz="6000" smtClean="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示 6"/>
          <p:cNvGraphicFramePr/>
          <p:nvPr/>
        </p:nvGraphicFramePr>
        <p:xfrm>
          <a:off x="3016127" y="1572426"/>
          <a:ext cx="5736602" cy="377813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9" name="矩形 8"/>
          <p:cNvSpPr/>
          <p:nvPr/>
        </p:nvSpPr>
        <p:spPr>
          <a:xfrm>
            <a:off x="2320779" y="1150124"/>
            <a:ext cx="2705868" cy="1200329"/>
          </a:xfrm>
          <a:prstGeom prst="rect">
            <a:avLst/>
          </a:prstGeom>
        </p:spPr>
        <p:txBody>
          <a:bodyPr wrap="square">
            <a:spAutoFit/>
          </a:bodyPr>
          <a:lstStyle/>
          <a:p>
            <a:pPr>
              <a:lnSpc>
                <a:spcPct val="150000"/>
              </a:lnSpc>
            </a:pPr>
            <a:r>
              <a:rPr lang="zh-CN" altLang="en-US" sz="1600" dirty="0">
                <a:solidFill>
                  <a:srgbClr val="000000"/>
                </a:solidFill>
                <a:latin typeface="+mn-ea"/>
                <a:ea typeface="+mn-ea"/>
              </a:rPr>
              <a:t>资源采购的合理性，资源保障的覆盖率和读者服务的精准化</a:t>
            </a:r>
            <a:endParaRPr lang="zh-CN" altLang="en-US" sz="1600" dirty="0">
              <a:latin typeface="+mn-ea"/>
              <a:ea typeface="+mn-ea"/>
            </a:endParaRPr>
          </a:p>
        </p:txBody>
      </p:sp>
      <p:sp>
        <p:nvSpPr>
          <p:cNvPr id="10" name="矩形 9"/>
          <p:cNvSpPr/>
          <p:nvPr/>
        </p:nvSpPr>
        <p:spPr>
          <a:xfrm>
            <a:off x="1088760" y="2504254"/>
            <a:ext cx="2464037" cy="829945"/>
          </a:xfrm>
          <a:prstGeom prst="rect">
            <a:avLst/>
          </a:prstGeom>
        </p:spPr>
        <p:txBody>
          <a:bodyPr wrap="square">
            <a:spAutoFit/>
          </a:bodyPr>
          <a:lstStyle/>
          <a:p>
            <a:pPr>
              <a:lnSpc>
                <a:spcPct val="150000"/>
              </a:lnSpc>
            </a:pPr>
            <a:r>
              <a:rPr lang="zh-CN" altLang="en-US" sz="1600" dirty="0">
                <a:latin typeface="+mn-ea"/>
                <a:ea typeface="+mn-ea"/>
              </a:rPr>
              <a:t>平台架构的成熟度、稳定性、安全性</a:t>
            </a:r>
            <a:endParaRPr lang="zh-CN" altLang="en-US" sz="1600" dirty="0">
              <a:latin typeface="+mn-ea"/>
              <a:ea typeface="+mn-ea"/>
            </a:endParaRPr>
          </a:p>
        </p:txBody>
      </p:sp>
      <p:sp>
        <p:nvSpPr>
          <p:cNvPr id="11" name="矩形 10"/>
          <p:cNvSpPr/>
          <p:nvPr/>
        </p:nvSpPr>
        <p:spPr>
          <a:xfrm>
            <a:off x="1753917" y="4372790"/>
            <a:ext cx="2361488" cy="829945"/>
          </a:xfrm>
          <a:prstGeom prst="rect">
            <a:avLst/>
          </a:prstGeom>
        </p:spPr>
        <p:txBody>
          <a:bodyPr wrap="square">
            <a:spAutoFit/>
          </a:bodyPr>
          <a:lstStyle/>
          <a:p>
            <a:pPr>
              <a:lnSpc>
                <a:spcPct val="150000"/>
              </a:lnSpc>
            </a:pPr>
            <a:r>
              <a:rPr lang="zh-CN" altLang="en-US" sz="1600" dirty="0">
                <a:latin typeface="+mn-ea"/>
                <a:ea typeface="+mn-ea"/>
              </a:rPr>
              <a:t>数据驱动科研和教学服务</a:t>
            </a:r>
            <a:endParaRPr lang="zh-CN" altLang="en-US" sz="1600" dirty="0">
              <a:latin typeface="+mn-ea"/>
              <a:ea typeface="+mn-ea"/>
            </a:endParaRPr>
          </a:p>
        </p:txBody>
      </p:sp>
      <p:sp>
        <p:nvSpPr>
          <p:cNvPr id="12" name="矩形 11"/>
          <p:cNvSpPr/>
          <p:nvPr/>
        </p:nvSpPr>
        <p:spPr>
          <a:xfrm>
            <a:off x="7773092" y="4372789"/>
            <a:ext cx="2241847" cy="460375"/>
          </a:xfrm>
          <a:prstGeom prst="rect">
            <a:avLst/>
          </a:prstGeom>
        </p:spPr>
        <p:txBody>
          <a:bodyPr wrap="square">
            <a:spAutoFit/>
          </a:bodyPr>
          <a:lstStyle/>
          <a:p>
            <a:pPr>
              <a:lnSpc>
                <a:spcPct val="150000"/>
              </a:lnSpc>
            </a:pPr>
            <a:r>
              <a:rPr lang="zh-CN" altLang="en-US" sz="1600" dirty="0">
                <a:latin typeface="+mn-ea"/>
                <a:ea typeface="+mn-ea"/>
              </a:rPr>
              <a:t>稳定高效的互联网运维</a:t>
            </a:r>
            <a:endParaRPr lang="zh-CN" altLang="en-US" sz="1600" dirty="0">
              <a:latin typeface="+mn-ea"/>
              <a:ea typeface="+mn-ea"/>
            </a:endParaRPr>
          </a:p>
        </p:txBody>
      </p:sp>
      <p:sp>
        <p:nvSpPr>
          <p:cNvPr id="14" name="矩形 13"/>
          <p:cNvSpPr/>
          <p:nvPr/>
        </p:nvSpPr>
        <p:spPr>
          <a:xfrm>
            <a:off x="8310062" y="2504254"/>
            <a:ext cx="2370034" cy="829945"/>
          </a:xfrm>
          <a:prstGeom prst="rect">
            <a:avLst/>
          </a:prstGeom>
        </p:spPr>
        <p:txBody>
          <a:bodyPr wrap="square">
            <a:spAutoFit/>
          </a:bodyPr>
          <a:lstStyle/>
          <a:p>
            <a:pPr>
              <a:lnSpc>
                <a:spcPct val="150000"/>
              </a:lnSpc>
            </a:pPr>
            <a:r>
              <a:rPr lang="zh-CN" altLang="en-US" sz="1600" dirty="0">
                <a:latin typeface="+mn-ea"/>
                <a:ea typeface="+mn-ea"/>
              </a:rPr>
              <a:t>良好的商业合作和正规化运行是保障后续服务</a:t>
            </a:r>
            <a:endParaRPr lang="zh-CN" altLang="en-US" sz="1600" dirty="0">
              <a:latin typeface="+mn-ea"/>
              <a:ea typeface="+mn-ea"/>
            </a:endParaRPr>
          </a:p>
        </p:txBody>
      </p:sp>
      <p:grpSp>
        <p:nvGrpSpPr>
          <p:cNvPr id="6" name="组合 5"/>
          <p:cNvGrpSpPr/>
          <p:nvPr/>
        </p:nvGrpSpPr>
        <p:grpSpPr>
          <a:xfrm>
            <a:off x="450850" y="222885"/>
            <a:ext cx="2774903" cy="521970"/>
            <a:chOff x="3907" y="306"/>
            <a:chExt cx="4370" cy="822"/>
          </a:xfrm>
        </p:grpSpPr>
        <p:sp>
          <p:nvSpPr>
            <p:cNvPr id="3" name="文本框 2"/>
            <p:cNvSpPr txBox="1"/>
            <p:nvPr/>
          </p:nvSpPr>
          <p:spPr>
            <a:xfrm>
              <a:off x="4576" y="306"/>
              <a:ext cx="3093" cy="822"/>
            </a:xfrm>
            <a:prstGeom prst="rect">
              <a:avLst/>
            </a:prstGeom>
            <a:noFill/>
          </p:spPr>
          <p:txBody>
            <a:bodyPr wrap="none" rtlCol="0">
              <a:spAutoFit/>
            </a:bodyPr>
            <a:lstStyle/>
            <a:p>
              <a:pPr algn="l"/>
              <a:r>
                <a:rPr lang="zh-CN" altLang="en-US" sz="2800" b="1">
                  <a:solidFill>
                    <a:srgbClr val="01579B"/>
                  </a:solidFill>
                  <a:effectLst/>
                  <a:latin typeface="+mj-ea"/>
                  <a:ea typeface="+mj-ea"/>
                  <a:sym typeface="+mn-ea"/>
                </a:rPr>
                <a:t>建设五要素</a:t>
              </a:r>
              <a:endParaRPr lang="zh-CN" altLang="en-US" sz="2800" b="1">
                <a:solidFill>
                  <a:srgbClr val="01579B"/>
                </a:solidFill>
                <a:effectLst/>
                <a:latin typeface="+mj-ea"/>
                <a:ea typeface="+mj-ea"/>
                <a:sym typeface="+mn-ea"/>
              </a:endParaRPr>
            </a:p>
          </p:txBody>
        </p:sp>
        <p:grpSp>
          <p:nvGrpSpPr>
            <p:cNvPr id="4" name="组合 3"/>
            <p:cNvGrpSpPr/>
            <p:nvPr/>
          </p:nvGrpSpPr>
          <p:grpSpPr>
            <a:xfrm rot="16200000">
              <a:off x="5807" y="-1469"/>
              <a:ext cx="570" cy="4370"/>
              <a:chOff x="9903" y="-30607"/>
              <a:chExt cx="5850" cy="44870"/>
            </a:xfrm>
          </p:grpSpPr>
          <p:sp>
            <p:nvSpPr>
              <p:cNvPr id="2" name="等腰三角形 1"/>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等腰三角形 4"/>
              <p:cNvSpPr/>
              <p:nvPr/>
            </p:nvSpPr>
            <p:spPr>
              <a:xfrm flipV="1">
                <a:off x="9903" y="8859"/>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50850" y="221615"/>
            <a:ext cx="2774903" cy="523240"/>
            <a:chOff x="3907" y="304"/>
            <a:chExt cx="4370" cy="824"/>
          </a:xfrm>
        </p:grpSpPr>
        <p:sp>
          <p:nvSpPr>
            <p:cNvPr id="3" name="文本框 2"/>
            <p:cNvSpPr txBox="1"/>
            <p:nvPr/>
          </p:nvSpPr>
          <p:spPr>
            <a:xfrm>
              <a:off x="4816" y="304"/>
              <a:ext cx="2553" cy="824"/>
            </a:xfrm>
            <a:prstGeom prst="rect">
              <a:avLst/>
            </a:prstGeom>
            <a:noFill/>
          </p:spPr>
          <p:txBody>
            <a:bodyPr wrap="none" rtlCol="0">
              <a:spAutoFit/>
            </a:bodyPr>
            <a:lstStyle/>
            <a:p>
              <a:pPr algn="l"/>
              <a:r>
                <a:rPr lang="zh-CN" altLang="en-US" sz="2800" b="1" dirty="0" smtClean="0">
                  <a:solidFill>
                    <a:srgbClr val="01579B"/>
                  </a:solidFill>
                  <a:latin typeface="+mj-ea"/>
                  <a:ea typeface="+mj-ea"/>
                  <a:sym typeface="+mn-ea"/>
                </a:rPr>
                <a:t>平台优势</a:t>
              </a:r>
              <a:endParaRPr lang="zh-CN" altLang="en-US" sz="2800" b="1" dirty="0">
                <a:solidFill>
                  <a:srgbClr val="01579B"/>
                </a:solidFill>
                <a:effectLst/>
                <a:latin typeface="+mj-ea"/>
                <a:ea typeface="+mj-ea"/>
                <a:sym typeface="+mn-ea"/>
              </a:endParaRPr>
            </a:p>
          </p:txBody>
        </p:sp>
        <p:grpSp>
          <p:nvGrpSpPr>
            <p:cNvPr id="4" name="组合 3"/>
            <p:cNvGrpSpPr/>
            <p:nvPr/>
          </p:nvGrpSpPr>
          <p:grpSpPr>
            <a:xfrm rot="16200000">
              <a:off x="5807" y="-1469"/>
              <a:ext cx="570" cy="4370"/>
              <a:chOff x="9903" y="-30607"/>
              <a:chExt cx="5850" cy="44870"/>
            </a:xfrm>
          </p:grpSpPr>
          <p:sp>
            <p:nvSpPr>
              <p:cNvPr id="2" name="等腰三角形 1"/>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等腰三角形 4"/>
              <p:cNvSpPr/>
              <p:nvPr/>
            </p:nvSpPr>
            <p:spPr>
              <a:xfrm flipV="1">
                <a:off x="9903" y="8859"/>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grpSp>
        <p:nvGrpSpPr>
          <p:cNvPr id="13" name="组合 61"/>
          <p:cNvGrpSpPr/>
          <p:nvPr/>
        </p:nvGrpSpPr>
        <p:grpSpPr>
          <a:xfrm>
            <a:off x="498005" y="1253819"/>
            <a:ext cx="11358635" cy="4781074"/>
            <a:chOff x="-362607" y="3880226"/>
            <a:chExt cx="8463030" cy="3562254"/>
          </a:xfrm>
        </p:grpSpPr>
        <p:sp>
          <p:nvSpPr>
            <p:cNvPr id="15" name="Oval 3"/>
            <p:cNvSpPr/>
            <p:nvPr/>
          </p:nvSpPr>
          <p:spPr>
            <a:xfrm>
              <a:off x="3086222" y="5025475"/>
              <a:ext cx="1343335" cy="1351043"/>
            </a:xfrm>
            <a:prstGeom prst="ellipse">
              <a:avLst/>
            </a:prstGeom>
            <a:solidFill>
              <a:srgbClr val="4472C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275" b="1">
                <a:solidFill>
                  <a:schemeClr val="bg1"/>
                </a:solidFill>
              </a:endParaRPr>
            </a:p>
          </p:txBody>
        </p:sp>
        <p:sp>
          <p:nvSpPr>
            <p:cNvPr id="16" name="Oval 4"/>
            <p:cNvSpPr/>
            <p:nvPr/>
          </p:nvSpPr>
          <p:spPr>
            <a:xfrm>
              <a:off x="4308100" y="4632141"/>
              <a:ext cx="560632" cy="563849"/>
            </a:xfrm>
            <a:prstGeom prst="ellipse">
              <a:avLst/>
            </a:prstGeom>
            <a:solidFill>
              <a:srgbClr val="4472C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275" b="1">
                <a:solidFill>
                  <a:schemeClr val="bg1"/>
                </a:solidFill>
              </a:endParaRPr>
            </a:p>
          </p:txBody>
        </p:sp>
        <p:sp>
          <p:nvSpPr>
            <p:cNvPr id="17" name="Oval 5"/>
            <p:cNvSpPr/>
            <p:nvPr/>
          </p:nvSpPr>
          <p:spPr>
            <a:xfrm>
              <a:off x="3477572" y="4342106"/>
              <a:ext cx="560632" cy="563849"/>
            </a:xfrm>
            <a:prstGeom prst="ellipse">
              <a:avLst/>
            </a:prstGeom>
            <a:solidFill>
              <a:srgbClr val="4472C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275" b="1">
                <a:solidFill>
                  <a:schemeClr val="bg1"/>
                </a:solidFill>
              </a:endParaRPr>
            </a:p>
          </p:txBody>
        </p:sp>
        <p:sp>
          <p:nvSpPr>
            <p:cNvPr id="18" name="Oval 6"/>
            <p:cNvSpPr/>
            <p:nvPr/>
          </p:nvSpPr>
          <p:spPr>
            <a:xfrm>
              <a:off x="3506653" y="6486476"/>
              <a:ext cx="560632" cy="563849"/>
            </a:xfrm>
            <a:prstGeom prst="ellipse">
              <a:avLst/>
            </a:prstGeom>
            <a:solidFill>
              <a:srgbClr val="4472C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275" b="1">
                <a:solidFill>
                  <a:schemeClr val="bg1"/>
                </a:solidFill>
              </a:endParaRPr>
            </a:p>
          </p:txBody>
        </p:sp>
        <p:sp>
          <p:nvSpPr>
            <p:cNvPr id="19" name="Oval 7"/>
            <p:cNvSpPr/>
            <p:nvPr/>
          </p:nvSpPr>
          <p:spPr>
            <a:xfrm>
              <a:off x="2717185" y="6189909"/>
              <a:ext cx="560632" cy="563849"/>
            </a:xfrm>
            <a:prstGeom prst="ellipse">
              <a:avLst/>
            </a:prstGeom>
            <a:solidFill>
              <a:srgbClr val="4472C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275" b="1">
                <a:solidFill>
                  <a:schemeClr val="bg1"/>
                </a:solidFill>
              </a:endParaRPr>
            </a:p>
          </p:txBody>
        </p:sp>
        <p:sp>
          <p:nvSpPr>
            <p:cNvPr id="20" name="Oval 8"/>
            <p:cNvSpPr/>
            <p:nvPr/>
          </p:nvSpPr>
          <p:spPr>
            <a:xfrm>
              <a:off x="4608244" y="5419912"/>
              <a:ext cx="560632" cy="563849"/>
            </a:xfrm>
            <a:prstGeom prst="ellipse">
              <a:avLst/>
            </a:prstGeom>
            <a:solidFill>
              <a:srgbClr val="4472C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275" b="1">
                <a:solidFill>
                  <a:schemeClr val="bg1"/>
                </a:solidFill>
              </a:endParaRPr>
            </a:p>
          </p:txBody>
        </p:sp>
        <p:sp>
          <p:nvSpPr>
            <p:cNvPr id="21" name="Oval 9"/>
            <p:cNvSpPr/>
            <p:nvPr/>
          </p:nvSpPr>
          <p:spPr>
            <a:xfrm>
              <a:off x="2443663" y="5436115"/>
              <a:ext cx="544521" cy="547646"/>
            </a:xfrm>
            <a:prstGeom prst="ellipse">
              <a:avLst/>
            </a:prstGeom>
            <a:solidFill>
              <a:srgbClr val="4472C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275" b="1">
                <a:solidFill>
                  <a:schemeClr val="bg1"/>
                </a:solidFill>
              </a:endParaRPr>
            </a:p>
          </p:txBody>
        </p:sp>
        <p:sp>
          <p:nvSpPr>
            <p:cNvPr id="22" name="Oval 10"/>
            <p:cNvSpPr/>
            <p:nvPr/>
          </p:nvSpPr>
          <p:spPr>
            <a:xfrm>
              <a:off x="2730177" y="4658658"/>
              <a:ext cx="544086" cy="547208"/>
            </a:xfrm>
            <a:prstGeom prst="ellipse">
              <a:avLst/>
            </a:prstGeom>
            <a:solidFill>
              <a:srgbClr val="4472C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275" b="1">
                <a:solidFill>
                  <a:schemeClr val="bg1"/>
                </a:solidFill>
              </a:endParaRPr>
            </a:p>
          </p:txBody>
        </p:sp>
        <p:sp>
          <p:nvSpPr>
            <p:cNvPr id="23" name="Oval 11"/>
            <p:cNvSpPr/>
            <p:nvPr/>
          </p:nvSpPr>
          <p:spPr>
            <a:xfrm>
              <a:off x="4308100" y="6189909"/>
              <a:ext cx="560632" cy="563849"/>
            </a:xfrm>
            <a:prstGeom prst="ellipse">
              <a:avLst/>
            </a:prstGeom>
            <a:solidFill>
              <a:srgbClr val="4472C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275" b="1">
                <a:solidFill>
                  <a:schemeClr val="bg1"/>
                </a:solidFill>
              </a:endParaRPr>
            </a:p>
          </p:txBody>
        </p:sp>
        <p:cxnSp>
          <p:nvCxnSpPr>
            <p:cNvPr id="24" name="Straight Connector 25"/>
            <p:cNvCxnSpPr>
              <a:stCxn id="75" idx="0"/>
              <a:endCxn id="77" idx="4"/>
            </p:cNvCxnSpPr>
            <p:nvPr/>
          </p:nvCxnSpPr>
          <p:spPr>
            <a:xfrm flipH="1" flipV="1">
              <a:off x="3757889" y="4905955"/>
              <a:ext cx="1" cy="1195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7"/>
            <p:cNvCxnSpPr>
              <a:stCxn id="75" idx="7"/>
              <a:endCxn id="76" idx="3"/>
            </p:cNvCxnSpPr>
            <p:nvPr/>
          </p:nvCxnSpPr>
          <p:spPr>
            <a:xfrm flipV="1">
              <a:off x="4232830" y="5113416"/>
              <a:ext cx="157373" cy="10991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9"/>
            <p:cNvCxnSpPr>
              <a:stCxn id="75" idx="1"/>
              <a:endCxn id="82" idx="5"/>
            </p:cNvCxnSpPr>
            <p:nvPr/>
          </p:nvCxnSpPr>
          <p:spPr>
            <a:xfrm flipH="1" flipV="1">
              <a:off x="3194583" y="5125729"/>
              <a:ext cx="88366" cy="976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32"/>
            <p:cNvCxnSpPr>
              <a:stCxn id="75" idx="2"/>
              <a:endCxn id="81" idx="6"/>
            </p:cNvCxnSpPr>
            <p:nvPr/>
          </p:nvCxnSpPr>
          <p:spPr>
            <a:xfrm flipH="1">
              <a:off x="2988184" y="5700997"/>
              <a:ext cx="98038" cy="89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34"/>
            <p:cNvCxnSpPr>
              <a:stCxn id="75" idx="6"/>
              <a:endCxn id="80" idx="2"/>
            </p:cNvCxnSpPr>
            <p:nvPr/>
          </p:nvCxnSpPr>
          <p:spPr>
            <a:xfrm>
              <a:off x="4429557" y="5700997"/>
              <a:ext cx="178687" cy="8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36"/>
            <p:cNvCxnSpPr>
              <a:stCxn id="75" idx="4"/>
              <a:endCxn id="78" idx="0"/>
            </p:cNvCxnSpPr>
            <p:nvPr/>
          </p:nvCxnSpPr>
          <p:spPr>
            <a:xfrm>
              <a:off x="3757889" y="6376518"/>
              <a:ext cx="29080" cy="1099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38"/>
            <p:cNvCxnSpPr>
              <a:stCxn id="75" idx="3"/>
              <a:endCxn id="79" idx="7"/>
            </p:cNvCxnSpPr>
            <p:nvPr/>
          </p:nvCxnSpPr>
          <p:spPr>
            <a:xfrm flipH="1">
              <a:off x="3195714" y="6178663"/>
              <a:ext cx="87235" cy="938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40"/>
            <p:cNvCxnSpPr>
              <a:stCxn id="75" idx="5"/>
              <a:endCxn id="83" idx="1"/>
            </p:cNvCxnSpPr>
            <p:nvPr/>
          </p:nvCxnSpPr>
          <p:spPr>
            <a:xfrm>
              <a:off x="4232830" y="6178663"/>
              <a:ext cx="157373" cy="938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 Box 10"/>
            <p:cNvSpPr txBox="1">
              <a:spLocks noChangeArrowheads="1"/>
            </p:cNvSpPr>
            <p:nvPr/>
          </p:nvSpPr>
          <p:spPr bwMode="auto">
            <a:xfrm>
              <a:off x="5828721" y="4325878"/>
              <a:ext cx="2218050" cy="1173816"/>
            </a:xfrm>
            <a:prstGeom prst="rect">
              <a:avLst/>
            </a:prstGeom>
            <a:noFill/>
            <a:ln w="9525">
              <a:noFill/>
              <a:miter lim="800000"/>
            </a:ln>
          </p:spPr>
          <p:txBody>
            <a:bodyPr wrap="square" lIns="37798" tIns="18899" rIns="37798" bIns="18899">
              <a:spAutoFit/>
            </a:bodyPr>
            <a:lstStyle/>
            <a:p>
              <a:pPr defTabSz="899795">
                <a:lnSpc>
                  <a:spcPct val="200000"/>
                </a:lnSpc>
              </a:pPr>
              <a:r>
                <a:rPr lang="zh-CN" altLang="zh-CN" b="1" dirty="0">
                  <a:solidFill>
                    <a:srgbClr val="000000"/>
                  </a:solidFill>
                  <a:latin typeface="微软雅黑" panose="020B0503020204020204" pitchFamily="34" charset="-122"/>
                  <a:ea typeface="微软雅黑" panose="020B0503020204020204" pitchFamily="34" charset="-122"/>
                </a:rPr>
                <a:t>云服务多租户模式</a:t>
              </a:r>
              <a:endParaRPr lang="en-US" altLang="zh-CN" b="1" dirty="0">
                <a:solidFill>
                  <a:srgbClr val="48AEB9"/>
                </a:solidFill>
                <a:latin typeface="微软雅黑" panose="020B0503020204020204" pitchFamily="34" charset="-122"/>
                <a:ea typeface="微软雅黑" panose="020B0503020204020204" pitchFamily="34" charset="-122"/>
              </a:endParaRPr>
            </a:p>
            <a:p>
              <a:pPr defTabSz="899795">
                <a:lnSpc>
                  <a:spcPct val="200000"/>
                </a:lnSpc>
              </a:pPr>
              <a:r>
                <a:rPr lang="zh-CN" altLang="zh-CN" sz="1400" dirty="0" smtClean="0">
                  <a:solidFill>
                    <a:schemeClr val="tx1">
                      <a:lumMod val="95000"/>
                      <a:lumOff val="5000"/>
                    </a:schemeClr>
                  </a:solidFill>
                  <a:latin typeface="微软雅黑" panose="020B0503020204020204" pitchFamily="34" charset="-122"/>
                  <a:ea typeface="微软雅黑" panose="020B0503020204020204" pitchFamily="34" charset="-122"/>
                </a:rPr>
                <a:t>基于</a:t>
              </a:r>
              <a:r>
                <a:rPr lang="en-US" altLang="zh-CN" sz="1400" dirty="0" smtClean="0">
                  <a:solidFill>
                    <a:schemeClr val="tx1">
                      <a:lumMod val="95000"/>
                      <a:lumOff val="5000"/>
                    </a:schemeClr>
                  </a:solidFill>
                  <a:latin typeface="微软雅黑" panose="020B0503020204020204" pitchFamily="34" charset="-122"/>
                  <a:ea typeface="微软雅黑" panose="020B0503020204020204" pitchFamily="34" charset="-122"/>
                </a:rPr>
                <a:t>SaaS</a:t>
              </a:r>
              <a:r>
                <a:rPr lang="zh-CN" altLang="zh-CN" sz="1400" dirty="0">
                  <a:solidFill>
                    <a:schemeClr val="tx1">
                      <a:lumMod val="95000"/>
                      <a:lumOff val="5000"/>
                    </a:schemeClr>
                  </a:solidFill>
                  <a:latin typeface="微软雅黑" panose="020B0503020204020204" pitchFamily="34" charset="-122"/>
                  <a:ea typeface="微软雅黑" panose="020B0503020204020204" pitchFamily="34" charset="-122"/>
                </a:rPr>
                <a:t>服务、即开即用</a:t>
              </a:r>
              <a:endParaRPr lang="en-US" altLang="zh-CN" sz="1400" dirty="0">
                <a:solidFill>
                  <a:schemeClr val="tx1">
                    <a:lumMod val="95000"/>
                    <a:lumOff val="5000"/>
                  </a:schemeClr>
                </a:solidFill>
                <a:latin typeface="微软雅黑" panose="020B0503020204020204" pitchFamily="34" charset="-122"/>
                <a:ea typeface="微软雅黑" panose="020B0503020204020204" pitchFamily="34" charset="-122"/>
                <a:cs typeface="Open Sans" pitchFamily="34" charset="0"/>
              </a:endParaRPr>
            </a:p>
            <a:p>
              <a:pPr defTabSz="899795">
                <a:lnSpc>
                  <a:spcPct val="200000"/>
                </a:lnSpc>
              </a:pPr>
              <a:endParaRPr lang="en-US" altLang="zh-CN" b="1" dirty="0">
                <a:solidFill>
                  <a:srgbClr val="875F9F"/>
                </a:solidFill>
                <a:latin typeface="微软雅黑" panose="020B0503020204020204" pitchFamily="34" charset="-122"/>
                <a:ea typeface="微软雅黑" panose="020B0503020204020204" pitchFamily="34" charset="-122"/>
              </a:endParaRPr>
            </a:p>
          </p:txBody>
        </p:sp>
        <p:sp>
          <p:nvSpPr>
            <p:cNvPr id="33" name="Text Box 10"/>
            <p:cNvSpPr txBox="1">
              <a:spLocks noChangeArrowheads="1"/>
            </p:cNvSpPr>
            <p:nvPr/>
          </p:nvSpPr>
          <p:spPr bwMode="auto">
            <a:xfrm>
              <a:off x="5507323" y="6681227"/>
              <a:ext cx="2593100" cy="761253"/>
            </a:xfrm>
            <a:prstGeom prst="rect">
              <a:avLst/>
            </a:prstGeom>
            <a:noFill/>
            <a:ln w="9525">
              <a:noFill/>
              <a:miter lim="800000"/>
            </a:ln>
          </p:spPr>
          <p:txBody>
            <a:bodyPr wrap="square" lIns="37798" tIns="18899" rIns="37798" bIns="18899">
              <a:spAutoFit/>
            </a:bodyPr>
            <a:lstStyle/>
            <a:p>
              <a:pPr defTabSz="899795">
                <a:lnSpc>
                  <a:spcPct val="200000"/>
                </a:lnSpc>
              </a:pPr>
              <a:r>
                <a:rPr lang="zh-CN" altLang="zh-CN" b="1" dirty="0">
                  <a:solidFill>
                    <a:srgbClr val="000000"/>
                  </a:solidFill>
                  <a:latin typeface="微软雅黑" panose="020B0503020204020204" pitchFamily="34" charset="-122"/>
                  <a:ea typeface="微软雅黑" panose="020B0503020204020204" pitchFamily="34" charset="-122"/>
                </a:rPr>
                <a:t>开放平台</a:t>
              </a:r>
              <a:endParaRPr lang="en-US" altLang="zh-CN" b="1" dirty="0">
                <a:solidFill>
                  <a:srgbClr val="48AEB9"/>
                </a:solidFill>
                <a:latin typeface="微软雅黑" panose="020B0503020204020204" pitchFamily="34" charset="-122"/>
                <a:ea typeface="微软雅黑" panose="020B0503020204020204" pitchFamily="34" charset="-122"/>
              </a:endParaRPr>
            </a:p>
            <a:p>
              <a:pPr defTabSz="899795">
                <a:lnSpc>
                  <a:spcPct val="200000"/>
                </a:lnSpc>
              </a:pPr>
              <a:r>
                <a:rPr lang="zh-CN" altLang="zh-CN" sz="1400" dirty="0">
                  <a:solidFill>
                    <a:schemeClr val="tx1">
                      <a:lumMod val="95000"/>
                      <a:lumOff val="5000"/>
                    </a:schemeClr>
                  </a:solidFill>
                  <a:latin typeface="微软雅黑" panose="020B0503020204020204" pitchFamily="34" charset="-122"/>
                  <a:ea typeface="微软雅黑" panose="020B0503020204020204" pitchFamily="34" charset="-122"/>
                </a:rPr>
                <a:t>基于微服务架构的开放的</a:t>
              </a:r>
              <a:r>
                <a:rPr lang="en-US" altLang="zh-CN" sz="1400" dirty="0">
                  <a:solidFill>
                    <a:schemeClr val="tx1">
                      <a:lumMod val="95000"/>
                      <a:lumOff val="5000"/>
                    </a:schemeClr>
                  </a:solidFill>
                  <a:latin typeface="微软雅黑" panose="020B0503020204020204" pitchFamily="34" charset="-122"/>
                  <a:ea typeface="微软雅黑" panose="020B0503020204020204" pitchFamily="34" charset="-122"/>
                </a:rPr>
                <a:t>API</a:t>
              </a:r>
              <a:r>
                <a:rPr lang="zh-CN" altLang="zh-CN" sz="1400" dirty="0">
                  <a:solidFill>
                    <a:schemeClr val="tx1">
                      <a:lumMod val="95000"/>
                      <a:lumOff val="5000"/>
                    </a:schemeClr>
                  </a:solidFill>
                  <a:latin typeface="微软雅黑" panose="020B0503020204020204" pitchFamily="34" charset="-122"/>
                  <a:ea typeface="微软雅黑" panose="020B0503020204020204" pitchFamily="34" charset="-122"/>
                </a:rPr>
                <a:t>数据接口服务</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4" name="Text Box 10"/>
            <p:cNvSpPr txBox="1">
              <a:spLocks noChangeArrowheads="1"/>
            </p:cNvSpPr>
            <p:nvPr/>
          </p:nvSpPr>
          <p:spPr bwMode="auto">
            <a:xfrm>
              <a:off x="5844252" y="5918977"/>
              <a:ext cx="2175015" cy="761253"/>
            </a:xfrm>
            <a:prstGeom prst="rect">
              <a:avLst/>
            </a:prstGeom>
            <a:noFill/>
            <a:ln w="9525">
              <a:noFill/>
              <a:miter lim="800000"/>
            </a:ln>
          </p:spPr>
          <p:txBody>
            <a:bodyPr wrap="square" lIns="37798" tIns="18899" rIns="37798" bIns="18899">
              <a:spAutoFit/>
            </a:bodyPr>
            <a:lstStyle/>
            <a:p>
              <a:pPr defTabSz="899795">
                <a:lnSpc>
                  <a:spcPct val="200000"/>
                </a:lnSpc>
              </a:pPr>
              <a:r>
                <a:rPr lang="zh-CN" altLang="zh-CN" b="1" dirty="0">
                  <a:solidFill>
                    <a:srgbClr val="000000"/>
                  </a:solidFill>
                  <a:latin typeface="微软雅黑" panose="020B0503020204020204" pitchFamily="34" charset="-122"/>
                  <a:ea typeface="微软雅黑" panose="020B0503020204020204" pitchFamily="34" charset="-122"/>
                </a:rPr>
                <a:t>多终端应用</a:t>
              </a:r>
              <a:endParaRPr lang="en-US" altLang="zh-CN" b="1" dirty="0">
                <a:solidFill>
                  <a:srgbClr val="48AEB9"/>
                </a:solidFill>
                <a:latin typeface="微软雅黑" panose="020B0503020204020204" pitchFamily="34" charset="-122"/>
                <a:ea typeface="微软雅黑" panose="020B0503020204020204" pitchFamily="34" charset="-122"/>
              </a:endParaRPr>
            </a:p>
            <a:p>
              <a:pPr defTabSz="899795">
                <a:lnSpc>
                  <a:spcPct val="200000"/>
                </a:lnSpc>
              </a:pPr>
              <a:r>
                <a:rPr lang="zh-CN" altLang="zh-CN" sz="1400" dirty="0">
                  <a:solidFill>
                    <a:schemeClr val="tx1">
                      <a:lumMod val="95000"/>
                      <a:lumOff val="5000"/>
                    </a:schemeClr>
                  </a:solidFill>
                  <a:latin typeface="微软雅黑" panose="020B0503020204020204" pitchFamily="34" charset="-122"/>
                  <a:ea typeface="微软雅黑" panose="020B0503020204020204" pitchFamily="34" charset="-122"/>
                </a:rPr>
                <a:t>同时提供</a:t>
              </a:r>
              <a:r>
                <a:rPr lang="en-US" altLang="zh-CN" sz="1400" dirty="0">
                  <a:solidFill>
                    <a:schemeClr val="tx1">
                      <a:lumMod val="95000"/>
                      <a:lumOff val="5000"/>
                    </a:schemeClr>
                  </a:solidFill>
                  <a:latin typeface="微软雅黑" panose="020B0503020204020204" pitchFamily="34" charset="-122"/>
                  <a:ea typeface="微软雅黑" panose="020B0503020204020204" pitchFamily="34" charset="-122"/>
                </a:rPr>
                <a:t>PC</a:t>
              </a:r>
              <a:r>
                <a:rPr lang="zh-CN" altLang="zh-CN" sz="1400" dirty="0">
                  <a:solidFill>
                    <a:schemeClr val="tx1">
                      <a:lumMod val="95000"/>
                      <a:lumOff val="5000"/>
                    </a:schemeClr>
                  </a:solidFill>
                  <a:latin typeface="微软雅黑" panose="020B0503020204020204" pitchFamily="34" charset="-122"/>
                  <a:ea typeface="微软雅黑" panose="020B0503020204020204" pitchFamily="34" charset="-122"/>
                </a:rPr>
                <a:t>、移动端、大屏端应用</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5" name="Text Box 10"/>
            <p:cNvSpPr txBox="1">
              <a:spLocks noChangeArrowheads="1"/>
            </p:cNvSpPr>
            <p:nvPr/>
          </p:nvSpPr>
          <p:spPr bwMode="auto">
            <a:xfrm>
              <a:off x="5966899" y="5125339"/>
              <a:ext cx="2052368" cy="761253"/>
            </a:xfrm>
            <a:prstGeom prst="rect">
              <a:avLst/>
            </a:prstGeom>
            <a:noFill/>
            <a:ln w="9525">
              <a:noFill/>
              <a:miter lim="800000"/>
            </a:ln>
          </p:spPr>
          <p:txBody>
            <a:bodyPr wrap="square" lIns="37798" tIns="18899" rIns="37798" bIns="18899">
              <a:spAutoFit/>
            </a:bodyPr>
            <a:lstStyle/>
            <a:p>
              <a:pPr defTabSz="899795">
                <a:lnSpc>
                  <a:spcPct val="200000"/>
                </a:lnSpc>
              </a:pPr>
              <a:r>
                <a:rPr lang="zh-CN" altLang="en-US" b="1" dirty="0">
                  <a:solidFill>
                    <a:srgbClr val="000000"/>
                  </a:solidFill>
                  <a:latin typeface="微软雅黑" panose="020B0503020204020204" pitchFamily="34" charset="-122"/>
                  <a:ea typeface="微软雅黑" panose="020B0503020204020204" pitchFamily="34" charset="-122"/>
                </a:rPr>
                <a:t>智能化服务</a:t>
              </a:r>
              <a:endParaRPr lang="en-US" altLang="zh-CN" b="1" dirty="0">
                <a:solidFill>
                  <a:srgbClr val="48AEB9"/>
                </a:solidFill>
                <a:latin typeface="微软雅黑" panose="020B0503020204020204" pitchFamily="34" charset="-122"/>
                <a:ea typeface="微软雅黑" panose="020B0503020204020204" pitchFamily="34" charset="-122"/>
              </a:endParaRPr>
            </a:p>
            <a:p>
              <a:pPr defTabSz="899795">
                <a:lnSpc>
                  <a:spcPct val="200000"/>
                </a:lnSpc>
              </a:pPr>
              <a:r>
                <a:rPr lang="zh-CN" altLang="zh-CN" sz="1400" dirty="0">
                  <a:solidFill>
                    <a:schemeClr val="tx1">
                      <a:lumMod val="95000"/>
                      <a:lumOff val="5000"/>
                    </a:schemeClr>
                  </a:solidFill>
                  <a:latin typeface="微软雅黑" panose="020B0503020204020204" pitchFamily="34" charset="-122"/>
                  <a:ea typeface="微软雅黑" panose="020B0503020204020204" pitchFamily="34" charset="-122"/>
                </a:rPr>
                <a:t>采用多种智能技术，创新智慧服务</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36" name="Elbow Connector 57"/>
            <p:cNvCxnSpPr>
              <a:stCxn id="78" idx="4"/>
            </p:cNvCxnSpPr>
            <p:nvPr/>
          </p:nvCxnSpPr>
          <p:spPr>
            <a:xfrm rot="5400000" flipH="1" flipV="1">
              <a:off x="4544765" y="6206627"/>
              <a:ext cx="85902" cy="1601494"/>
            </a:xfrm>
            <a:prstGeom prst="bentConnector4">
              <a:avLst>
                <a:gd name="adj1" fmla="val -198277"/>
                <a:gd name="adj2" fmla="val 58752"/>
              </a:avLst>
            </a:prstGeom>
            <a:ln w="6350">
              <a:solidFill>
                <a:srgbClr val="875F9F"/>
              </a:solidFill>
            </a:ln>
          </p:spPr>
          <p:style>
            <a:lnRef idx="1">
              <a:schemeClr val="accent1"/>
            </a:lnRef>
            <a:fillRef idx="0">
              <a:schemeClr val="accent1"/>
            </a:fillRef>
            <a:effectRef idx="0">
              <a:schemeClr val="accent1"/>
            </a:effectRef>
            <a:fontRef idx="minor">
              <a:schemeClr val="tx1"/>
            </a:fontRef>
          </p:style>
        </p:cxnSp>
        <p:cxnSp>
          <p:nvCxnSpPr>
            <p:cNvPr id="37" name="Straight Connector 51"/>
            <p:cNvCxnSpPr/>
            <p:nvPr/>
          </p:nvCxnSpPr>
          <p:spPr>
            <a:xfrm>
              <a:off x="5384289" y="6766033"/>
              <a:ext cx="0" cy="424607"/>
            </a:xfrm>
            <a:prstGeom prst="line">
              <a:avLst/>
            </a:prstGeom>
            <a:ln w="57150" cap="flat" cmpd="sng" algn="ctr">
              <a:solidFill>
                <a:srgbClr val="4472C4"/>
              </a:solidFill>
              <a:prstDash val="solid"/>
            </a:ln>
          </p:spPr>
          <p:style>
            <a:lnRef idx="1">
              <a:schemeClr val="accent1"/>
            </a:lnRef>
            <a:fillRef idx="0">
              <a:schemeClr val="accent1"/>
            </a:fillRef>
            <a:effectRef idx="0">
              <a:schemeClr val="accent1"/>
            </a:effectRef>
            <a:fontRef idx="minor">
              <a:schemeClr val="tx1"/>
            </a:fontRef>
          </p:style>
        </p:cxnSp>
        <p:cxnSp>
          <p:nvCxnSpPr>
            <p:cNvPr id="38" name="Elbow Connector 59"/>
            <p:cNvCxnSpPr>
              <a:stCxn id="83" idx="6"/>
            </p:cNvCxnSpPr>
            <p:nvPr/>
          </p:nvCxnSpPr>
          <p:spPr>
            <a:xfrm flipV="1">
              <a:off x="4868732" y="6199666"/>
              <a:ext cx="888928" cy="272167"/>
            </a:xfrm>
            <a:prstGeom prst="bentConnector3">
              <a:avLst/>
            </a:prstGeom>
            <a:ln w="6350">
              <a:solidFill>
                <a:srgbClr val="875F9F"/>
              </a:solidFill>
            </a:ln>
          </p:spPr>
          <p:style>
            <a:lnRef idx="1">
              <a:schemeClr val="accent1"/>
            </a:lnRef>
            <a:fillRef idx="0">
              <a:schemeClr val="accent1"/>
            </a:fillRef>
            <a:effectRef idx="0">
              <a:schemeClr val="accent1"/>
            </a:effectRef>
            <a:fontRef idx="minor">
              <a:schemeClr val="tx1"/>
            </a:fontRef>
          </p:style>
        </p:cxnSp>
        <p:cxnSp>
          <p:nvCxnSpPr>
            <p:cNvPr id="39" name="Straight Connector 60"/>
            <p:cNvCxnSpPr/>
            <p:nvPr/>
          </p:nvCxnSpPr>
          <p:spPr>
            <a:xfrm>
              <a:off x="5756349" y="6011747"/>
              <a:ext cx="0" cy="424607"/>
            </a:xfrm>
            <a:prstGeom prst="line">
              <a:avLst/>
            </a:prstGeom>
            <a:ln w="57150" cap="flat" cmpd="sng" algn="ctr">
              <a:solidFill>
                <a:srgbClr val="4472C4"/>
              </a:solidFill>
              <a:prstDash val="solid"/>
            </a:ln>
          </p:spPr>
          <p:style>
            <a:lnRef idx="1">
              <a:schemeClr val="accent1"/>
            </a:lnRef>
            <a:fillRef idx="0">
              <a:schemeClr val="accent1"/>
            </a:fillRef>
            <a:effectRef idx="0">
              <a:schemeClr val="accent1"/>
            </a:effectRef>
            <a:fontRef idx="minor">
              <a:schemeClr val="tx1"/>
            </a:fontRef>
          </p:style>
        </p:cxnSp>
        <p:cxnSp>
          <p:nvCxnSpPr>
            <p:cNvPr id="40" name="Elbow Connector 62"/>
            <p:cNvCxnSpPr>
              <a:stCxn id="80" idx="6"/>
            </p:cNvCxnSpPr>
            <p:nvPr/>
          </p:nvCxnSpPr>
          <p:spPr>
            <a:xfrm flipV="1">
              <a:off x="5168876" y="5526333"/>
              <a:ext cx="716261" cy="175504"/>
            </a:xfrm>
            <a:prstGeom prst="bentConnector3">
              <a:avLst/>
            </a:prstGeom>
            <a:ln w="6350">
              <a:solidFill>
                <a:srgbClr val="875F9F"/>
              </a:solidFill>
            </a:ln>
          </p:spPr>
          <p:style>
            <a:lnRef idx="1">
              <a:schemeClr val="accent1"/>
            </a:lnRef>
            <a:fillRef idx="0">
              <a:schemeClr val="accent1"/>
            </a:fillRef>
            <a:effectRef idx="0">
              <a:schemeClr val="accent1"/>
            </a:effectRef>
            <a:fontRef idx="minor">
              <a:schemeClr val="tx1"/>
            </a:fontRef>
          </p:style>
        </p:cxnSp>
        <p:cxnSp>
          <p:nvCxnSpPr>
            <p:cNvPr id="41" name="Straight Connector 63"/>
            <p:cNvCxnSpPr/>
            <p:nvPr/>
          </p:nvCxnSpPr>
          <p:spPr>
            <a:xfrm>
              <a:off x="5891274" y="5324873"/>
              <a:ext cx="0" cy="424607"/>
            </a:xfrm>
            <a:prstGeom prst="line">
              <a:avLst/>
            </a:prstGeom>
            <a:ln w="57150" cap="flat" cmpd="sng" algn="ctr">
              <a:solidFill>
                <a:srgbClr val="4472C4"/>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66"/>
            <p:cNvCxnSpPr/>
            <p:nvPr/>
          </p:nvCxnSpPr>
          <p:spPr>
            <a:xfrm>
              <a:off x="5755881" y="4675126"/>
              <a:ext cx="0" cy="424607"/>
            </a:xfrm>
            <a:prstGeom prst="line">
              <a:avLst/>
            </a:prstGeom>
            <a:ln w="57150" cap="flat" cmpd="sng" algn="ctr">
              <a:solidFill>
                <a:srgbClr val="4472C4"/>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68"/>
            <p:cNvCxnSpPr>
              <a:stCxn id="76" idx="6"/>
            </p:cNvCxnSpPr>
            <p:nvPr/>
          </p:nvCxnSpPr>
          <p:spPr>
            <a:xfrm flipV="1">
              <a:off x="4868732" y="4900892"/>
              <a:ext cx="862597" cy="13174"/>
            </a:xfrm>
            <a:prstGeom prst="line">
              <a:avLst/>
            </a:prstGeom>
            <a:ln w="6350">
              <a:solidFill>
                <a:srgbClr val="875F9F"/>
              </a:solidFill>
            </a:ln>
          </p:spPr>
          <p:style>
            <a:lnRef idx="1">
              <a:schemeClr val="accent1"/>
            </a:lnRef>
            <a:fillRef idx="0">
              <a:schemeClr val="accent1"/>
            </a:fillRef>
            <a:effectRef idx="0">
              <a:schemeClr val="accent1"/>
            </a:effectRef>
            <a:fontRef idx="minor">
              <a:schemeClr val="tx1"/>
            </a:fontRef>
          </p:style>
        </p:cxnSp>
        <p:sp>
          <p:nvSpPr>
            <p:cNvPr id="44" name="Text Box 10"/>
            <p:cNvSpPr txBox="1">
              <a:spLocks noChangeArrowheads="1"/>
            </p:cNvSpPr>
            <p:nvPr/>
          </p:nvSpPr>
          <p:spPr bwMode="auto">
            <a:xfrm>
              <a:off x="84032" y="3880226"/>
              <a:ext cx="2023458" cy="761253"/>
            </a:xfrm>
            <a:prstGeom prst="rect">
              <a:avLst/>
            </a:prstGeom>
            <a:noFill/>
            <a:ln w="9525">
              <a:noFill/>
              <a:miter lim="800000"/>
            </a:ln>
          </p:spPr>
          <p:txBody>
            <a:bodyPr wrap="square" lIns="37798" tIns="18899" rIns="37798" bIns="18899">
              <a:spAutoFit/>
            </a:bodyPr>
            <a:lstStyle/>
            <a:p>
              <a:pPr algn="r" defTabSz="899795">
                <a:lnSpc>
                  <a:spcPct val="200000"/>
                </a:lnSpc>
              </a:pPr>
              <a:r>
                <a:rPr lang="zh-CN" altLang="zh-CN" b="1" dirty="0">
                  <a:solidFill>
                    <a:srgbClr val="000000"/>
                  </a:solidFill>
                  <a:latin typeface="微软雅黑" panose="020B0503020204020204" pitchFamily="34" charset="-122"/>
                  <a:ea typeface="微软雅黑" panose="020B0503020204020204" pitchFamily="34" charset="-122"/>
                </a:rPr>
                <a:t>中央知识库</a:t>
              </a:r>
              <a:endParaRPr lang="en-US" altLang="zh-CN" b="1" dirty="0">
                <a:solidFill>
                  <a:srgbClr val="48AEB9"/>
                </a:solidFill>
                <a:latin typeface="微软雅黑" panose="020B0503020204020204" pitchFamily="34" charset="-122"/>
                <a:ea typeface="微软雅黑" panose="020B0503020204020204" pitchFamily="34" charset="-122"/>
              </a:endParaRPr>
            </a:p>
            <a:p>
              <a:pPr algn="r" defTabSz="899795">
                <a:lnSpc>
                  <a:spcPct val="200000"/>
                </a:lnSpc>
              </a:pPr>
              <a:r>
                <a:rPr lang="zh-CN" altLang="zh-CN" sz="1400" dirty="0">
                  <a:solidFill>
                    <a:schemeClr val="tx1">
                      <a:lumMod val="95000"/>
                      <a:lumOff val="5000"/>
                    </a:schemeClr>
                  </a:solidFill>
                  <a:latin typeface="微软雅黑" panose="020B0503020204020204" pitchFamily="34" charset="-122"/>
                  <a:ea typeface="微软雅黑" panose="020B0503020204020204" pitchFamily="34" charset="-122"/>
                </a:rPr>
                <a:t>提供云数据服务，是核心和基础</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cs typeface="Open Sans" pitchFamily="34" charset="0"/>
              </a:endParaRPr>
            </a:p>
          </p:txBody>
        </p:sp>
        <p:sp>
          <p:nvSpPr>
            <p:cNvPr id="45" name="Text Box 10"/>
            <p:cNvSpPr txBox="1">
              <a:spLocks noChangeArrowheads="1"/>
            </p:cNvSpPr>
            <p:nvPr/>
          </p:nvSpPr>
          <p:spPr bwMode="auto">
            <a:xfrm>
              <a:off x="-269184" y="6187233"/>
              <a:ext cx="2164183" cy="761253"/>
            </a:xfrm>
            <a:prstGeom prst="rect">
              <a:avLst/>
            </a:prstGeom>
            <a:noFill/>
            <a:ln w="9525">
              <a:noFill/>
              <a:miter lim="800000"/>
            </a:ln>
          </p:spPr>
          <p:txBody>
            <a:bodyPr wrap="square" lIns="37798" tIns="18899" rIns="37798" bIns="18899">
              <a:spAutoFit/>
            </a:bodyPr>
            <a:lstStyle/>
            <a:p>
              <a:pPr algn="r" defTabSz="899795">
                <a:lnSpc>
                  <a:spcPct val="200000"/>
                </a:lnSpc>
              </a:pPr>
              <a:r>
                <a:rPr lang="zh-CN" altLang="en-US" b="1" dirty="0" smtClean="0">
                  <a:solidFill>
                    <a:srgbClr val="000000"/>
                  </a:solidFill>
                  <a:latin typeface="微软雅黑" panose="020B0503020204020204" pitchFamily="34" charset="-122"/>
                  <a:ea typeface="微软雅黑" panose="020B0503020204020204" pitchFamily="34" charset="-122"/>
                </a:rPr>
                <a:t>监控调度</a:t>
              </a:r>
              <a:endParaRPr lang="en-US" altLang="zh-CN" b="1" dirty="0">
                <a:solidFill>
                  <a:srgbClr val="48AEB9"/>
                </a:solidFill>
                <a:latin typeface="微软雅黑" panose="020B0503020204020204" pitchFamily="34" charset="-122"/>
                <a:ea typeface="微软雅黑" panose="020B0503020204020204" pitchFamily="34" charset="-122"/>
              </a:endParaRPr>
            </a:p>
            <a:p>
              <a:pPr algn="r" defTabSz="899795">
                <a:lnSpc>
                  <a:spcPct val="200000"/>
                </a:lnSpc>
              </a:pPr>
              <a:r>
                <a:rPr lang="zh-CN" altLang="zh-CN" sz="1400" dirty="0">
                  <a:solidFill>
                    <a:schemeClr val="tx1">
                      <a:lumMod val="95000"/>
                      <a:lumOff val="5000"/>
                    </a:schemeClr>
                  </a:solidFill>
                  <a:latin typeface="微软雅黑" panose="020B0503020204020204" pitchFamily="34" charset="-122"/>
                  <a:ea typeface="微软雅黑" panose="020B0503020204020204" pitchFamily="34" charset="-122"/>
                </a:rPr>
                <a:t>基于服务大数据</a:t>
              </a:r>
              <a:r>
                <a:rPr lang="zh-CN" altLang="zh-CN" sz="1400" dirty="0" smtClean="0">
                  <a:solidFill>
                    <a:schemeClr val="tx1">
                      <a:lumMod val="95000"/>
                      <a:lumOff val="5000"/>
                    </a:schemeClr>
                  </a:solidFill>
                  <a:latin typeface="微软雅黑" panose="020B0503020204020204" pitchFamily="34" charset="-122"/>
                  <a:ea typeface="微软雅黑" panose="020B0503020204020204" pitchFamily="34" charset="-122"/>
                </a:rPr>
                <a:t>仓储</a:t>
              </a: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，监控馆情</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cs typeface="Open Sans" pitchFamily="34" charset="0"/>
              </a:endParaRPr>
            </a:p>
          </p:txBody>
        </p:sp>
        <p:sp>
          <p:nvSpPr>
            <p:cNvPr id="46" name="Text Box 10"/>
            <p:cNvSpPr txBox="1">
              <a:spLocks noChangeArrowheads="1"/>
            </p:cNvSpPr>
            <p:nvPr/>
          </p:nvSpPr>
          <p:spPr bwMode="auto">
            <a:xfrm>
              <a:off x="-362607" y="5436115"/>
              <a:ext cx="1952036" cy="761253"/>
            </a:xfrm>
            <a:prstGeom prst="rect">
              <a:avLst/>
            </a:prstGeom>
            <a:noFill/>
            <a:ln w="9525">
              <a:noFill/>
              <a:miter lim="800000"/>
            </a:ln>
          </p:spPr>
          <p:txBody>
            <a:bodyPr wrap="square" lIns="37798" tIns="18899" rIns="37798" bIns="18899">
              <a:spAutoFit/>
            </a:bodyPr>
            <a:lstStyle/>
            <a:p>
              <a:pPr algn="r" defTabSz="899795">
                <a:lnSpc>
                  <a:spcPct val="200000"/>
                </a:lnSpc>
              </a:pPr>
              <a:r>
                <a:rPr lang="zh-CN" altLang="zh-CN" b="1" dirty="0">
                  <a:solidFill>
                    <a:srgbClr val="000000"/>
                  </a:solidFill>
                  <a:latin typeface="微软雅黑" panose="020B0503020204020204" pitchFamily="34" charset="-122"/>
                  <a:ea typeface="微软雅黑" panose="020B0503020204020204" pitchFamily="34" charset="-122"/>
                </a:rPr>
                <a:t>服务一体化</a:t>
              </a:r>
              <a:endParaRPr lang="en-US" altLang="zh-CN" b="1" dirty="0">
                <a:solidFill>
                  <a:srgbClr val="48AEB9"/>
                </a:solidFill>
                <a:latin typeface="微软雅黑" panose="020B0503020204020204" pitchFamily="34" charset="-122"/>
                <a:ea typeface="微软雅黑" panose="020B0503020204020204" pitchFamily="34" charset="-122"/>
              </a:endParaRPr>
            </a:p>
            <a:p>
              <a:pPr algn="r" defTabSz="899795">
                <a:lnSpc>
                  <a:spcPct val="200000"/>
                </a:lnSpc>
              </a:pPr>
              <a:r>
                <a:rPr lang="zh-CN" altLang="zh-CN" sz="1400" dirty="0" smtClean="0">
                  <a:solidFill>
                    <a:schemeClr val="tx1">
                      <a:lumMod val="95000"/>
                      <a:lumOff val="5000"/>
                    </a:schemeClr>
                  </a:solidFill>
                  <a:latin typeface="微软雅黑" panose="020B0503020204020204" pitchFamily="34" charset="-122"/>
                  <a:ea typeface="微软雅黑" panose="020B0503020204020204" pitchFamily="34" charset="-122"/>
                </a:rPr>
                <a:t>管理</a:t>
              </a: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学院</a:t>
              </a:r>
              <a:r>
                <a:rPr lang="zh-CN" altLang="zh-CN" sz="1400" dirty="0" smtClean="0">
                  <a:solidFill>
                    <a:schemeClr val="tx1">
                      <a:lumMod val="95000"/>
                      <a:lumOff val="5000"/>
                    </a:schemeClr>
                  </a:solidFill>
                  <a:latin typeface="微软雅黑" panose="020B0503020204020204" pitchFamily="34" charset="-122"/>
                  <a:ea typeface="微软雅黑" panose="020B0503020204020204" pitchFamily="34" charset="-122"/>
                </a:rPr>
                <a:t>总分馆</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cs typeface="Open Sans" pitchFamily="34" charset="0"/>
              </a:endParaRPr>
            </a:p>
          </p:txBody>
        </p:sp>
        <p:sp>
          <p:nvSpPr>
            <p:cNvPr id="47" name="Text Box 10"/>
            <p:cNvSpPr txBox="1">
              <a:spLocks noChangeArrowheads="1"/>
            </p:cNvSpPr>
            <p:nvPr/>
          </p:nvSpPr>
          <p:spPr bwMode="auto">
            <a:xfrm>
              <a:off x="-155058" y="4642476"/>
              <a:ext cx="2051110" cy="761253"/>
            </a:xfrm>
            <a:prstGeom prst="rect">
              <a:avLst/>
            </a:prstGeom>
            <a:noFill/>
            <a:ln w="9525">
              <a:noFill/>
              <a:miter lim="800000"/>
            </a:ln>
          </p:spPr>
          <p:txBody>
            <a:bodyPr wrap="square" lIns="37798" tIns="18899" rIns="37798" bIns="18899">
              <a:spAutoFit/>
            </a:bodyPr>
            <a:lstStyle/>
            <a:p>
              <a:pPr algn="r" defTabSz="899795">
                <a:lnSpc>
                  <a:spcPct val="200000"/>
                </a:lnSpc>
              </a:pPr>
              <a:r>
                <a:rPr lang="zh-CN" altLang="zh-CN" b="1" dirty="0">
                  <a:solidFill>
                    <a:srgbClr val="000000"/>
                  </a:solidFill>
                  <a:latin typeface="微软雅黑" panose="020B0503020204020204" pitchFamily="34" charset="-122"/>
                  <a:ea typeface="微软雅黑" panose="020B0503020204020204" pitchFamily="34" charset="-122"/>
                </a:rPr>
                <a:t>资源一体化</a:t>
              </a:r>
              <a:endParaRPr lang="en-US" altLang="zh-CN" b="1" dirty="0">
                <a:solidFill>
                  <a:srgbClr val="48AEB9"/>
                </a:solidFill>
                <a:latin typeface="微软雅黑" panose="020B0503020204020204" pitchFamily="34" charset="-122"/>
                <a:ea typeface="微软雅黑" panose="020B0503020204020204" pitchFamily="34" charset="-122"/>
              </a:endParaRPr>
            </a:p>
            <a:p>
              <a:pPr algn="r" defTabSz="899795">
                <a:lnSpc>
                  <a:spcPct val="200000"/>
                </a:lnSpc>
              </a:pPr>
              <a:r>
                <a:rPr lang="zh-CN" altLang="zh-CN" sz="1400" dirty="0">
                  <a:solidFill>
                    <a:schemeClr val="tx1">
                      <a:lumMod val="95000"/>
                      <a:lumOff val="5000"/>
                    </a:schemeClr>
                  </a:solidFill>
                  <a:latin typeface="微软雅黑" panose="020B0503020204020204" pitchFamily="34" charset="-122"/>
                  <a:ea typeface="微软雅黑" panose="020B0503020204020204" pitchFamily="34" charset="-122"/>
                </a:rPr>
                <a:t>统一管理各类资源、并提供服务</a:t>
              </a:r>
              <a:endParaRPr lang="en-US" sz="1400" dirty="0">
                <a:solidFill>
                  <a:schemeClr val="tx1">
                    <a:lumMod val="95000"/>
                    <a:lumOff val="5000"/>
                  </a:schemeClr>
                </a:solidFill>
                <a:latin typeface="微软雅黑" panose="020B0503020204020204" pitchFamily="34" charset="-122"/>
                <a:ea typeface="微软雅黑" panose="020B0503020204020204" pitchFamily="34" charset="-122"/>
                <a:cs typeface="Open Sans" pitchFamily="34" charset="0"/>
              </a:endParaRPr>
            </a:p>
          </p:txBody>
        </p:sp>
        <p:cxnSp>
          <p:nvCxnSpPr>
            <p:cNvPr id="48" name="Straight Connector 77"/>
            <p:cNvCxnSpPr/>
            <p:nvPr/>
          </p:nvCxnSpPr>
          <p:spPr>
            <a:xfrm>
              <a:off x="2150551" y="4246327"/>
              <a:ext cx="0" cy="424607"/>
            </a:xfrm>
            <a:prstGeom prst="line">
              <a:avLst/>
            </a:prstGeom>
            <a:ln w="57150" cap="flat" cmpd="sng" algn="ctr">
              <a:solidFill>
                <a:srgbClr val="4472C4"/>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78"/>
            <p:cNvCxnSpPr/>
            <p:nvPr/>
          </p:nvCxnSpPr>
          <p:spPr>
            <a:xfrm>
              <a:off x="1938963" y="4914013"/>
              <a:ext cx="0" cy="424607"/>
            </a:xfrm>
            <a:prstGeom prst="line">
              <a:avLst/>
            </a:prstGeom>
            <a:ln w="57150" cap="flat" cmpd="sng" algn="ctr">
              <a:solidFill>
                <a:srgbClr val="4472C4"/>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79"/>
            <p:cNvCxnSpPr/>
            <p:nvPr/>
          </p:nvCxnSpPr>
          <p:spPr>
            <a:xfrm>
              <a:off x="1620063" y="5560504"/>
              <a:ext cx="0" cy="424607"/>
            </a:xfrm>
            <a:prstGeom prst="line">
              <a:avLst/>
            </a:prstGeom>
            <a:ln w="57150" cap="flat" cmpd="sng" algn="ctr">
              <a:solidFill>
                <a:srgbClr val="4472C4"/>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80"/>
            <p:cNvCxnSpPr/>
            <p:nvPr/>
          </p:nvCxnSpPr>
          <p:spPr>
            <a:xfrm>
              <a:off x="1938963" y="6269297"/>
              <a:ext cx="0" cy="424607"/>
            </a:xfrm>
            <a:prstGeom prst="line">
              <a:avLst/>
            </a:prstGeom>
            <a:ln w="57150" cap="flat" cmpd="sng" algn="ctr">
              <a:solidFill>
                <a:srgbClr val="4472C4"/>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81"/>
            <p:cNvCxnSpPr>
              <a:endCxn id="79" idx="2"/>
            </p:cNvCxnSpPr>
            <p:nvPr/>
          </p:nvCxnSpPr>
          <p:spPr>
            <a:xfrm>
              <a:off x="1957377" y="6457666"/>
              <a:ext cx="759808" cy="14168"/>
            </a:xfrm>
            <a:prstGeom prst="line">
              <a:avLst/>
            </a:prstGeom>
            <a:ln w="6350">
              <a:solidFill>
                <a:srgbClr val="875F9F"/>
              </a:solidFill>
            </a:ln>
          </p:spPr>
          <p:style>
            <a:lnRef idx="1">
              <a:schemeClr val="accent1"/>
            </a:lnRef>
            <a:fillRef idx="0">
              <a:schemeClr val="accent1"/>
            </a:fillRef>
            <a:effectRef idx="0">
              <a:schemeClr val="accent1"/>
            </a:effectRef>
            <a:fontRef idx="minor">
              <a:schemeClr val="tx1"/>
            </a:fontRef>
          </p:style>
        </p:cxnSp>
        <p:cxnSp>
          <p:nvCxnSpPr>
            <p:cNvPr id="53" name="Elbow Connector 84"/>
            <p:cNvCxnSpPr>
              <a:endCxn id="81" idx="2"/>
            </p:cNvCxnSpPr>
            <p:nvPr/>
          </p:nvCxnSpPr>
          <p:spPr>
            <a:xfrm flipV="1">
              <a:off x="1635459" y="5709938"/>
              <a:ext cx="808205" cy="62871"/>
            </a:xfrm>
            <a:prstGeom prst="bentConnector3">
              <a:avLst/>
            </a:prstGeom>
            <a:ln w="6350">
              <a:solidFill>
                <a:srgbClr val="875F9F"/>
              </a:solidFill>
            </a:ln>
          </p:spPr>
          <p:style>
            <a:lnRef idx="1">
              <a:schemeClr val="accent1"/>
            </a:lnRef>
            <a:fillRef idx="0">
              <a:schemeClr val="accent1"/>
            </a:fillRef>
            <a:effectRef idx="0">
              <a:schemeClr val="accent1"/>
            </a:effectRef>
            <a:fontRef idx="minor">
              <a:schemeClr val="tx1"/>
            </a:fontRef>
          </p:style>
        </p:cxnSp>
        <p:cxnSp>
          <p:nvCxnSpPr>
            <p:cNvPr id="54" name="Elbow Connector 86"/>
            <p:cNvCxnSpPr/>
            <p:nvPr/>
          </p:nvCxnSpPr>
          <p:spPr>
            <a:xfrm flipV="1">
              <a:off x="1957377" y="4927039"/>
              <a:ext cx="716787" cy="199278"/>
            </a:xfrm>
            <a:prstGeom prst="bentConnector3">
              <a:avLst/>
            </a:prstGeom>
            <a:ln w="6350">
              <a:solidFill>
                <a:srgbClr val="875F9F"/>
              </a:solidFill>
            </a:ln>
          </p:spPr>
          <p:style>
            <a:lnRef idx="1">
              <a:schemeClr val="accent1"/>
            </a:lnRef>
            <a:fillRef idx="0">
              <a:schemeClr val="accent1"/>
            </a:fillRef>
            <a:effectRef idx="0">
              <a:schemeClr val="accent1"/>
            </a:effectRef>
            <a:fontRef idx="minor">
              <a:schemeClr val="tx1"/>
            </a:fontRef>
          </p:style>
        </p:cxnSp>
        <p:cxnSp>
          <p:nvCxnSpPr>
            <p:cNvPr id="55" name="Elbow Connector 88"/>
            <p:cNvCxnSpPr>
              <a:endCxn id="77" idx="0"/>
            </p:cNvCxnSpPr>
            <p:nvPr/>
          </p:nvCxnSpPr>
          <p:spPr>
            <a:xfrm flipV="1">
              <a:off x="2170574" y="4342106"/>
              <a:ext cx="1587315" cy="119191"/>
            </a:xfrm>
            <a:prstGeom prst="bentConnector4">
              <a:avLst>
                <a:gd name="adj1" fmla="val 41170"/>
                <a:gd name="adj2" fmla="val 242900"/>
              </a:avLst>
            </a:prstGeom>
            <a:ln w="6350">
              <a:solidFill>
                <a:srgbClr val="875F9F"/>
              </a:solidFill>
            </a:ln>
          </p:spPr>
          <p:style>
            <a:lnRef idx="1">
              <a:schemeClr val="accent1"/>
            </a:lnRef>
            <a:fillRef idx="0">
              <a:schemeClr val="accent1"/>
            </a:fillRef>
            <a:effectRef idx="0">
              <a:schemeClr val="accent1"/>
            </a:effectRef>
            <a:fontRef idx="minor">
              <a:schemeClr val="tx1"/>
            </a:fontRef>
          </p:style>
        </p:cxnSp>
        <p:grpSp>
          <p:nvGrpSpPr>
            <p:cNvPr id="56" name="Group 99"/>
            <p:cNvGrpSpPr/>
            <p:nvPr/>
          </p:nvGrpSpPr>
          <p:grpSpPr>
            <a:xfrm>
              <a:off x="3623992" y="4469116"/>
              <a:ext cx="260947" cy="252051"/>
              <a:chOff x="5074636" y="1309474"/>
              <a:chExt cx="439257" cy="424283"/>
            </a:xfrm>
            <a:solidFill>
              <a:schemeClr val="bg1"/>
            </a:solidFill>
          </p:grpSpPr>
          <p:sp>
            <p:nvSpPr>
              <p:cNvPr id="94" name="Rectangle 18"/>
              <p:cNvSpPr>
                <a:spLocks noChangeArrowheads="1"/>
              </p:cNvSpPr>
              <p:nvPr/>
            </p:nvSpPr>
            <p:spPr bwMode="auto">
              <a:xfrm>
                <a:off x="5256374" y="1479187"/>
                <a:ext cx="47421"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95" name="Rectangle 19"/>
              <p:cNvSpPr>
                <a:spLocks noChangeArrowheads="1"/>
              </p:cNvSpPr>
              <p:nvPr/>
            </p:nvSpPr>
            <p:spPr bwMode="auto">
              <a:xfrm>
                <a:off x="5331247" y="1479187"/>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96" name="Rectangle 20"/>
              <p:cNvSpPr>
                <a:spLocks noChangeArrowheads="1"/>
              </p:cNvSpPr>
              <p:nvPr/>
            </p:nvSpPr>
            <p:spPr bwMode="auto">
              <a:xfrm>
                <a:off x="5408617" y="1479187"/>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97" name="Rectangle 21"/>
              <p:cNvSpPr>
                <a:spLocks noChangeArrowheads="1"/>
              </p:cNvSpPr>
              <p:nvPr/>
            </p:nvSpPr>
            <p:spPr bwMode="auto">
              <a:xfrm>
                <a:off x="5256374" y="1546573"/>
                <a:ext cx="47421"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98" name="Rectangle 22"/>
              <p:cNvSpPr>
                <a:spLocks noChangeArrowheads="1"/>
              </p:cNvSpPr>
              <p:nvPr/>
            </p:nvSpPr>
            <p:spPr bwMode="auto">
              <a:xfrm>
                <a:off x="5331247"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99" name="Rectangle 23"/>
              <p:cNvSpPr>
                <a:spLocks noChangeArrowheads="1"/>
              </p:cNvSpPr>
              <p:nvPr/>
            </p:nvSpPr>
            <p:spPr bwMode="auto">
              <a:xfrm>
                <a:off x="5408617"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100" name="Rectangle 24"/>
              <p:cNvSpPr>
                <a:spLocks noChangeArrowheads="1"/>
              </p:cNvSpPr>
              <p:nvPr/>
            </p:nvSpPr>
            <p:spPr bwMode="auto">
              <a:xfrm>
                <a:off x="5256374" y="1618951"/>
                <a:ext cx="47421"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101" name="Rectangle 25"/>
              <p:cNvSpPr>
                <a:spLocks noChangeArrowheads="1"/>
              </p:cNvSpPr>
              <p:nvPr/>
            </p:nvSpPr>
            <p:spPr bwMode="auto">
              <a:xfrm>
                <a:off x="5179005"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102" name="Rectangle 26"/>
              <p:cNvSpPr>
                <a:spLocks noChangeArrowheads="1"/>
              </p:cNvSpPr>
              <p:nvPr/>
            </p:nvSpPr>
            <p:spPr bwMode="auto">
              <a:xfrm>
                <a:off x="5179005"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103" name="Rectangle 27"/>
              <p:cNvSpPr>
                <a:spLocks noChangeArrowheads="1"/>
              </p:cNvSpPr>
              <p:nvPr/>
            </p:nvSpPr>
            <p:spPr bwMode="auto">
              <a:xfrm>
                <a:off x="5331247"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104" name="Rectangle 28"/>
              <p:cNvSpPr>
                <a:spLocks noChangeArrowheads="1"/>
              </p:cNvSpPr>
              <p:nvPr/>
            </p:nvSpPr>
            <p:spPr bwMode="auto">
              <a:xfrm>
                <a:off x="5408617"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105" name="Freeform 29"/>
              <p:cNvSpPr>
                <a:spLocks noEditPoints="1"/>
              </p:cNvSpPr>
              <p:nvPr/>
            </p:nvSpPr>
            <p:spPr bwMode="auto">
              <a:xfrm>
                <a:off x="5074636" y="1339424"/>
                <a:ext cx="439257" cy="394333"/>
              </a:xfrm>
              <a:custGeom>
                <a:avLst/>
                <a:gdLst>
                  <a:gd name="T0" fmla="*/ 174 w 176"/>
                  <a:gd name="T1" fmla="*/ 0 h 158"/>
                  <a:gd name="T2" fmla="*/ 150 w 176"/>
                  <a:gd name="T3" fmla="*/ 0 h 158"/>
                  <a:gd name="T4" fmla="*/ 150 w 176"/>
                  <a:gd name="T5" fmla="*/ 16 h 158"/>
                  <a:gd name="T6" fmla="*/ 126 w 176"/>
                  <a:gd name="T7" fmla="*/ 16 h 158"/>
                  <a:gd name="T8" fmla="*/ 126 w 176"/>
                  <a:gd name="T9" fmla="*/ 0 h 158"/>
                  <a:gd name="T10" fmla="*/ 52 w 176"/>
                  <a:gd name="T11" fmla="*/ 0 h 158"/>
                  <a:gd name="T12" fmla="*/ 52 w 176"/>
                  <a:gd name="T13" fmla="*/ 16 h 158"/>
                  <a:gd name="T14" fmla="*/ 28 w 176"/>
                  <a:gd name="T15" fmla="*/ 16 h 158"/>
                  <a:gd name="T16" fmla="*/ 28 w 176"/>
                  <a:gd name="T17" fmla="*/ 0 h 158"/>
                  <a:gd name="T18" fmla="*/ 0 w 176"/>
                  <a:gd name="T19" fmla="*/ 0 h 158"/>
                  <a:gd name="T20" fmla="*/ 0 w 176"/>
                  <a:gd name="T21" fmla="*/ 158 h 158"/>
                  <a:gd name="T22" fmla="*/ 13 w 176"/>
                  <a:gd name="T23" fmla="*/ 158 h 158"/>
                  <a:gd name="T24" fmla="*/ 162 w 176"/>
                  <a:gd name="T25" fmla="*/ 158 h 158"/>
                  <a:gd name="T26" fmla="*/ 176 w 176"/>
                  <a:gd name="T27" fmla="*/ 158 h 158"/>
                  <a:gd name="T28" fmla="*/ 174 w 176"/>
                  <a:gd name="T29" fmla="*/ 0 h 158"/>
                  <a:gd name="T30" fmla="*/ 162 w 176"/>
                  <a:gd name="T31" fmla="*/ 144 h 158"/>
                  <a:gd name="T32" fmla="*/ 13 w 176"/>
                  <a:gd name="T33" fmla="*/ 144 h 158"/>
                  <a:gd name="T34" fmla="*/ 13 w 176"/>
                  <a:gd name="T35" fmla="*/ 44 h 158"/>
                  <a:gd name="T36" fmla="*/ 162 w 176"/>
                  <a:gd name="T37" fmla="*/ 44 h 158"/>
                  <a:gd name="T38" fmla="*/ 162 w 176"/>
                  <a:gd name="T39" fmla="*/ 14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58">
                    <a:moveTo>
                      <a:pt x="174" y="0"/>
                    </a:moveTo>
                    <a:lnTo>
                      <a:pt x="150" y="0"/>
                    </a:lnTo>
                    <a:lnTo>
                      <a:pt x="150" y="16"/>
                    </a:lnTo>
                    <a:lnTo>
                      <a:pt x="126" y="16"/>
                    </a:lnTo>
                    <a:lnTo>
                      <a:pt x="126" y="0"/>
                    </a:lnTo>
                    <a:lnTo>
                      <a:pt x="52" y="0"/>
                    </a:lnTo>
                    <a:lnTo>
                      <a:pt x="52" y="16"/>
                    </a:lnTo>
                    <a:lnTo>
                      <a:pt x="28" y="16"/>
                    </a:lnTo>
                    <a:lnTo>
                      <a:pt x="28" y="0"/>
                    </a:lnTo>
                    <a:lnTo>
                      <a:pt x="0" y="0"/>
                    </a:lnTo>
                    <a:lnTo>
                      <a:pt x="0" y="158"/>
                    </a:lnTo>
                    <a:lnTo>
                      <a:pt x="13" y="158"/>
                    </a:lnTo>
                    <a:lnTo>
                      <a:pt x="162" y="158"/>
                    </a:lnTo>
                    <a:lnTo>
                      <a:pt x="176" y="158"/>
                    </a:lnTo>
                    <a:lnTo>
                      <a:pt x="174" y="0"/>
                    </a:lnTo>
                    <a:close/>
                    <a:moveTo>
                      <a:pt x="162" y="144"/>
                    </a:moveTo>
                    <a:lnTo>
                      <a:pt x="13" y="144"/>
                    </a:lnTo>
                    <a:lnTo>
                      <a:pt x="13" y="44"/>
                    </a:lnTo>
                    <a:lnTo>
                      <a:pt x="162" y="44"/>
                    </a:lnTo>
                    <a:lnTo>
                      <a:pt x="162"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106" name="Rectangle 30"/>
              <p:cNvSpPr>
                <a:spLocks noChangeArrowheads="1"/>
              </p:cNvSpPr>
              <p:nvPr/>
            </p:nvSpPr>
            <p:spPr bwMode="auto">
              <a:xfrm>
                <a:off x="5181500" y="1309474"/>
                <a:ext cx="37438" cy="598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107" name="Rectangle 31"/>
              <p:cNvSpPr>
                <a:spLocks noChangeArrowheads="1"/>
              </p:cNvSpPr>
              <p:nvPr/>
            </p:nvSpPr>
            <p:spPr bwMode="auto">
              <a:xfrm>
                <a:off x="5428583" y="1309474"/>
                <a:ext cx="34941" cy="598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grpSp>
        <p:grpSp>
          <p:nvGrpSpPr>
            <p:cNvPr id="57" name="Group 114"/>
            <p:cNvGrpSpPr/>
            <p:nvPr/>
          </p:nvGrpSpPr>
          <p:grpSpPr>
            <a:xfrm>
              <a:off x="2817018" y="4751868"/>
              <a:ext cx="313630" cy="319820"/>
              <a:chOff x="7160655" y="2193839"/>
              <a:chExt cx="379359" cy="386846"/>
            </a:xfrm>
            <a:solidFill>
              <a:schemeClr val="bg1"/>
            </a:solidFill>
          </p:grpSpPr>
          <p:sp>
            <p:nvSpPr>
              <p:cNvPr id="91" name="Freeform 36"/>
              <p:cNvSpPr>
                <a:spLocks noEditPoints="1"/>
              </p:cNvSpPr>
              <p:nvPr/>
            </p:nvSpPr>
            <p:spPr bwMode="auto">
              <a:xfrm>
                <a:off x="7277956" y="2193839"/>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92" name="Freeform 37"/>
              <p:cNvSpPr/>
              <p:nvPr/>
            </p:nvSpPr>
            <p:spPr bwMode="auto">
              <a:xfrm>
                <a:off x="7160655" y="2415963"/>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93" name="Freeform 38"/>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grpSp>
        <p:grpSp>
          <p:nvGrpSpPr>
            <p:cNvPr id="58" name="Group 118"/>
            <p:cNvGrpSpPr/>
            <p:nvPr/>
          </p:nvGrpSpPr>
          <p:grpSpPr>
            <a:xfrm>
              <a:off x="2550965" y="5526333"/>
              <a:ext cx="336327" cy="336327"/>
              <a:chOff x="6374865" y="2360197"/>
              <a:chExt cx="406813" cy="406813"/>
            </a:xfrm>
            <a:solidFill>
              <a:schemeClr val="bg1"/>
            </a:solidFill>
          </p:grpSpPr>
          <p:sp>
            <p:nvSpPr>
              <p:cNvPr id="88" name="Freeform 39"/>
              <p:cNvSpPr>
                <a:spLocks noEditPoints="1"/>
              </p:cNvSpPr>
              <p:nvPr/>
            </p:nvSpPr>
            <p:spPr bwMode="auto">
              <a:xfrm>
                <a:off x="6374865" y="2360197"/>
                <a:ext cx="406813" cy="406813"/>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5 w 122"/>
                  <a:gd name="T11" fmla="*/ 109 h 122"/>
                  <a:gd name="T12" fmla="*/ 65 w 122"/>
                  <a:gd name="T13" fmla="*/ 102 h 122"/>
                  <a:gd name="T14" fmla="*/ 58 w 122"/>
                  <a:gd name="T15" fmla="*/ 102 h 122"/>
                  <a:gd name="T16" fmla="*/ 58 w 122"/>
                  <a:gd name="T17" fmla="*/ 109 h 122"/>
                  <a:gd name="T18" fmla="*/ 30 w 122"/>
                  <a:gd name="T19" fmla="*/ 97 h 122"/>
                  <a:gd name="T20" fmla="*/ 29 w 122"/>
                  <a:gd name="T21" fmla="*/ 97 h 122"/>
                  <a:gd name="T22" fmla="*/ 27 w 122"/>
                  <a:gd name="T23" fmla="*/ 95 h 122"/>
                  <a:gd name="T24" fmla="*/ 25 w 122"/>
                  <a:gd name="T25" fmla="*/ 93 h 122"/>
                  <a:gd name="T26" fmla="*/ 25 w 122"/>
                  <a:gd name="T27" fmla="*/ 92 h 122"/>
                  <a:gd name="T28" fmla="*/ 13 w 122"/>
                  <a:gd name="T29" fmla="*/ 64 h 122"/>
                  <a:gd name="T30" fmla="*/ 20 w 122"/>
                  <a:gd name="T31" fmla="*/ 64 h 122"/>
                  <a:gd name="T32" fmla="*/ 20 w 122"/>
                  <a:gd name="T33" fmla="*/ 57 h 122"/>
                  <a:gd name="T34" fmla="*/ 13 w 122"/>
                  <a:gd name="T35" fmla="*/ 57 h 122"/>
                  <a:gd name="T36" fmla="*/ 58 w 122"/>
                  <a:gd name="T37" fmla="*/ 13 h 122"/>
                  <a:gd name="T38" fmla="*/ 58 w 122"/>
                  <a:gd name="T39" fmla="*/ 20 h 122"/>
                  <a:gd name="T40" fmla="*/ 65 w 122"/>
                  <a:gd name="T41" fmla="*/ 20 h 122"/>
                  <a:gd name="T42" fmla="*/ 65 w 122"/>
                  <a:gd name="T43" fmla="*/ 13 h 122"/>
                  <a:gd name="T44" fmla="*/ 83 w 122"/>
                  <a:gd name="T45" fmla="*/ 18 h 122"/>
                  <a:gd name="T46" fmla="*/ 83 w 122"/>
                  <a:gd name="T47" fmla="*/ 18 h 122"/>
                  <a:gd name="T48" fmla="*/ 87 w 122"/>
                  <a:gd name="T49" fmla="*/ 20 h 122"/>
                  <a:gd name="T50" fmla="*/ 88 w 122"/>
                  <a:gd name="T51" fmla="*/ 21 h 122"/>
                  <a:gd name="T52" fmla="*/ 90 w 122"/>
                  <a:gd name="T53" fmla="*/ 23 h 122"/>
                  <a:gd name="T54" fmla="*/ 91 w 122"/>
                  <a:gd name="T55" fmla="*/ 24 h 122"/>
                  <a:gd name="T56" fmla="*/ 94 w 122"/>
                  <a:gd name="T57" fmla="*/ 25 h 122"/>
                  <a:gd name="T58" fmla="*/ 95 w 122"/>
                  <a:gd name="T59" fmla="*/ 27 h 122"/>
                  <a:gd name="T60" fmla="*/ 97 w 122"/>
                  <a:gd name="T61" fmla="*/ 28 h 122"/>
                  <a:gd name="T62" fmla="*/ 98 w 122"/>
                  <a:gd name="T63" fmla="*/ 31 h 122"/>
                  <a:gd name="T64" fmla="*/ 99 w 122"/>
                  <a:gd name="T65" fmla="*/ 32 h 122"/>
                  <a:gd name="T66" fmla="*/ 101 w 122"/>
                  <a:gd name="T67" fmla="*/ 34 h 122"/>
                  <a:gd name="T68" fmla="*/ 102 w 122"/>
                  <a:gd name="T69" fmla="*/ 35 h 122"/>
                  <a:gd name="T70" fmla="*/ 104 w 122"/>
                  <a:gd name="T71" fmla="*/ 39 h 122"/>
                  <a:gd name="T72" fmla="*/ 104 w 122"/>
                  <a:gd name="T73" fmla="*/ 39 h 122"/>
                  <a:gd name="T74" fmla="*/ 109 w 122"/>
                  <a:gd name="T75" fmla="*/ 57 h 122"/>
                  <a:gd name="T76" fmla="*/ 102 w 122"/>
                  <a:gd name="T77" fmla="*/ 57 h 122"/>
                  <a:gd name="T78" fmla="*/ 102 w 122"/>
                  <a:gd name="T79" fmla="*/ 64 h 122"/>
                  <a:gd name="T80" fmla="*/ 109 w 122"/>
                  <a:gd name="T81" fmla="*/ 64 h 122"/>
                  <a:gd name="T82" fmla="*/ 65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5" y="122"/>
                      <a:pt x="122" y="95"/>
                      <a:pt x="122" y="61"/>
                    </a:cubicBezTo>
                    <a:cubicBezTo>
                      <a:pt x="122" y="27"/>
                      <a:pt x="95" y="0"/>
                      <a:pt x="61" y="0"/>
                    </a:cubicBezTo>
                    <a:close/>
                    <a:moveTo>
                      <a:pt x="65" y="109"/>
                    </a:moveTo>
                    <a:cubicBezTo>
                      <a:pt x="65" y="102"/>
                      <a:pt x="65" y="102"/>
                      <a:pt x="65" y="102"/>
                    </a:cubicBezTo>
                    <a:cubicBezTo>
                      <a:pt x="58" y="102"/>
                      <a:pt x="58" y="102"/>
                      <a:pt x="58" y="102"/>
                    </a:cubicBezTo>
                    <a:cubicBezTo>
                      <a:pt x="58" y="109"/>
                      <a:pt x="58" y="109"/>
                      <a:pt x="58" y="109"/>
                    </a:cubicBezTo>
                    <a:cubicBezTo>
                      <a:pt x="47" y="108"/>
                      <a:pt x="37" y="104"/>
                      <a:pt x="30" y="97"/>
                    </a:cubicBezTo>
                    <a:cubicBezTo>
                      <a:pt x="29" y="97"/>
                      <a:pt x="29" y="97"/>
                      <a:pt x="29" y="97"/>
                    </a:cubicBezTo>
                    <a:cubicBezTo>
                      <a:pt x="28" y="96"/>
                      <a:pt x="28" y="95"/>
                      <a:pt x="27" y="95"/>
                    </a:cubicBezTo>
                    <a:cubicBezTo>
                      <a:pt x="27" y="94"/>
                      <a:pt x="26" y="94"/>
                      <a:pt x="25" y="93"/>
                    </a:cubicBezTo>
                    <a:cubicBezTo>
                      <a:pt x="25" y="93"/>
                      <a:pt x="25" y="93"/>
                      <a:pt x="25" y="92"/>
                    </a:cubicBezTo>
                    <a:cubicBezTo>
                      <a:pt x="18" y="85"/>
                      <a:pt x="14" y="75"/>
                      <a:pt x="13" y="64"/>
                    </a:cubicBezTo>
                    <a:cubicBezTo>
                      <a:pt x="20" y="64"/>
                      <a:pt x="20" y="64"/>
                      <a:pt x="20" y="64"/>
                    </a:cubicBezTo>
                    <a:cubicBezTo>
                      <a:pt x="20" y="57"/>
                      <a:pt x="20" y="57"/>
                      <a:pt x="20" y="57"/>
                    </a:cubicBezTo>
                    <a:cubicBezTo>
                      <a:pt x="13" y="57"/>
                      <a:pt x="13" y="57"/>
                      <a:pt x="13" y="57"/>
                    </a:cubicBezTo>
                    <a:cubicBezTo>
                      <a:pt x="15" y="34"/>
                      <a:pt x="34" y="15"/>
                      <a:pt x="58" y="13"/>
                    </a:cubicBezTo>
                    <a:cubicBezTo>
                      <a:pt x="58" y="20"/>
                      <a:pt x="58" y="20"/>
                      <a:pt x="58" y="20"/>
                    </a:cubicBezTo>
                    <a:cubicBezTo>
                      <a:pt x="65" y="20"/>
                      <a:pt x="65" y="20"/>
                      <a:pt x="65" y="20"/>
                    </a:cubicBezTo>
                    <a:cubicBezTo>
                      <a:pt x="65" y="13"/>
                      <a:pt x="65" y="13"/>
                      <a:pt x="65" y="13"/>
                    </a:cubicBezTo>
                    <a:cubicBezTo>
                      <a:pt x="71" y="14"/>
                      <a:pt x="77" y="15"/>
                      <a:pt x="83" y="18"/>
                    </a:cubicBezTo>
                    <a:cubicBezTo>
                      <a:pt x="83" y="18"/>
                      <a:pt x="83" y="18"/>
                      <a:pt x="83" y="18"/>
                    </a:cubicBezTo>
                    <a:cubicBezTo>
                      <a:pt x="84" y="19"/>
                      <a:pt x="86" y="20"/>
                      <a:pt x="87" y="20"/>
                    </a:cubicBezTo>
                    <a:cubicBezTo>
                      <a:pt x="87" y="20"/>
                      <a:pt x="87" y="21"/>
                      <a:pt x="88" y="21"/>
                    </a:cubicBezTo>
                    <a:cubicBezTo>
                      <a:pt x="88" y="21"/>
                      <a:pt x="89" y="22"/>
                      <a:pt x="90" y="23"/>
                    </a:cubicBezTo>
                    <a:cubicBezTo>
                      <a:pt x="91" y="23"/>
                      <a:pt x="91" y="23"/>
                      <a:pt x="91" y="24"/>
                    </a:cubicBezTo>
                    <a:cubicBezTo>
                      <a:pt x="92" y="24"/>
                      <a:pt x="93" y="25"/>
                      <a:pt x="94" y="25"/>
                    </a:cubicBezTo>
                    <a:cubicBezTo>
                      <a:pt x="94" y="26"/>
                      <a:pt x="95" y="26"/>
                      <a:pt x="95" y="27"/>
                    </a:cubicBezTo>
                    <a:cubicBezTo>
                      <a:pt x="96" y="27"/>
                      <a:pt x="96" y="28"/>
                      <a:pt x="97" y="28"/>
                    </a:cubicBezTo>
                    <a:cubicBezTo>
                      <a:pt x="97" y="29"/>
                      <a:pt x="98" y="30"/>
                      <a:pt x="98" y="31"/>
                    </a:cubicBezTo>
                    <a:cubicBezTo>
                      <a:pt x="99" y="31"/>
                      <a:pt x="99" y="31"/>
                      <a:pt x="99" y="32"/>
                    </a:cubicBezTo>
                    <a:cubicBezTo>
                      <a:pt x="100" y="33"/>
                      <a:pt x="101" y="34"/>
                      <a:pt x="101" y="34"/>
                    </a:cubicBezTo>
                    <a:cubicBezTo>
                      <a:pt x="101" y="35"/>
                      <a:pt x="102" y="35"/>
                      <a:pt x="102" y="35"/>
                    </a:cubicBezTo>
                    <a:cubicBezTo>
                      <a:pt x="102" y="36"/>
                      <a:pt x="103" y="37"/>
                      <a:pt x="104" y="39"/>
                    </a:cubicBezTo>
                    <a:cubicBezTo>
                      <a:pt x="104" y="39"/>
                      <a:pt x="104" y="39"/>
                      <a:pt x="104" y="39"/>
                    </a:cubicBezTo>
                    <a:cubicBezTo>
                      <a:pt x="107" y="45"/>
                      <a:pt x="108" y="51"/>
                      <a:pt x="109" y="57"/>
                    </a:cubicBezTo>
                    <a:cubicBezTo>
                      <a:pt x="102" y="57"/>
                      <a:pt x="102" y="57"/>
                      <a:pt x="102" y="57"/>
                    </a:cubicBezTo>
                    <a:cubicBezTo>
                      <a:pt x="102" y="64"/>
                      <a:pt x="102" y="64"/>
                      <a:pt x="102" y="64"/>
                    </a:cubicBezTo>
                    <a:cubicBezTo>
                      <a:pt x="109" y="64"/>
                      <a:pt x="109" y="64"/>
                      <a:pt x="109" y="64"/>
                    </a:cubicBezTo>
                    <a:cubicBezTo>
                      <a:pt x="107" y="88"/>
                      <a:pt x="88" y="107"/>
                      <a:pt x="65"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89" name="Freeform 40"/>
              <p:cNvSpPr>
                <a:spLocks noEditPoints="1"/>
              </p:cNvSpPr>
              <p:nvPr/>
            </p:nvSpPr>
            <p:spPr bwMode="auto">
              <a:xfrm>
                <a:off x="6506761" y="2460029"/>
                <a:ext cx="119797" cy="177201"/>
              </a:xfrm>
              <a:custGeom>
                <a:avLst/>
                <a:gdLst>
                  <a:gd name="T0" fmla="*/ 8 w 36"/>
                  <a:gd name="T1" fmla="*/ 29 h 53"/>
                  <a:gd name="T2" fmla="*/ 8 w 36"/>
                  <a:gd name="T3" fmla="*/ 29 h 53"/>
                  <a:gd name="T4" fmla="*/ 0 w 36"/>
                  <a:gd name="T5" fmla="*/ 53 h 53"/>
                  <a:gd name="T6" fmla="*/ 19 w 36"/>
                  <a:gd name="T7" fmla="*/ 36 h 53"/>
                  <a:gd name="T8" fmla="*/ 19 w 36"/>
                  <a:gd name="T9" fmla="*/ 36 h 53"/>
                  <a:gd name="T10" fmla="*/ 22 w 36"/>
                  <a:gd name="T11" fmla="*/ 33 h 53"/>
                  <a:gd name="T12" fmla="*/ 36 w 36"/>
                  <a:gd name="T13" fmla="*/ 0 h 53"/>
                  <a:gd name="T14" fmla="*/ 11 w 36"/>
                  <a:gd name="T15" fmla="*/ 25 h 53"/>
                  <a:gd name="T16" fmla="*/ 8 w 36"/>
                  <a:gd name="T17" fmla="*/ 29 h 53"/>
                  <a:gd name="T18" fmla="*/ 15 w 36"/>
                  <a:gd name="T19" fmla="*/ 28 h 53"/>
                  <a:gd name="T20" fmla="*/ 18 w 36"/>
                  <a:gd name="T21" fmla="*/ 31 h 53"/>
                  <a:gd name="T22" fmla="*/ 15 w 36"/>
                  <a:gd name="T23" fmla="*/ 34 h 53"/>
                  <a:gd name="T24" fmla="*/ 12 w 36"/>
                  <a:gd name="T25" fmla="*/ 31 h 53"/>
                  <a:gd name="T26" fmla="*/ 15 w 36"/>
                  <a:gd name="T27" fmla="*/ 2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9"/>
                    </a:moveTo>
                    <a:cubicBezTo>
                      <a:pt x="8" y="29"/>
                      <a:pt x="8" y="29"/>
                      <a:pt x="8" y="29"/>
                    </a:cubicBezTo>
                    <a:cubicBezTo>
                      <a:pt x="0" y="53"/>
                      <a:pt x="0" y="53"/>
                      <a:pt x="0" y="53"/>
                    </a:cubicBezTo>
                    <a:cubicBezTo>
                      <a:pt x="19" y="36"/>
                      <a:pt x="19" y="36"/>
                      <a:pt x="19" y="36"/>
                    </a:cubicBezTo>
                    <a:cubicBezTo>
                      <a:pt x="19" y="36"/>
                      <a:pt x="19" y="36"/>
                      <a:pt x="19" y="36"/>
                    </a:cubicBezTo>
                    <a:cubicBezTo>
                      <a:pt x="21" y="35"/>
                      <a:pt x="22" y="33"/>
                      <a:pt x="22" y="33"/>
                    </a:cubicBezTo>
                    <a:cubicBezTo>
                      <a:pt x="36" y="0"/>
                      <a:pt x="36" y="0"/>
                      <a:pt x="36" y="0"/>
                    </a:cubicBezTo>
                    <a:cubicBezTo>
                      <a:pt x="11" y="25"/>
                      <a:pt x="11" y="25"/>
                      <a:pt x="11" y="25"/>
                    </a:cubicBezTo>
                    <a:cubicBezTo>
                      <a:pt x="10" y="26"/>
                      <a:pt x="9" y="28"/>
                      <a:pt x="8" y="29"/>
                    </a:cubicBezTo>
                    <a:close/>
                    <a:moveTo>
                      <a:pt x="15" y="28"/>
                    </a:moveTo>
                    <a:cubicBezTo>
                      <a:pt x="17" y="28"/>
                      <a:pt x="18" y="29"/>
                      <a:pt x="18" y="31"/>
                    </a:cubicBezTo>
                    <a:cubicBezTo>
                      <a:pt x="18" y="33"/>
                      <a:pt x="17" y="34"/>
                      <a:pt x="15" y="34"/>
                    </a:cubicBezTo>
                    <a:cubicBezTo>
                      <a:pt x="13" y="34"/>
                      <a:pt x="12" y="33"/>
                      <a:pt x="12" y="31"/>
                    </a:cubicBezTo>
                    <a:cubicBezTo>
                      <a:pt x="12" y="29"/>
                      <a:pt x="13" y="28"/>
                      <a:pt x="15"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90" name="Oval 41"/>
              <p:cNvSpPr>
                <a:spLocks noChangeArrowheads="1"/>
              </p:cNvSpPr>
              <p:nvPr/>
            </p:nvSpPr>
            <p:spPr bwMode="auto">
              <a:xfrm>
                <a:off x="6551685" y="2557365"/>
                <a:ext cx="9983" cy="99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grpSp>
        <p:grpSp>
          <p:nvGrpSpPr>
            <p:cNvPr id="59" name="Group 122"/>
            <p:cNvGrpSpPr/>
            <p:nvPr/>
          </p:nvGrpSpPr>
          <p:grpSpPr>
            <a:xfrm>
              <a:off x="4424601" y="4755455"/>
              <a:ext cx="321883" cy="294888"/>
              <a:chOff x="6748851" y="1506847"/>
              <a:chExt cx="389342" cy="356690"/>
            </a:xfrm>
            <a:solidFill>
              <a:schemeClr val="bg1"/>
            </a:solidFill>
          </p:grpSpPr>
          <p:sp>
            <p:nvSpPr>
              <p:cNvPr id="85" name="Oval 52"/>
              <p:cNvSpPr>
                <a:spLocks noChangeArrowheads="1"/>
              </p:cNvSpPr>
              <p:nvPr/>
            </p:nvSpPr>
            <p:spPr bwMode="auto">
              <a:xfrm>
                <a:off x="6773808" y="1786168"/>
                <a:ext cx="44924" cy="4242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86" name="Oval 53"/>
              <p:cNvSpPr>
                <a:spLocks noChangeArrowheads="1"/>
              </p:cNvSpPr>
              <p:nvPr/>
            </p:nvSpPr>
            <p:spPr bwMode="auto">
              <a:xfrm>
                <a:off x="6748851" y="1836083"/>
                <a:ext cx="24958" cy="2745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87" name="Freeform 54"/>
              <p:cNvSpPr/>
              <p:nvPr/>
            </p:nvSpPr>
            <p:spPr bwMode="auto">
              <a:xfrm>
                <a:off x="6754838" y="1506847"/>
                <a:ext cx="383355" cy="271834"/>
              </a:xfrm>
              <a:custGeom>
                <a:avLst/>
                <a:gdLst>
                  <a:gd name="T0" fmla="*/ 124 w 124"/>
                  <a:gd name="T1" fmla="*/ 34 h 88"/>
                  <a:gd name="T2" fmla="*/ 99 w 124"/>
                  <a:gd name="T3" fmla="*/ 9 h 88"/>
                  <a:gd name="T4" fmla="*/ 93 w 124"/>
                  <a:gd name="T5" fmla="*/ 10 h 88"/>
                  <a:gd name="T6" fmla="*/ 74 w 124"/>
                  <a:gd name="T7" fmla="*/ 0 h 88"/>
                  <a:gd name="T8" fmla="*/ 60 w 124"/>
                  <a:gd name="T9" fmla="*/ 5 h 88"/>
                  <a:gd name="T10" fmla="*/ 46 w 124"/>
                  <a:gd name="T11" fmla="*/ 0 h 88"/>
                  <a:gd name="T12" fmla="*/ 31 w 124"/>
                  <a:gd name="T13" fmla="*/ 5 h 88"/>
                  <a:gd name="T14" fmla="*/ 25 w 124"/>
                  <a:gd name="T15" fmla="*/ 5 h 88"/>
                  <a:gd name="T16" fmla="*/ 0 w 124"/>
                  <a:gd name="T17" fmla="*/ 30 h 88"/>
                  <a:gd name="T18" fmla="*/ 3 w 124"/>
                  <a:gd name="T19" fmla="*/ 43 h 88"/>
                  <a:gd name="T20" fmla="*/ 0 w 124"/>
                  <a:gd name="T21" fmla="*/ 55 h 88"/>
                  <a:gd name="T22" fmla="*/ 25 w 124"/>
                  <a:gd name="T23" fmla="*/ 80 h 88"/>
                  <a:gd name="T24" fmla="*/ 28 w 124"/>
                  <a:gd name="T25" fmla="*/ 80 h 88"/>
                  <a:gd name="T26" fmla="*/ 46 w 124"/>
                  <a:gd name="T27" fmla="*/ 88 h 88"/>
                  <a:gd name="T28" fmla="*/ 64 w 124"/>
                  <a:gd name="T29" fmla="*/ 80 h 88"/>
                  <a:gd name="T30" fmla="*/ 79 w 124"/>
                  <a:gd name="T31" fmla="*/ 85 h 88"/>
                  <a:gd name="T32" fmla="*/ 104 w 124"/>
                  <a:gd name="T33" fmla="*/ 60 h 88"/>
                  <a:gd name="T34" fmla="*/ 104 w 124"/>
                  <a:gd name="T35" fmla="*/ 59 h 88"/>
                  <a:gd name="T36" fmla="*/ 124 w 124"/>
                  <a:gd name="T37" fmla="*/ 3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88">
                    <a:moveTo>
                      <a:pt x="124" y="34"/>
                    </a:moveTo>
                    <a:cubicBezTo>
                      <a:pt x="124" y="21"/>
                      <a:pt x="113" y="9"/>
                      <a:pt x="99" y="9"/>
                    </a:cubicBezTo>
                    <a:cubicBezTo>
                      <a:pt x="97" y="9"/>
                      <a:pt x="95" y="10"/>
                      <a:pt x="93" y="10"/>
                    </a:cubicBezTo>
                    <a:cubicBezTo>
                      <a:pt x="89" y="4"/>
                      <a:pt x="82" y="0"/>
                      <a:pt x="74" y="0"/>
                    </a:cubicBezTo>
                    <a:cubicBezTo>
                      <a:pt x="69" y="0"/>
                      <a:pt x="64" y="2"/>
                      <a:pt x="60" y="5"/>
                    </a:cubicBezTo>
                    <a:cubicBezTo>
                      <a:pt x="56" y="2"/>
                      <a:pt x="51" y="0"/>
                      <a:pt x="46" y="0"/>
                    </a:cubicBezTo>
                    <a:cubicBezTo>
                      <a:pt x="40" y="0"/>
                      <a:pt x="35" y="2"/>
                      <a:pt x="31" y="5"/>
                    </a:cubicBezTo>
                    <a:cubicBezTo>
                      <a:pt x="29" y="5"/>
                      <a:pt x="27" y="5"/>
                      <a:pt x="25" y="5"/>
                    </a:cubicBezTo>
                    <a:cubicBezTo>
                      <a:pt x="11" y="5"/>
                      <a:pt x="0" y="16"/>
                      <a:pt x="0" y="30"/>
                    </a:cubicBezTo>
                    <a:cubicBezTo>
                      <a:pt x="0" y="35"/>
                      <a:pt x="1" y="39"/>
                      <a:pt x="3" y="43"/>
                    </a:cubicBezTo>
                    <a:cubicBezTo>
                      <a:pt x="1" y="46"/>
                      <a:pt x="0" y="51"/>
                      <a:pt x="0" y="55"/>
                    </a:cubicBezTo>
                    <a:cubicBezTo>
                      <a:pt x="0" y="69"/>
                      <a:pt x="11" y="80"/>
                      <a:pt x="25" y="80"/>
                    </a:cubicBezTo>
                    <a:cubicBezTo>
                      <a:pt x="26" y="80"/>
                      <a:pt x="27" y="80"/>
                      <a:pt x="28" y="80"/>
                    </a:cubicBezTo>
                    <a:cubicBezTo>
                      <a:pt x="32" y="85"/>
                      <a:pt x="39" y="88"/>
                      <a:pt x="46" y="88"/>
                    </a:cubicBezTo>
                    <a:cubicBezTo>
                      <a:pt x="53" y="88"/>
                      <a:pt x="59" y="85"/>
                      <a:pt x="64" y="80"/>
                    </a:cubicBezTo>
                    <a:cubicBezTo>
                      <a:pt x="68" y="83"/>
                      <a:pt x="73" y="85"/>
                      <a:pt x="79" y="85"/>
                    </a:cubicBezTo>
                    <a:cubicBezTo>
                      <a:pt x="92" y="85"/>
                      <a:pt x="104" y="74"/>
                      <a:pt x="104" y="60"/>
                    </a:cubicBezTo>
                    <a:cubicBezTo>
                      <a:pt x="104" y="60"/>
                      <a:pt x="104" y="59"/>
                      <a:pt x="104" y="59"/>
                    </a:cubicBezTo>
                    <a:cubicBezTo>
                      <a:pt x="115" y="57"/>
                      <a:pt x="124" y="47"/>
                      <a:pt x="124"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grpSp>
        <p:grpSp>
          <p:nvGrpSpPr>
            <p:cNvPr id="60" name="Group 126"/>
            <p:cNvGrpSpPr/>
            <p:nvPr/>
          </p:nvGrpSpPr>
          <p:grpSpPr>
            <a:xfrm>
              <a:off x="4673751" y="5526333"/>
              <a:ext cx="383783" cy="268236"/>
              <a:chOff x="7999238" y="1399322"/>
              <a:chExt cx="464215" cy="324452"/>
            </a:xfrm>
            <a:solidFill>
              <a:schemeClr val="bg1"/>
            </a:solidFill>
          </p:grpSpPr>
          <p:sp>
            <p:nvSpPr>
              <p:cNvPr id="83" name="Freeform 57"/>
              <p:cNvSpPr>
                <a:spLocks noEditPoints="1"/>
              </p:cNvSpPr>
              <p:nvPr/>
            </p:nvSpPr>
            <p:spPr bwMode="auto">
              <a:xfrm>
                <a:off x="7999238" y="1399322"/>
                <a:ext cx="331940" cy="324452"/>
              </a:xfrm>
              <a:custGeom>
                <a:avLst/>
                <a:gdLst>
                  <a:gd name="T0" fmla="*/ 86 w 100"/>
                  <a:gd name="T1" fmla="*/ 60 h 97"/>
                  <a:gd name="T2" fmla="*/ 100 w 100"/>
                  <a:gd name="T3" fmla="*/ 54 h 97"/>
                  <a:gd name="T4" fmla="*/ 100 w 100"/>
                  <a:gd name="T5" fmla="*/ 43 h 97"/>
                  <a:gd name="T6" fmla="*/ 86 w 100"/>
                  <a:gd name="T7" fmla="*/ 38 h 97"/>
                  <a:gd name="T8" fmla="*/ 83 w 100"/>
                  <a:gd name="T9" fmla="*/ 32 h 97"/>
                  <a:gd name="T10" fmla="*/ 89 w 100"/>
                  <a:gd name="T11" fmla="*/ 18 h 97"/>
                  <a:gd name="T12" fmla="*/ 81 w 100"/>
                  <a:gd name="T13" fmla="*/ 11 h 97"/>
                  <a:gd name="T14" fmla="*/ 67 w 100"/>
                  <a:gd name="T15" fmla="*/ 16 h 97"/>
                  <a:gd name="T16" fmla="*/ 61 w 100"/>
                  <a:gd name="T17" fmla="*/ 14 h 97"/>
                  <a:gd name="T18" fmla="*/ 55 w 100"/>
                  <a:gd name="T19" fmla="*/ 0 h 97"/>
                  <a:gd name="T20" fmla="*/ 44 w 100"/>
                  <a:gd name="T21" fmla="*/ 0 h 97"/>
                  <a:gd name="T22" fmla="*/ 39 w 100"/>
                  <a:gd name="T23" fmla="*/ 14 h 97"/>
                  <a:gd name="T24" fmla="*/ 33 w 100"/>
                  <a:gd name="T25" fmla="*/ 16 h 97"/>
                  <a:gd name="T26" fmla="*/ 19 w 100"/>
                  <a:gd name="T27" fmla="*/ 11 h 97"/>
                  <a:gd name="T28" fmla="*/ 11 w 100"/>
                  <a:gd name="T29" fmla="*/ 19 h 97"/>
                  <a:gd name="T30" fmla="*/ 17 w 100"/>
                  <a:gd name="T31" fmla="*/ 32 h 97"/>
                  <a:gd name="T32" fmla="*/ 14 w 100"/>
                  <a:gd name="T33" fmla="*/ 38 h 97"/>
                  <a:gd name="T34" fmla="*/ 0 w 100"/>
                  <a:gd name="T35" fmla="*/ 44 h 97"/>
                  <a:gd name="T36" fmla="*/ 0 w 100"/>
                  <a:gd name="T37" fmla="*/ 54 h 97"/>
                  <a:gd name="T38" fmla="*/ 14 w 100"/>
                  <a:gd name="T39" fmla="*/ 60 h 97"/>
                  <a:gd name="T40" fmla="*/ 17 w 100"/>
                  <a:gd name="T41" fmla="*/ 66 h 97"/>
                  <a:gd name="T42" fmla="*/ 11 w 100"/>
                  <a:gd name="T43" fmla="*/ 80 h 97"/>
                  <a:gd name="T44" fmla="*/ 19 w 100"/>
                  <a:gd name="T45" fmla="*/ 87 h 97"/>
                  <a:gd name="T46" fmla="*/ 33 w 100"/>
                  <a:gd name="T47" fmla="*/ 82 h 97"/>
                  <a:gd name="T48" fmla="*/ 39 w 100"/>
                  <a:gd name="T49" fmla="*/ 84 h 97"/>
                  <a:gd name="T50" fmla="*/ 45 w 100"/>
                  <a:gd name="T51" fmla="*/ 97 h 97"/>
                  <a:gd name="T52" fmla="*/ 56 w 100"/>
                  <a:gd name="T53" fmla="*/ 97 h 97"/>
                  <a:gd name="T54" fmla="*/ 61 w 100"/>
                  <a:gd name="T55" fmla="*/ 84 h 97"/>
                  <a:gd name="T56" fmla="*/ 67 w 100"/>
                  <a:gd name="T57" fmla="*/ 82 h 97"/>
                  <a:gd name="T58" fmla="*/ 81 w 100"/>
                  <a:gd name="T59" fmla="*/ 87 h 97"/>
                  <a:gd name="T60" fmla="*/ 89 w 100"/>
                  <a:gd name="T61" fmla="*/ 79 h 97"/>
                  <a:gd name="T62" fmla="*/ 83 w 100"/>
                  <a:gd name="T63" fmla="*/ 66 h 97"/>
                  <a:gd name="T64" fmla="*/ 86 w 100"/>
                  <a:gd name="T65" fmla="*/ 60 h 97"/>
                  <a:gd name="T66" fmla="*/ 50 w 100"/>
                  <a:gd name="T67" fmla="*/ 64 h 97"/>
                  <a:gd name="T68" fmla="*/ 34 w 100"/>
                  <a:gd name="T69" fmla="*/ 49 h 97"/>
                  <a:gd name="T70" fmla="*/ 50 w 100"/>
                  <a:gd name="T71" fmla="*/ 33 h 97"/>
                  <a:gd name="T72" fmla="*/ 66 w 100"/>
                  <a:gd name="T73" fmla="*/ 49 h 97"/>
                  <a:gd name="T74" fmla="*/ 50 w 100"/>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 h="97">
                    <a:moveTo>
                      <a:pt x="86" y="60"/>
                    </a:moveTo>
                    <a:cubicBezTo>
                      <a:pt x="86" y="60"/>
                      <a:pt x="100" y="55"/>
                      <a:pt x="100" y="54"/>
                    </a:cubicBezTo>
                    <a:cubicBezTo>
                      <a:pt x="100" y="43"/>
                      <a:pt x="100" y="43"/>
                      <a:pt x="100" y="43"/>
                    </a:cubicBezTo>
                    <a:cubicBezTo>
                      <a:pt x="100" y="43"/>
                      <a:pt x="86" y="38"/>
                      <a:pt x="86" y="38"/>
                    </a:cubicBezTo>
                    <a:cubicBezTo>
                      <a:pt x="83" y="32"/>
                      <a:pt x="83" y="32"/>
                      <a:pt x="83" y="32"/>
                    </a:cubicBezTo>
                    <a:cubicBezTo>
                      <a:pt x="83" y="32"/>
                      <a:pt x="89" y="19"/>
                      <a:pt x="89" y="18"/>
                    </a:cubicBezTo>
                    <a:cubicBezTo>
                      <a:pt x="81" y="11"/>
                      <a:pt x="81" y="11"/>
                      <a:pt x="81" y="11"/>
                    </a:cubicBezTo>
                    <a:cubicBezTo>
                      <a:pt x="80" y="10"/>
                      <a:pt x="67" y="16"/>
                      <a:pt x="67" y="16"/>
                    </a:cubicBezTo>
                    <a:cubicBezTo>
                      <a:pt x="61" y="14"/>
                      <a:pt x="61" y="14"/>
                      <a:pt x="61" y="14"/>
                    </a:cubicBezTo>
                    <a:cubicBezTo>
                      <a:pt x="61" y="14"/>
                      <a:pt x="56" y="0"/>
                      <a:pt x="55" y="0"/>
                    </a:cubicBezTo>
                    <a:cubicBezTo>
                      <a:pt x="44" y="0"/>
                      <a:pt x="44" y="0"/>
                      <a:pt x="44" y="0"/>
                    </a:cubicBezTo>
                    <a:cubicBezTo>
                      <a:pt x="44" y="0"/>
                      <a:pt x="39" y="14"/>
                      <a:pt x="39" y="14"/>
                    </a:cubicBezTo>
                    <a:cubicBezTo>
                      <a:pt x="33" y="16"/>
                      <a:pt x="33" y="16"/>
                      <a:pt x="33" y="16"/>
                    </a:cubicBezTo>
                    <a:cubicBezTo>
                      <a:pt x="33" y="16"/>
                      <a:pt x="19" y="10"/>
                      <a:pt x="19" y="11"/>
                    </a:cubicBezTo>
                    <a:cubicBezTo>
                      <a:pt x="11" y="19"/>
                      <a:pt x="11" y="19"/>
                      <a:pt x="11" y="19"/>
                    </a:cubicBezTo>
                    <a:cubicBezTo>
                      <a:pt x="10" y="19"/>
                      <a:pt x="17" y="32"/>
                      <a:pt x="17" y="32"/>
                    </a:cubicBezTo>
                    <a:cubicBezTo>
                      <a:pt x="14" y="38"/>
                      <a:pt x="14" y="38"/>
                      <a:pt x="14" y="38"/>
                    </a:cubicBezTo>
                    <a:cubicBezTo>
                      <a:pt x="14" y="38"/>
                      <a:pt x="0" y="43"/>
                      <a:pt x="0" y="44"/>
                    </a:cubicBezTo>
                    <a:cubicBezTo>
                      <a:pt x="0" y="54"/>
                      <a:pt x="0" y="54"/>
                      <a:pt x="0" y="54"/>
                    </a:cubicBezTo>
                    <a:cubicBezTo>
                      <a:pt x="0" y="55"/>
                      <a:pt x="14" y="60"/>
                      <a:pt x="14" y="60"/>
                    </a:cubicBezTo>
                    <a:cubicBezTo>
                      <a:pt x="17" y="66"/>
                      <a:pt x="17" y="66"/>
                      <a:pt x="17" y="66"/>
                    </a:cubicBezTo>
                    <a:cubicBezTo>
                      <a:pt x="17" y="66"/>
                      <a:pt x="11" y="79"/>
                      <a:pt x="11" y="80"/>
                    </a:cubicBezTo>
                    <a:cubicBezTo>
                      <a:pt x="19" y="87"/>
                      <a:pt x="19" y="87"/>
                      <a:pt x="19" y="87"/>
                    </a:cubicBezTo>
                    <a:cubicBezTo>
                      <a:pt x="20" y="88"/>
                      <a:pt x="33" y="82"/>
                      <a:pt x="33" y="82"/>
                    </a:cubicBezTo>
                    <a:cubicBezTo>
                      <a:pt x="39" y="84"/>
                      <a:pt x="39" y="84"/>
                      <a:pt x="39" y="84"/>
                    </a:cubicBezTo>
                    <a:cubicBezTo>
                      <a:pt x="39" y="84"/>
                      <a:pt x="44" y="97"/>
                      <a:pt x="45" y="97"/>
                    </a:cubicBezTo>
                    <a:cubicBezTo>
                      <a:pt x="56" y="97"/>
                      <a:pt x="56" y="97"/>
                      <a:pt x="56" y="97"/>
                    </a:cubicBezTo>
                    <a:cubicBezTo>
                      <a:pt x="56" y="97"/>
                      <a:pt x="61" y="84"/>
                      <a:pt x="61" y="84"/>
                    </a:cubicBezTo>
                    <a:cubicBezTo>
                      <a:pt x="67" y="82"/>
                      <a:pt x="67" y="82"/>
                      <a:pt x="67" y="82"/>
                    </a:cubicBezTo>
                    <a:cubicBezTo>
                      <a:pt x="67" y="82"/>
                      <a:pt x="81" y="87"/>
                      <a:pt x="81" y="87"/>
                    </a:cubicBezTo>
                    <a:cubicBezTo>
                      <a:pt x="89" y="79"/>
                      <a:pt x="89" y="79"/>
                      <a:pt x="89" y="79"/>
                    </a:cubicBezTo>
                    <a:cubicBezTo>
                      <a:pt x="90" y="79"/>
                      <a:pt x="83" y="66"/>
                      <a:pt x="83" y="66"/>
                    </a:cubicBezTo>
                    <a:lnTo>
                      <a:pt x="86" y="60"/>
                    </a:lnTo>
                    <a:close/>
                    <a:moveTo>
                      <a:pt x="50" y="64"/>
                    </a:moveTo>
                    <a:cubicBezTo>
                      <a:pt x="41" y="64"/>
                      <a:pt x="34" y="57"/>
                      <a:pt x="34" y="49"/>
                    </a:cubicBezTo>
                    <a:cubicBezTo>
                      <a:pt x="34" y="40"/>
                      <a:pt x="41" y="33"/>
                      <a:pt x="50" y="33"/>
                    </a:cubicBezTo>
                    <a:cubicBezTo>
                      <a:pt x="59" y="33"/>
                      <a:pt x="66" y="40"/>
                      <a:pt x="66" y="49"/>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84" name="Freeform 58"/>
              <p:cNvSpPr>
                <a:spLocks noEditPoints="1"/>
              </p:cNvSpPr>
              <p:nvPr/>
            </p:nvSpPr>
            <p:spPr bwMode="auto">
              <a:xfrm>
                <a:off x="8308715" y="1564044"/>
                <a:ext cx="154738" cy="154738"/>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3 w 47"/>
                  <a:gd name="T17" fmla="*/ 6 h 47"/>
                  <a:gd name="T18" fmla="*/ 20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1 w 47"/>
                  <a:gd name="T31" fmla="*/ 21 h 47"/>
                  <a:gd name="T32" fmla="*/ 6 w 47"/>
                  <a:gd name="T33" fmla="*/ 25 h 47"/>
                  <a:gd name="T34" fmla="*/ 7 w 47"/>
                  <a:gd name="T35" fmla="*/ 28 h 47"/>
                  <a:gd name="T36" fmla="*/ 3 w 47"/>
                  <a:gd name="T37" fmla="*/ 34 h 47"/>
                  <a:gd name="T38" fmla="*/ 5 w 47"/>
                  <a:gd name="T39" fmla="*/ 38 h 47"/>
                  <a:gd name="T40" fmla="*/ 12 w 47"/>
                  <a:gd name="T41" fmla="*/ 37 h 47"/>
                  <a:gd name="T42" fmla="*/ 14 w 47"/>
                  <a:gd name="T43" fmla="*/ 39 h 47"/>
                  <a:gd name="T44" fmla="*/ 16 w 47"/>
                  <a:gd name="T45" fmla="*/ 46 h 47"/>
                  <a:gd name="T46" fmla="*/ 21 w 47"/>
                  <a:gd name="T47" fmla="*/ 47 h 47"/>
                  <a:gd name="T48" fmla="*/ 25 w 47"/>
                  <a:gd name="T49" fmla="*/ 41 h 47"/>
                  <a:gd name="T50" fmla="*/ 28 w 47"/>
                  <a:gd name="T51" fmla="*/ 41 h 47"/>
                  <a:gd name="T52" fmla="*/ 33 w 47"/>
                  <a:gd name="T53" fmla="*/ 45 h 47"/>
                  <a:gd name="T54" fmla="*/ 38 w 47"/>
                  <a:gd name="T55" fmla="*/ 42 h 47"/>
                  <a:gd name="T56" fmla="*/ 37 w 47"/>
                  <a:gd name="T57" fmla="*/ 35 h 47"/>
                  <a:gd name="T58" fmla="*/ 39 w 47"/>
                  <a:gd name="T59" fmla="*/ 33 h 47"/>
                  <a:gd name="T60" fmla="*/ 46 w 47"/>
                  <a:gd name="T61" fmla="*/ 31 h 47"/>
                  <a:gd name="T62" fmla="*/ 47 w 47"/>
                  <a:gd name="T63" fmla="*/ 26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3" y="6"/>
                      <a:pt x="23" y="6"/>
                    </a:cubicBezTo>
                    <a:cubicBezTo>
                      <a:pt x="20" y="6"/>
                      <a:pt x="20" y="6"/>
                      <a:pt x="20" y="6"/>
                    </a:cubicBezTo>
                    <a:cubicBezTo>
                      <a:pt x="20"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1" y="21"/>
                      <a:pt x="1" y="21"/>
                      <a:pt x="1" y="21"/>
                    </a:cubicBezTo>
                    <a:cubicBezTo>
                      <a:pt x="0" y="21"/>
                      <a:pt x="6" y="25"/>
                      <a:pt x="6" y="25"/>
                    </a:cubicBezTo>
                    <a:cubicBezTo>
                      <a:pt x="7" y="28"/>
                      <a:pt x="7" y="28"/>
                      <a:pt x="7" y="28"/>
                    </a:cubicBezTo>
                    <a:cubicBezTo>
                      <a:pt x="7" y="28"/>
                      <a:pt x="2" y="33"/>
                      <a:pt x="3" y="34"/>
                    </a:cubicBezTo>
                    <a:cubicBezTo>
                      <a:pt x="5" y="38"/>
                      <a:pt x="5" y="38"/>
                      <a:pt x="5" y="38"/>
                    </a:cubicBezTo>
                    <a:cubicBezTo>
                      <a:pt x="5" y="38"/>
                      <a:pt x="12" y="37"/>
                      <a:pt x="12" y="37"/>
                    </a:cubicBezTo>
                    <a:cubicBezTo>
                      <a:pt x="14" y="39"/>
                      <a:pt x="14" y="39"/>
                      <a:pt x="14" y="39"/>
                    </a:cubicBezTo>
                    <a:cubicBezTo>
                      <a:pt x="14" y="39"/>
                      <a:pt x="15" y="46"/>
                      <a:pt x="16" y="46"/>
                    </a:cubicBezTo>
                    <a:cubicBezTo>
                      <a:pt x="21" y="47"/>
                      <a:pt x="21" y="47"/>
                      <a:pt x="21" y="47"/>
                    </a:cubicBezTo>
                    <a:cubicBezTo>
                      <a:pt x="21" y="47"/>
                      <a:pt x="25" y="41"/>
                      <a:pt x="25" y="41"/>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6" y="31"/>
                    </a:cubicBezTo>
                    <a:cubicBezTo>
                      <a:pt x="47" y="26"/>
                      <a:pt x="47" y="26"/>
                      <a:pt x="47" y="26"/>
                    </a:cubicBezTo>
                    <a:cubicBezTo>
                      <a:pt x="47" y="26"/>
                      <a:pt x="41" y="22"/>
                      <a:pt x="41" y="22"/>
                    </a:cubicBezTo>
                    <a:close/>
                    <a:moveTo>
                      <a:pt x="31" y="25"/>
                    </a:moveTo>
                    <a:cubicBezTo>
                      <a:pt x="30" y="29"/>
                      <a:pt x="26" y="32"/>
                      <a:pt x="22" y="31"/>
                    </a:cubicBezTo>
                    <a:cubicBezTo>
                      <a:pt x="18" y="30"/>
                      <a:pt x="15" y="26"/>
                      <a:pt x="16" y="22"/>
                    </a:cubicBezTo>
                    <a:cubicBezTo>
                      <a:pt x="17" y="18"/>
                      <a:pt x="22"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grpSp>
        <p:sp>
          <p:nvSpPr>
            <p:cNvPr id="61" name="Freeform 64"/>
            <p:cNvSpPr>
              <a:spLocks noEditPoints="1"/>
            </p:cNvSpPr>
            <p:nvPr/>
          </p:nvSpPr>
          <p:spPr bwMode="auto">
            <a:xfrm>
              <a:off x="3503119" y="5400867"/>
              <a:ext cx="485843" cy="463884"/>
            </a:xfrm>
            <a:custGeom>
              <a:avLst/>
              <a:gdLst>
                <a:gd name="T0" fmla="*/ 125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40 w 133"/>
                <a:gd name="T13" fmla="*/ 118 h 127"/>
                <a:gd name="T14" fmla="*/ 40 w 133"/>
                <a:gd name="T15" fmla="*/ 127 h 127"/>
                <a:gd name="T16" fmla="*/ 53 w 133"/>
                <a:gd name="T17" fmla="*/ 127 h 127"/>
                <a:gd name="T18" fmla="*/ 80 w 133"/>
                <a:gd name="T19" fmla="*/ 127 h 127"/>
                <a:gd name="T20" fmla="*/ 94 w 133"/>
                <a:gd name="T21" fmla="*/ 127 h 127"/>
                <a:gd name="T22" fmla="*/ 94 w 133"/>
                <a:gd name="T23" fmla="*/ 118 h 127"/>
                <a:gd name="T24" fmla="*/ 80 w 133"/>
                <a:gd name="T25" fmla="*/ 100 h 127"/>
                <a:gd name="T26" fmla="*/ 125 w 133"/>
                <a:gd name="T27" fmla="*/ 100 h 127"/>
                <a:gd name="T28" fmla="*/ 133 w 133"/>
                <a:gd name="T29" fmla="*/ 91 h 127"/>
                <a:gd name="T30" fmla="*/ 133 w 133"/>
                <a:gd name="T31" fmla="*/ 9 h 127"/>
                <a:gd name="T32" fmla="*/ 125 w 133"/>
                <a:gd name="T33" fmla="*/ 0 h 127"/>
                <a:gd name="T34" fmla="*/ 60 w 133"/>
                <a:gd name="T35" fmla="*/ 89 h 127"/>
                <a:gd name="T36" fmla="*/ 67 w 133"/>
                <a:gd name="T37" fmla="*/ 82 h 127"/>
                <a:gd name="T38" fmla="*/ 75 w 133"/>
                <a:gd name="T39" fmla="*/ 89 h 127"/>
                <a:gd name="T40" fmla="*/ 67 w 133"/>
                <a:gd name="T41" fmla="*/ 97 h 127"/>
                <a:gd name="T42" fmla="*/ 60 w 133"/>
                <a:gd name="T43" fmla="*/ 89 h 127"/>
                <a:gd name="T44" fmla="*/ 124 w 133"/>
                <a:gd name="T45" fmla="*/ 79 h 127"/>
                <a:gd name="T46" fmla="*/ 10 w 133"/>
                <a:gd name="T47" fmla="*/ 79 h 127"/>
                <a:gd name="T48" fmla="*/ 10 w 133"/>
                <a:gd name="T49" fmla="*/ 10 h 127"/>
                <a:gd name="T50" fmla="*/ 124 w 133"/>
                <a:gd name="T51" fmla="*/ 10 h 127"/>
                <a:gd name="T52" fmla="*/ 124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5"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40" y="118"/>
                  </a:cubicBezTo>
                  <a:cubicBezTo>
                    <a:pt x="40" y="127"/>
                    <a:pt x="40" y="127"/>
                    <a:pt x="40" y="127"/>
                  </a:cubicBezTo>
                  <a:cubicBezTo>
                    <a:pt x="53" y="127"/>
                    <a:pt x="53" y="127"/>
                    <a:pt x="53" y="127"/>
                  </a:cubicBezTo>
                  <a:cubicBezTo>
                    <a:pt x="80" y="127"/>
                    <a:pt x="80" y="127"/>
                    <a:pt x="80" y="127"/>
                  </a:cubicBezTo>
                  <a:cubicBezTo>
                    <a:pt x="94" y="127"/>
                    <a:pt x="94" y="127"/>
                    <a:pt x="94" y="127"/>
                  </a:cubicBezTo>
                  <a:cubicBezTo>
                    <a:pt x="94" y="118"/>
                    <a:pt x="94" y="118"/>
                    <a:pt x="94" y="118"/>
                  </a:cubicBezTo>
                  <a:cubicBezTo>
                    <a:pt x="78" y="118"/>
                    <a:pt x="80" y="100"/>
                    <a:pt x="80" y="100"/>
                  </a:cubicBezTo>
                  <a:cubicBezTo>
                    <a:pt x="125" y="100"/>
                    <a:pt x="125" y="100"/>
                    <a:pt x="125" y="100"/>
                  </a:cubicBezTo>
                  <a:cubicBezTo>
                    <a:pt x="129" y="100"/>
                    <a:pt x="133" y="96"/>
                    <a:pt x="133" y="91"/>
                  </a:cubicBezTo>
                  <a:cubicBezTo>
                    <a:pt x="133" y="9"/>
                    <a:pt x="133" y="9"/>
                    <a:pt x="133" y="9"/>
                  </a:cubicBezTo>
                  <a:cubicBezTo>
                    <a:pt x="133" y="4"/>
                    <a:pt x="129" y="0"/>
                    <a:pt x="125" y="0"/>
                  </a:cubicBezTo>
                  <a:close/>
                  <a:moveTo>
                    <a:pt x="60" y="89"/>
                  </a:moveTo>
                  <a:cubicBezTo>
                    <a:pt x="60" y="85"/>
                    <a:pt x="63" y="82"/>
                    <a:pt x="67" y="82"/>
                  </a:cubicBezTo>
                  <a:cubicBezTo>
                    <a:pt x="72" y="82"/>
                    <a:pt x="75" y="85"/>
                    <a:pt x="75" y="89"/>
                  </a:cubicBezTo>
                  <a:cubicBezTo>
                    <a:pt x="75" y="94"/>
                    <a:pt x="72" y="97"/>
                    <a:pt x="67" y="97"/>
                  </a:cubicBezTo>
                  <a:cubicBezTo>
                    <a:pt x="63" y="97"/>
                    <a:pt x="60" y="94"/>
                    <a:pt x="60" y="89"/>
                  </a:cubicBezTo>
                  <a:close/>
                  <a:moveTo>
                    <a:pt x="124" y="79"/>
                  </a:moveTo>
                  <a:cubicBezTo>
                    <a:pt x="10" y="79"/>
                    <a:pt x="10" y="79"/>
                    <a:pt x="10" y="79"/>
                  </a:cubicBezTo>
                  <a:cubicBezTo>
                    <a:pt x="10" y="10"/>
                    <a:pt x="10" y="10"/>
                    <a:pt x="10" y="10"/>
                  </a:cubicBezTo>
                  <a:cubicBezTo>
                    <a:pt x="124" y="10"/>
                    <a:pt x="124" y="10"/>
                    <a:pt x="124" y="10"/>
                  </a:cubicBezTo>
                  <a:lnTo>
                    <a:pt x="124" y="79"/>
                  </a:lnTo>
                  <a:close/>
                </a:path>
              </a:pathLst>
            </a:custGeom>
            <a:solidFill>
              <a:schemeClr val="bg1"/>
            </a:solidFill>
            <a:ln>
              <a:noFill/>
            </a:ln>
          </p:spPr>
          <p:txBody>
            <a:bodyPr vert="horz" wrap="square" lIns="75597" tIns="37798" rIns="75597" bIns="37798" numCol="1" anchor="t" anchorCtr="0" compatLnSpc="1"/>
            <a:lstStyle/>
            <a:p>
              <a:endParaRPr lang="en-US" sz="1490" b="1"/>
            </a:p>
          </p:txBody>
        </p:sp>
        <p:grpSp>
          <p:nvGrpSpPr>
            <p:cNvPr id="62" name="Group 130"/>
            <p:cNvGrpSpPr/>
            <p:nvPr/>
          </p:nvGrpSpPr>
          <p:grpSpPr>
            <a:xfrm>
              <a:off x="2863932" y="6336801"/>
              <a:ext cx="235222" cy="297124"/>
              <a:chOff x="3526798" y="4057329"/>
              <a:chExt cx="284519" cy="359394"/>
            </a:xfrm>
            <a:solidFill>
              <a:schemeClr val="bg1"/>
            </a:solidFill>
          </p:grpSpPr>
          <p:sp>
            <p:nvSpPr>
              <p:cNvPr id="80" name="Freeform 107"/>
              <p:cNvSpPr/>
              <p:nvPr/>
            </p:nvSpPr>
            <p:spPr bwMode="auto">
              <a:xfrm>
                <a:off x="3561739" y="4092269"/>
                <a:ext cx="214637" cy="289511"/>
              </a:xfrm>
              <a:custGeom>
                <a:avLst/>
                <a:gdLst>
                  <a:gd name="T0" fmla="*/ 0 w 86"/>
                  <a:gd name="T1" fmla="*/ 10 h 116"/>
                  <a:gd name="T2" fmla="*/ 76 w 86"/>
                  <a:gd name="T3" fmla="*/ 10 h 116"/>
                  <a:gd name="T4" fmla="*/ 76 w 86"/>
                  <a:gd name="T5" fmla="*/ 116 h 116"/>
                  <a:gd name="T6" fmla="*/ 86 w 86"/>
                  <a:gd name="T7" fmla="*/ 116 h 116"/>
                  <a:gd name="T8" fmla="*/ 86 w 86"/>
                  <a:gd name="T9" fmla="*/ 0 h 116"/>
                  <a:gd name="T10" fmla="*/ 0 w 86"/>
                  <a:gd name="T11" fmla="*/ 0 h 116"/>
                  <a:gd name="T12" fmla="*/ 0 w 86"/>
                  <a:gd name="T13" fmla="*/ 10 h 116"/>
                </a:gdLst>
                <a:ahLst/>
                <a:cxnLst>
                  <a:cxn ang="0">
                    <a:pos x="T0" y="T1"/>
                  </a:cxn>
                  <a:cxn ang="0">
                    <a:pos x="T2" y="T3"/>
                  </a:cxn>
                  <a:cxn ang="0">
                    <a:pos x="T4" y="T5"/>
                  </a:cxn>
                  <a:cxn ang="0">
                    <a:pos x="T6" y="T7"/>
                  </a:cxn>
                  <a:cxn ang="0">
                    <a:pos x="T8" y="T9"/>
                  </a:cxn>
                  <a:cxn ang="0">
                    <a:pos x="T10" y="T11"/>
                  </a:cxn>
                  <a:cxn ang="0">
                    <a:pos x="T12" y="T13"/>
                  </a:cxn>
                </a:cxnLst>
                <a:rect l="0" t="0" r="r" b="b"/>
                <a:pathLst>
                  <a:path w="86" h="116">
                    <a:moveTo>
                      <a:pt x="0" y="10"/>
                    </a:moveTo>
                    <a:lnTo>
                      <a:pt x="76" y="10"/>
                    </a:lnTo>
                    <a:lnTo>
                      <a:pt x="76" y="116"/>
                    </a:lnTo>
                    <a:lnTo>
                      <a:pt x="86" y="116"/>
                    </a:lnTo>
                    <a:lnTo>
                      <a:pt x="86" y="0"/>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81" name="Freeform 108"/>
              <p:cNvSpPr/>
              <p:nvPr/>
            </p:nvSpPr>
            <p:spPr bwMode="auto">
              <a:xfrm>
                <a:off x="3599175" y="4057329"/>
                <a:ext cx="212142" cy="284519"/>
              </a:xfrm>
              <a:custGeom>
                <a:avLst/>
                <a:gdLst>
                  <a:gd name="T0" fmla="*/ 0 w 85"/>
                  <a:gd name="T1" fmla="*/ 0 h 114"/>
                  <a:gd name="T2" fmla="*/ 0 w 85"/>
                  <a:gd name="T3" fmla="*/ 9 h 114"/>
                  <a:gd name="T4" fmla="*/ 76 w 85"/>
                  <a:gd name="T5" fmla="*/ 9 h 114"/>
                  <a:gd name="T6" fmla="*/ 76 w 85"/>
                  <a:gd name="T7" fmla="*/ 114 h 114"/>
                  <a:gd name="T8" fmla="*/ 85 w 85"/>
                  <a:gd name="T9" fmla="*/ 114 h 114"/>
                  <a:gd name="T10" fmla="*/ 85 w 85"/>
                  <a:gd name="T11" fmla="*/ 0 h 114"/>
                  <a:gd name="T12" fmla="*/ 0 w 85"/>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85" h="114">
                    <a:moveTo>
                      <a:pt x="0" y="0"/>
                    </a:moveTo>
                    <a:lnTo>
                      <a:pt x="0" y="9"/>
                    </a:lnTo>
                    <a:lnTo>
                      <a:pt x="76" y="9"/>
                    </a:lnTo>
                    <a:lnTo>
                      <a:pt x="76" y="114"/>
                    </a:lnTo>
                    <a:lnTo>
                      <a:pt x="85" y="114"/>
                    </a:lnTo>
                    <a:lnTo>
                      <a:pt x="8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82" name="Freeform 109"/>
              <p:cNvSpPr/>
              <p:nvPr/>
            </p:nvSpPr>
            <p:spPr bwMode="auto">
              <a:xfrm>
                <a:off x="3526798" y="4129707"/>
                <a:ext cx="212142" cy="287016"/>
              </a:xfrm>
              <a:custGeom>
                <a:avLst/>
                <a:gdLst>
                  <a:gd name="T0" fmla="*/ 0 w 85"/>
                  <a:gd name="T1" fmla="*/ 0 h 115"/>
                  <a:gd name="T2" fmla="*/ 0 w 85"/>
                  <a:gd name="T3" fmla="*/ 115 h 115"/>
                  <a:gd name="T4" fmla="*/ 85 w 85"/>
                  <a:gd name="T5" fmla="*/ 115 h 115"/>
                  <a:gd name="T6" fmla="*/ 85 w 85"/>
                  <a:gd name="T7" fmla="*/ 105 h 115"/>
                  <a:gd name="T8" fmla="*/ 85 w 85"/>
                  <a:gd name="T9" fmla="*/ 0 h 115"/>
                  <a:gd name="T10" fmla="*/ 10 w 85"/>
                  <a:gd name="T11" fmla="*/ 0 h 115"/>
                  <a:gd name="T12" fmla="*/ 0 w 8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85" h="115">
                    <a:moveTo>
                      <a:pt x="0" y="0"/>
                    </a:moveTo>
                    <a:lnTo>
                      <a:pt x="0" y="115"/>
                    </a:lnTo>
                    <a:lnTo>
                      <a:pt x="85" y="115"/>
                    </a:lnTo>
                    <a:lnTo>
                      <a:pt x="85" y="105"/>
                    </a:lnTo>
                    <a:lnTo>
                      <a:pt x="85" y="0"/>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grpSp>
        <p:grpSp>
          <p:nvGrpSpPr>
            <p:cNvPr id="63" name="Group 134"/>
            <p:cNvGrpSpPr/>
            <p:nvPr/>
          </p:nvGrpSpPr>
          <p:grpSpPr>
            <a:xfrm>
              <a:off x="4440604" y="6314104"/>
              <a:ext cx="321883" cy="280616"/>
              <a:chOff x="7540014" y="4306907"/>
              <a:chExt cx="389342" cy="339426"/>
            </a:xfrm>
            <a:solidFill>
              <a:schemeClr val="bg1"/>
            </a:solidFill>
          </p:grpSpPr>
          <p:sp>
            <p:nvSpPr>
              <p:cNvPr id="69"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70"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71"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72"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73"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74"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75"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76"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77"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78"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sp>
            <p:nvSpPr>
              <p:cNvPr id="79"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597" tIns="37798" rIns="75597" bIns="37798" numCol="1" anchor="t" anchorCtr="0" compatLnSpc="1"/>
              <a:lstStyle/>
              <a:p>
                <a:endParaRPr lang="en-US" sz="1490" b="1"/>
              </a:p>
            </p:txBody>
          </p:sp>
        </p:grpSp>
        <p:grpSp>
          <p:nvGrpSpPr>
            <p:cNvPr id="64" name="Group 146"/>
            <p:cNvGrpSpPr/>
            <p:nvPr/>
          </p:nvGrpSpPr>
          <p:grpSpPr>
            <a:xfrm>
              <a:off x="3585571" y="6576309"/>
              <a:ext cx="356959" cy="354896"/>
              <a:chOff x="6559551" y="1588"/>
              <a:chExt cx="274637" cy="273050"/>
            </a:xfrm>
            <a:solidFill>
              <a:schemeClr val="bg1"/>
            </a:solidFill>
          </p:grpSpPr>
          <p:sp>
            <p:nvSpPr>
              <p:cNvPr id="66" name="Freeform 126"/>
              <p:cNvSpPr>
                <a:spLocks noEditPoints="1"/>
              </p:cNvSpPr>
              <p:nvPr/>
            </p:nvSpPr>
            <p:spPr bwMode="auto">
              <a:xfrm>
                <a:off x="6704013" y="65088"/>
                <a:ext cx="130175" cy="209550"/>
              </a:xfrm>
              <a:custGeom>
                <a:avLst/>
                <a:gdLst>
                  <a:gd name="T0" fmla="*/ 0 w 82"/>
                  <a:gd name="T1" fmla="*/ 34 h 132"/>
                  <a:gd name="T2" fmla="*/ 0 w 82"/>
                  <a:gd name="T3" fmla="*/ 132 h 132"/>
                  <a:gd name="T4" fmla="*/ 82 w 82"/>
                  <a:gd name="T5" fmla="*/ 99 h 132"/>
                  <a:gd name="T6" fmla="*/ 82 w 82"/>
                  <a:gd name="T7" fmla="*/ 0 h 132"/>
                  <a:gd name="T8" fmla="*/ 0 w 82"/>
                  <a:gd name="T9" fmla="*/ 34 h 132"/>
                  <a:gd name="T10" fmla="*/ 76 w 82"/>
                  <a:gd name="T11" fmla="*/ 10 h 132"/>
                  <a:gd name="T12" fmla="*/ 76 w 82"/>
                  <a:gd name="T13" fmla="*/ 94 h 132"/>
                  <a:gd name="T14" fmla="*/ 5 w 82"/>
                  <a:gd name="T15" fmla="*/ 66 h 132"/>
                  <a:gd name="T16" fmla="*/ 5 w 82"/>
                  <a:gd name="T17" fmla="*/ 38 h 132"/>
                  <a:gd name="T18" fmla="*/ 76 w 82"/>
                  <a:gd name="T19" fmla="*/ 10 h 132"/>
                  <a:gd name="T20" fmla="*/ 5 w 82"/>
                  <a:gd name="T21" fmla="*/ 70 h 132"/>
                  <a:gd name="T22" fmla="*/ 73 w 82"/>
                  <a:gd name="T23" fmla="*/ 96 h 132"/>
                  <a:gd name="T24" fmla="*/ 5 w 82"/>
                  <a:gd name="T25" fmla="*/ 124 h 132"/>
                  <a:gd name="T26" fmla="*/ 5 w 82"/>
                  <a:gd name="T27" fmla="*/ 7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2">
                    <a:moveTo>
                      <a:pt x="0" y="34"/>
                    </a:moveTo>
                    <a:lnTo>
                      <a:pt x="0" y="132"/>
                    </a:lnTo>
                    <a:lnTo>
                      <a:pt x="82" y="99"/>
                    </a:lnTo>
                    <a:lnTo>
                      <a:pt x="82" y="0"/>
                    </a:lnTo>
                    <a:lnTo>
                      <a:pt x="0" y="34"/>
                    </a:lnTo>
                    <a:close/>
                    <a:moveTo>
                      <a:pt x="76" y="10"/>
                    </a:moveTo>
                    <a:lnTo>
                      <a:pt x="76" y="94"/>
                    </a:lnTo>
                    <a:lnTo>
                      <a:pt x="5" y="66"/>
                    </a:lnTo>
                    <a:lnTo>
                      <a:pt x="5" y="38"/>
                    </a:lnTo>
                    <a:lnTo>
                      <a:pt x="76" y="10"/>
                    </a:lnTo>
                    <a:close/>
                    <a:moveTo>
                      <a:pt x="5" y="70"/>
                    </a:moveTo>
                    <a:lnTo>
                      <a:pt x="73" y="96"/>
                    </a:lnTo>
                    <a:lnTo>
                      <a:pt x="5" y="124"/>
                    </a:lnTo>
                    <a:lnTo>
                      <a:pt x="5"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67" name="Freeform 127"/>
              <p:cNvSpPr/>
              <p:nvPr/>
            </p:nvSpPr>
            <p:spPr bwMode="auto">
              <a:xfrm>
                <a:off x="6559551" y="65088"/>
                <a:ext cx="128588" cy="209550"/>
              </a:xfrm>
              <a:custGeom>
                <a:avLst/>
                <a:gdLst>
                  <a:gd name="T0" fmla="*/ 0 w 81"/>
                  <a:gd name="T1" fmla="*/ 99 h 132"/>
                  <a:gd name="T2" fmla="*/ 81 w 81"/>
                  <a:gd name="T3" fmla="*/ 132 h 132"/>
                  <a:gd name="T4" fmla="*/ 81 w 81"/>
                  <a:gd name="T5" fmla="*/ 34 h 132"/>
                  <a:gd name="T6" fmla="*/ 0 w 81"/>
                  <a:gd name="T7" fmla="*/ 0 h 132"/>
                  <a:gd name="T8" fmla="*/ 0 w 81"/>
                  <a:gd name="T9" fmla="*/ 99 h 132"/>
                </a:gdLst>
                <a:ahLst/>
                <a:cxnLst>
                  <a:cxn ang="0">
                    <a:pos x="T0" y="T1"/>
                  </a:cxn>
                  <a:cxn ang="0">
                    <a:pos x="T2" y="T3"/>
                  </a:cxn>
                  <a:cxn ang="0">
                    <a:pos x="T4" y="T5"/>
                  </a:cxn>
                  <a:cxn ang="0">
                    <a:pos x="T6" y="T7"/>
                  </a:cxn>
                  <a:cxn ang="0">
                    <a:pos x="T8" y="T9"/>
                  </a:cxn>
                </a:cxnLst>
                <a:rect l="0" t="0" r="r" b="b"/>
                <a:pathLst>
                  <a:path w="81" h="132">
                    <a:moveTo>
                      <a:pt x="0" y="99"/>
                    </a:moveTo>
                    <a:lnTo>
                      <a:pt x="81" y="132"/>
                    </a:lnTo>
                    <a:lnTo>
                      <a:pt x="81" y="34"/>
                    </a:lnTo>
                    <a:lnTo>
                      <a:pt x="0" y="0"/>
                    </a:lnTo>
                    <a:lnTo>
                      <a:pt x="0" y="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sp>
            <p:nvSpPr>
              <p:cNvPr id="68" name="Freeform 128"/>
              <p:cNvSpPr>
                <a:spLocks noEditPoints="1"/>
              </p:cNvSpPr>
              <p:nvPr/>
            </p:nvSpPr>
            <p:spPr bwMode="auto">
              <a:xfrm>
                <a:off x="6567488" y="1588"/>
                <a:ext cx="263525" cy="104775"/>
              </a:xfrm>
              <a:custGeom>
                <a:avLst/>
                <a:gdLst>
                  <a:gd name="T0" fmla="*/ 82 w 166"/>
                  <a:gd name="T1" fmla="*/ 0 h 66"/>
                  <a:gd name="T2" fmla="*/ 0 w 166"/>
                  <a:gd name="T3" fmla="*/ 32 h 66"/>
                  <a:gd name="T4" fmla="*/ 80 w 166"/>
                  <a:gd name="T5" fmla="*/ 66 h 66"/>
                  <a:gd name="T6" fmla="*/ 166 w 166"/>
                  <a:gd name="T7" fmla="*/ 32 h 66"/>
                  <a:gd name="T8" fmla="*/ 82 w 166"/>
                  <a:gd name="T9" fmla="*/ 0 h 66"/>
                  <a:gd name="T10" fmla="*/ 82 w 166"/>
                  <a:gd name="T11" fmla="*/ 6 h 66"/>
                  <a:gd name="T12" fmla="*/ 151 w 166"/>
                  <a:gd name="T13" fmla="*/ 32 h 66"/>
                  <a:gd name="T14" fmla="*/ 82 w 166"/>
                  <a:gd name="T15" fmla="*/ 59 h 66"/>
                  <a:gd name="T16" fmla="*/ 82 w 166"/>
                  <a:gd name="T17" fmla="*/ 6 h 66"/>
                  <a:gd name="T18" fmla="*/ 78 w 166"/>
                  <a:gd name="T19" fmla="*/ 7 h 66"/>
                  <a:gd name="T20" fmla="*/ 78 w 166"/>
                  <a:gd name="T21" fmla="*/ 59 h 66"/>
                  <a:gd name="T22" fmla="*/ 15 w 166"/>
                  <a:gd name="T23" fmla="*/ 32 h 66"/>
                  <a:gd name="T24" fmla="*/ 78 w 166"/>
                  <a:gd name="T25" fmla="*/ 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66">
                    <a:moveTo>
                      <a:pt x="82" y="0"/>
                    </a:moveTo>
                    <a:lnTo>
                      <a:pt x="0" y="32"/>
                    </a:lnTo>
                    <a:lnTo>
                      <a:pt x="80" y="66"/>
                    </a:lnTo>
                    <a:lnTo>
                      <a:pt x="166" y="32"/>
                    </a:lnTo>
                    <a:lnTo>
                      <a:pt x="82" y="0"/>
                    </a:lnTo>
                    <a:close/>
                    <a:moveTo>
                      <a:pt x="82" y="6"/>
                    </a:moveTo>
                    <a:lnTo>
                      <a:pt x="151" y="32"/>
                    </a:lnTo>
                    <a:lnTo>
                      <a:pt x="82" y="59"/>
                    </a:lnTo>
                    <a:lnTo>
                      <a:pt x="82" y="6"/>
                    </a:lnTo>
                    <a:close/>
                    <a:moveTo>
                      <a:pt x="78" y="7"/>
                    </a:moveTo>
                    <a:lnTo>
                      <a:pt x="78" y="59"/>
                    </a:lnTo>
                    <a:lnTo>
                      <a:pt x="15" y="32"/>
                    </a:lnTo>
                    <a:lnTo>
                      <a:pt x="78"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5597" tIns="37798" rIns="75597" bIns="37798" numCol="1" anchor="t" anchorCtr="0" compatLnSpc="1"/>
              <a:lstStyle/>
              <a:p>
                <a:endParaRPr lang="en-US" sz="1490" b="1"/>
              </a:p>
            </p:txBody>
          </p:sp>
        </p:grpSp>
        <p:sp>
          <p:nvSpPr>
            <p:cNvPr id="65" name="Text Box 10"/>
            <p:cNvSpPr txBox="1">
              <a:spLocks noChangeArrowheads="1"/>
            </p:cNvSpPr>
            <p:nvPr/>
          </p:nvSpPr>
          <p:spPr bwMode="auto">
            <a:xfrm>
              <a:off x="3156267" y="5760679"/>
              <a:ext cx="1253543" cy="281123"/>
            </a:xfrm>
            <a:prstGeom prst="rect">
              <a:avLst/>
            </a:prstGeom>
            <a:noFill/>
            <a:ln w="9525">
              <a:noFill/>
              <a:miter lim="800000"/>
            </a:ln>
          </p:spPr>
          <p:txBody>
            <a:bodyPr wrap="square" lIns="37798" tIns="18899" rIns="37798" bIns="18899">
              <a:spAutoFit/>
            </a:bodyPr>
            <a:lstStyle/>
            <a:p>
              <a:pPr algn="ctr" defTabSz="899795">
                <a:lnSpc>
                  <a:spcPct val="200000"/>
                </a:lnSpc>
              </a:pPr>
              <a:r>
                <a:rPr lang="en-US" sz="1155" b="1">
                  <a:solidFill>
                    <a:schemeClr val="bg1"/>
                  </a:solidFill>
                  <a:latin typeface="Open Sans" pitchFamily="34" charset="0"/>
                  <a:ea typeface="Open Sans" pitchFamily="34" charset="0"/>
                  <a:cs typeface="Open Sans" pitchFamily="34" charset="0"/>
                </a:rPr>
                <a:t>System</a:t>
              </a:r>
              <a:endParaRPr lang="en-US" sz="825" b="1">
                <a:solidFill>
                  <a:schemeClr val="bg1"/>
                </a:solidFill>
                <a:latin typeface="Open Sans" pitchFamily="34" charset="0"/>
                <a:ea typeface="Open Sans" pitchFamily="34" charset="0"/>
                <a:cs typeface="Open Sans" pitchFamily="34" charset="0"/>
              </a:endParaRPr>
            </a:p>
          </p:txBody>
        </p:sp>
      </p:gr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53"/>
          <p:cNvSpPr/>
          <p:nvPr/>
        </p:nvSpPr>
        <p:spPr bwMode="auto">
          <a:xfrm>
            <a:off x="3855438" y="3163906"/>
            <a:ext cx="1934559" cy="1333602"/>
          </a:xfrm>
          <a:custGeom>
            <a:avLst/>
            <a:gdLst>
              <a:gd name="T0" fmla="*/ 2147483646 w 112"/>
              <a:gd name="T1" fmla="*/ 2147483646 h 69"/>
              <a:gd name="T2" fmla="*/ 2147483646 w 112"/>
              <a:gd name="T3" fmla="*/ 2147483646 h 69"/>
              <a:gd name="T4" fmla="*/ 2147483646 w 112"/>
              <a:gd name="T5" fmla="*/ 2147483646 h 69"/>
              <a:gd name="T6" fmla="*/ 0 w 112"/>
              <a:gd name="T7" fmla="*/ 2147483646 h 69"/>
              <a:gd name="T8" fmla="*/ 0 w 112"/>
              <a:gd name="T9" fmla="*/ 2147483646 h 69"/>
              <a:gd name="T10" fmla="*/ 2147483646 w 112"/>
              <a:gd name="T11" fmla="*/ 0 h 69"/>
              <a:gd name="T12" fmla="*/ 2147483646 w 112"/>
              <a:gd name="T13" fmla="*/ 0 h 69"/>
              <a:gd name="T14" fmla="*/ 2147483646 w 112"/>
              <a:gd name="T15" fmla="*/ 2147483646 h 69"/>
              <a:gd name="T16" fmla="*/ 2147483646 w 112"/>
              <a:gd name="T17" fmla="*/ 2147483646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2" h="69">
                <a:moveTo>
                  <a:pt x="112" y="69"/>
                </a:moveTo>
                <a:cubicBezTo>
                  <a:pt x="107" y="61"/>
                  <a:pt x="98" y="55"/>
                  <a:pt x="87" y="55"/>
                </a:cubicBezTo>
                <a:cubicBezTo>
                  <a:pt x="25" y="55"/>
                  <a:pt x="25" y="55"/>
                  <a:pt x="25" y="55"/>
                </a:cubicBezTo>
                <a:cubicBezTo>
                  <a:pt x="11" y="55"/>
                  <a:pt x="0" y="43"/>
                  <a:pt x="0" y="30"/>
                </a:cubicBezTo>
                <a:cubicBezTo>
                  <a:pt x="0" y="25"/>
                  <a:pt x="0" y="25"/>
                  <a:pt x="0" y="25"/>
                </a:cubicBezTo>
                <a:cubicBezTo>
                  <a:pt x="0" y="11"/>
                  <a:pt x="11" y="0"/>
                  <a:pt x="25" y="0"/>
                </a:cubicBezTo>
                <a:cubicBezTo>
                  <a:pt x="87" y="0"/>
                  <a:pt x="87" y="0"/>
                  <a:pt x="87" y="0"/>
                </a:cubicBezTo>
                <a:cubicBezTo>
                  <a:pt x="101" y="0"/>
                  <a:pt x="112" y="11"/>
                  <a:pt x="112" y="25"/>
                </a:cubicBezTo>
                <a:lnTo>
                  <a:pt x="112" y="69"/>
                </a:lnTo>
                <a:close/>
              </a:path>
            </a:pathLst>
          </a:custGeom>
          <a:solidFill>
            <a:srgbClr val="4BB1E6"/>
          </a:solidFill>
          <a:ln>
            <a:noFill/>
          </a:ln>
        </p:spPr>
        <p:txBody>
          <a:bodyPr lIns="106191" tIns="53095" rIns="106191" bIns="53095"/>
          <a:lstStyle/>
          <a:p>
            <a:endParaRPr lang="zh-CN" altLang="en-US" sz="1045">
              <a:latin typeface="微软雅黑" panose="020B0503020204020204" pitchFamily="34" charset="-122"/>
              <a:ea typeface="微软雅黑" panose="020B0503020204020204" pitchFamily="34" charset="-122"/>
            </a:endParaRPr>
          </a:p>
        </p:txBody>
      </p:sp>
      <p:sp>
        <p:nvSpPr>
          <p:cNvPr id="65" name="Freeform 56"/>
          <p:cNvSpPr/>
          <p:nvPr/>
        </p:nvSpPr>
        <p:spPr bwMode="auto">
          <a:xfrm>
            <a:off x="4130311" y="2242091"/>
            <a:ext cx="1648189" cy="988704"/>
          </a:xfrm>
          <a:custGeom>
            <a:avLst/>
            <a:gdLst>
              <a:gd name="T0" fmla="*/ 2147483646 w 85"/>
              <a:gd name="T1" fmla="*/ 2147483646 h 51"/>
              <a:gd name="T2" fmla="*/ 2147483646 w 85"/>
              <a:gd name="T3" fmla="*/ 2147483646 h 51"/>
              <a:gd name="T4" fmla="*/ 2147483646 w 85"/>
              <a:gd name="T5" fmla="*/ 2147483646 h 51"/>
              <a:gd name="T6" fmla="*/ 0 w 85"/>
              <a:gd name="T7" fmla="*/ 2147483646 h 51"/>
              <a:gd name="T8" fmla="*/ 0 w 85"/>
              <a:gd name="T9" fmla="*/ 2147483646 h 51"/>
              <a:gd name="T10" fmla="*/ 2147483646 w 85"/>
              <a:gd name="T11" fmla="*/ 0 h 51"/>
              <a:gd name="T12" fmla="*/ 2147483646 w 85"/>
              <a:gd name="T13" fmla="*/ 0 h 51"/>
              <a:gd name="T14" fmla="*/ 2147483646 w 85"/>
              <a:gd name="T15" fmla="*/ 2147483646 h 51"/>
              <a:gd name="T16" fmla="*/ 2147483646 w 85"/>
              <a:gd name="T17" fmla="*/ 2147483646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51">
                <a:moveTo>
                  <a:pt x="85" y="51"/>
                </a:moveTo>
                <a:cubicBezTo>
                  <a:pt x="81" y="45"/>
                  <a:pt x="74" y="40"/>
                  <a:pt x="66" y="40"/>
                </a:cubicBezTo>
                <a:cubicBezTo>
                  <a:pt x="19" y="40"/>
                  <a:pt x="19" y="40"/>
                  <a:pt x="19" y="40"/>
                </a:cubicBezTo>
                <a:cubicBezTo>
                  <a:pt x="9" y="40"/>
                  <a:pt x="0" y="32"/>
                  <a:pt x="0" y="22"/>
                </a:cubicBezTo>
                <a:cubicBezTo>
                  <a:pt x="0" y="18"/>
                  <a:pt x="0" y="18"/>
                  <a:pt x="0" y="18"/>
                </a:cubicBezTo>
                <a:cubicBezTo>
                  <a:pt x="0" y="8"/>
                  <a:pt x="9" y="0"/>
                  <a:pt x="19" y="0"/>
                </a:cubicBezTo>
                <a:cubicBezTo>
                  <a:pt x="66" y="0"/>
                  <a:pt x="66" y="0"/>
                  <a:pt x="66" y="0"/>
                </a:cubicBezTo>
                <a:cubicBezTo>
                  <a:pt x="76" y="0"/>
                  <a:pt x="85" y="8"/>
                  <a:pt x="85" y="18"/>
                </a:cubicBezTo>
                <a:lnTo>
                  <a:pt x="85" y="51"/>
                </a:lnTo>
                <a:close/>
              </a:path>
            </a:pathLst>
          </a:custGeom>
          <a:solidFill>
            <a:srgbClr val="01579B"/>
          </a:solidFill>
          <a:ln>
            <a:noFill/>
          </a:ln>
          <a:extLst>
            <a:ext uri="{91240B29-F687-4F45-9708-019B960494DF}">
              <a14:hiddenLine xmlns:a14="http://schemas.microsoft.com/office/drawing/2010/main" w="9525">
                <a:solidFill>
                  <a:srgbClr val="000000"/>
                </a:solidFill>
                <a:round/>
              </a14:hiddenLine>
            </a:ext>
          </a:extLst>
        </p:spPr>
        <p:txBody>
          <a:bodyPr lIns="106191" tIns="53095" rIns="106191" bIns="53095"/>
          <a:lstStyle/>
          <a:p>
            <a:endParaRPr lang="zh-CN" altLang="en-US" sz="1045">
              <a:latin typeface="微软雅黑" panose="020B0503020204020204" pitchFamily="34" charset="-122"/>
              <a:ea typeface="微软雅黑" panose="020B0503020204020204" pitchFamily="34" charset="-122"/>
            </a:endParaRPr>
          </a:p>
        </p:txBody>
      </p:sp>
      <p:sp>
        <p:nvSpPr>
          <p:cNvPr id="66" name="Freeform 58"/>
          <p:cNvSpPr/>
          <p:nvPr/>
        </p:nvSpPr>
        <p:spPr bwMode="auto">
          <a:xfrm>
            <a:off x="5896599" y="2743758"/>
            <a:ext cx="1934558" cy="1178920"/>
          </a:xfrm>
          <a:custGeom>
            <a:avLst/>
            <a:gdLst>
              <a:gd name="T0" fmla="*/ 0 w 100"/>
              <a:gd name="T1" fmla="*/ 2147483646 h 61"/>
              <a:gd name="T2" fmla="*/ 2147483646 w 100"/>
              <a:gd name="T3" fmla="*/ 2147483646 h 61"/>
              <a:gd name="T4" fmla="*/ 2147483646 w 100"/>
              <a:gd name="T5" fmla="*/ 2147483646 h 61"/>
              <a:gd name="T6" fmla="*/ 2147483646 w 100"/>
              <a:gd name="T7" fmla="*/ 2147483646 h 61"/>
              <a:gd name="T8" fmla="*/ 2147483646 w 100"/>
              <a:gd name="T9" fmla="*/ 2147483646 h 61"/>
              <a:gd name="T10" fmla="*/ 2147483646 w 100"/>
              <a:gd name="T11" fmla="*/ 0 h 61"/>
              <a:gd name="T12" fmla="*/ 2147483646 w 100"/>
              <a:gd name="T13" fmla="*/ 0 h 61"/>
              <a:gd name="T14" fmla="*/ 0 w 100"/>
              <a:gd name="T15" fmla="*/ 2147483646 h 61"/>
              <a:gd name="T16" fmla="*/ 0 w 100"/>
              <a:gd name="T17" fmla="*/ 2147483646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 h="61">
                <a:moveTo>
                  <a:pt x="0" y="61"/>
                </a:moveTo>
                <a:cubicBezTo>
                  <a:pt x="4" y="54"/>
                  <a:pt x="13" y="48"/>
                  <a:pt x="22" y="48"/>
                </a:cubicBezTo>
                <a:cubicBezTo>
                  <a:pt x="78" y="48"/>
                  <a:pt x="78" y="48"/>
                  <a:pt x="78" y="48"/>
                </a:cubicBezTo>
                <a:cubicBezTo>
                  <a:pt x="90" y="48"/>
                  <a:pt x="100" y="38"/>
                  <a:pt x="100" y="26"/>
                </a:cubicBezTo>
                <a:cubicBezTo>
                  <a:pt x="100" y="22"/>
                  <a:pt x="100" y="22"/>
                  <a:pt x="100" y="22"/>
                </a:cubicBezTo>
                <a:cubicBezTo>
                  <a:pt x="100" y="10"/>
                  <a:pt x="90" y="0"/>
                  <a:pt x="78" y="0"/>
                </a:cubicBezTo>
                <a:cubicBezTo>
                  <a:pt x="22" y="0"/>
                  <a:pt x="22" y="0"/>
                  <a:pt x="22" y="0"/>
                </a:cubicBezTo>
                <a:cubicBezTo>
                  <a:pt x="10" y="0"/>
                  <a:pt x="0" y="10"/>
                  <a:pt x="0" y="22"/>
                </a:cubicBezTo>
                <a:lnTo>
                  <a:pt x="0" y="61"/>
                </a:lnTo>
                <a:close/>
              </a:path>
            </a:pathLst>
          </a:custGeom>
          <a:solidFill>
            <a:srgbClr val="01579B"/>
          </a:solidFill>
          <a:ln>
            <a:noFill/>
          </a:ln>
          <a:extLst>
            <a:ext uri="{91240B29-F687-4F45-9708-019B960494DF}">
              <a14:hiddenLine xmlns:a14="http://schemas.microsoft.com/office/drawing/2010/main" w="9525">
                <a:solidFill>
                  <a:srgbClr val="000000"/>
                </a:solidFill>
                <a:round/>
              </a14:hiddenLine>
            </a:ext>
          </a:extLst>
        </p:spPr>
        <p:txBody>
          <a:bodyPr lIns="106191" tIns="53095" rIns="106191" bIns="53095"/>
          <a:lstStyle/>
          <a:p>
            <a:endParaRPr lang="zh-CN" altLang="en-US" sz="1045">
              <a:latin typeface="微软雅黑" panose="020B0503020204020204" pitchFamily="34" charset="-122"/>
              <a:ea typeface="微软雅黑" panose="020B0503020204020204" pitchFamily="34" charset="-122"/>
            </a:endParaRPr>
          </a:p>
        </p:txBody>
      </p:sp>
      <p:sp>
        <p:nvSpPr>
          <p:cNvPr id="67" name="Freeform 60"/>
          <p:cNvSpPr/>
          <p:nvPr/>
        </p:nvSpPr>
        <p:spPr bwMode="auto">
          <a:xfrm>
            <a:off x="5896600" y="1959902"/>
            <a:ext cx="1393175" cy="850746"/>
          </a:xfrm>
          <a:custGeom>
            <a:avLst/>
            <a:gdLst>
              <a:gd name="T0" fmla="*/ 0 w 72"/>
              <a:gd name="T1" fmla="*/ 2147483646 h 44"/>
              <a:gd name="T2" fmla="*/ 2147483646 w 72"/>
              <a:gd name="T3" fmla="*/ 2147483646 h 44"/>
              <a:gd name="T4" fmla="*/ 2147483646 w 72"/>
              <a:gd name="T5" fmla="*/ 2147483646 h 44"/>
              <a:gd name="T6" fmla="*/ 2147483646 w 72"/>
              <a:gd name="T7" fmla="*/ 2147483646 h 44"/>
              <a:gd name="T8" fmla="*/ 2147483646 w 72"/>
              <a:gd name="T9" fmla="*/ 2147483646 h 44"/>
              <a:gd name="T10" fmla="*/ 2147483646 w 72"/>
              <a:gd name="T11" fmla="*/ 0 h 44"/>
              <a:gd name="T12" fmla="*/ 2147483646 w 72"/>
              <a:gd name="T13" fmla="*/ 0 h 44"/>
              <a:gd name="T14" fmla="*/ 0 w 72"/>
              <a:gd name="T15" fmla="*/ 2147483646 h 44"/>
              <a:gd name="T16" fmla="*/ 0 w 72"/>
              <a:gd name="T17" fmla="*/ 2147483646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4">
                <a:moveTo>
                  <a:pt x="0" y="44"/>
                </a:moveTo>
                <a:cubicBezTo>
                  <a:pt x="3" y="38"/>
                  <a:pt x="9" y="34"/>
                  <a:pt x="16" y="34"/>
                </a:cubicBezTo>
                <a:cubicBezTo>
                  <a:pt x="56" y="34"/>
                  <a:pt x="56" y="34"/>
                  <a:pt x="56" y="34"/>
                </a:cubicBezTo>
                <a:cubicBezTo>
                  <a:pt x="65" y="34"/>
                  <a:pt x="72" y="27"/>
                  <a:pt x="72" y="18"/>
                </a:cubicBezTo>
                <a:cubicBezTo>
                  <a:pt x="72" y="16"/>
                  <a:pt x="72" y="16"/>
                  <a:pt x="72" y="16"/>
                </a:cubicBezTo>
                <a:cubicBezTo>
                  <a:pt x="72" y="7"/>
                  <a:pt x="65" y="0"/>
                  <a:pt x="56" y="0"/>
                </a:cubicBezTo>
                <a:cubicBezTo>
                  <a:pt x="16" y="0"/>
                  <a:pt x="16" y="0"/>
                  <a:pt x="16" y="0"/>
                </a:cubicBezTo>
                <a:cubicBezTo>
                  <a:pt x="7" y="0"/>
                  <a:pt x="0" y="7"/>
                  <a:pt x="0" y="16"/>
                </a:cubicBezTo>
                <a:lnTo>
                  <a:pt x="0" y="44"/>
                </a:lnTo>
                <a:close/>
              </a:path>
            </a:pathLst>
          </a:custGeom>
          <a:solidFill>
            <a:srgbClr val="4BB1E6"/>
          </a:solidFill>
          <a:ln>
            <a:noFill/>
          </a:ln>
          <a:extLst>
            <a:ext uri="{91240B29-F687-4F45-9708-019B960494DF}">
              <a14:hiddenLine xmlns:a14="http://schemas.microsoft.com/office/drawing/2010/main" w="9525">
                <a:solidFill>
                  <a:srgbClr val="000000"/>
                </a:solidFill>
                <a:round/>
              </a14:hiddenLine>
            </a:ext>
          </a:extLst>
        </p:spPr>
        <p:txBody>
          <a:bodyPr lIns="106191" tIns="53095" rIns="106191" bIns="53095"/>
          <a:lstStyle/>
          <a:p>
            <a:endParaRPr lang="zh-CN" altLang="en-US" sz="1045">
              <a:latin typeface="微软雅黑" panose="020B0503020204020204" pitchFamily="34" charset="-122"/>
              <a:ea typeface="微软雅黑" panose="020B0503020204020204" pitchFamily="34" charset="-122"/>
            </a:endParaRPr>
          </a:p>
        </p:txBody>
      </p:sp>
      <p:sp>
        <p:nvSpPr>
          <p:cNvPr id="68" name="TextBox 24"/>
          <p:cNvSpPr txBox="1">
            <a:spLocks noChangeArrowheads="1"/>
          </p:cNvSpPr>
          <p:nvPr/>
        </p:nvSpPr>
        <p:spPr bwMode="auto">
          <a:xfrm>
            <a:off x="4420860" y="2513828"/>
            <a:ext cx="1146520" cy="30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95" b="1" dirty="0">
                <a:solidFill>
                  <a:schemeClr val="bg1"/>
                </a:solidFill>
                <a:latin typeface="微软雅黑" panose="020B0503020204020204" pitchFamily="34" charset="-122"/>
                <a:ea typeface="微软雅黑" panose="020B0503020204020204" pitchFamily="34" charset="-122"/>
              </a:rPr>
              <a:t>架构成熟度</a:t>
            </a:r>
            <a:endParaRPr lang="en-US" altLang="zh-CN" sz="1395" b="1" dirty="0">
              <a:solidFill>
                <a:schemeClr val="bg1"/>
              </a:solidFill>
              <a:latin typeface="微软雅黑" panose="020B0503020204020204" pitchFamily="34" charset="-122"/>
              <a:ea typeface="微软雅黑" panose="020B0503020204020204" pitchFamily="34" charset="-122"/>
            </a:endParaRPr>
          </a:p>
        </p:txBody>
      </p:sp>
      <p:sp>
        <p:nvSpPr>
          <p:cNvPr id="69" name="TextBox 25"/>
          <p:cNvSpPr txBox="1">
            <a:spLocks noChangeArrowheads="1"/>
          </p:cNvSpPr>
          <p:nvPr/>
        </p:nvSpPr>
        <p:spPr bwMode="auto">
          <a:xfrm>
            <a:off x="6186106" y="2160570"/>
            <a:ext cx="987659" cy="30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95" b="1">
                <a:solidFill>
                  <a:schemeClr val="bg1"/>
                </a:solidFill>
                <a:latin typeface="微软雅黑" panose="020B0503020204020204" pitchFamily="34" charset="-122"/>
                <a:ea typeface="微软雅黑" panose="020B0503020204020204" pitchFamily="34" charset="-122"/>
              </a:rPr>
              <a:t>开源框架</a:t>
            </a:r>
            <a:endParaRPr lang="en-US" altLang="zh-CN" sz="1395" b="1">
              <a:solidFill>
                <a:schemeClr val="bg1"/>
              </a:solidFill>
              <a:latin typeface="微软雅黑" panose="020B0503020204020204" pitchFamily="34" charset="-122"/>
              <a:ea typeface="微软雅黑" panose="020B0503020204020204" pitchFamily="34" charset="-122"/>
            </a:endParaRPr>
          </a:p>
        </p:txBody>
      </p:sp>
      <p:sp>
        <p:nvSpPr>
          <p:cNvPr id="70" name="TextBox 33"/>
          <p:cNvSpPr txBox="1">
            <a:spLocks noChangeArrowheads="1"/>
          </p:cNvSpPr>
          <p:nvPr/>
        </p:nvSpPr>
        <p:spPr bwMode="auto">
          <a:xfrm>
            <a:off x="4561952" y="3550609"/>
            <a:ext cx="1150702" cy="30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95" b="1">
                <a:solidFill>
                  <a:schemeClr val="bg1"/>
                </a:solidFill>
                <a:latin typeface="微软雅黑" panose="020B0503020204020204" pitchFamily="34" charset="-122"/>
                <a:ea typeface="微软雅黑" panose="020B0503020204020204" pitchFamily="34" charset="-122"/>
              </a:rPr>
              <a:t>社区活跃度</a:t>
            </a:r>
            <a:endParaRPr lang="en-US" altLang="zh-CN" sz="1395" b="1">
              <a:solidFill>
                <a:schemeClr val="bg1"/>
              </a:solidFill>
              <a:latin typeface="微软雅黑" panose="020B0503020204020204" pitchFamily="34" charset="-122"/>
              <a:ea typeface="微软雅黑" panose="020B0503020204020204" pitchFamily="34" charset="-122"/>
            </a:endParaRPr>
          </a:p>
        </p:txBody>
      </p:sp>
      <p:sp>
        <p:nvSpPr>
          <p:cNvPr id="71" name="TextBox 40"/>
          <p:cNvSpPr txBox="1"/>
          <p:nvPr/>
        </p:nvSpPr>
        <p:spPr>
          <a:xfrm>
            <a:off x="6699269" y="3091792"/>
            <a:ext cx="1131889" cy="306879"/>
          </a:xfrm>
          <a:prstGeom prst="rect">
            <a:avLst/>
          </a:prstGeom>
          <a:noFill/>
        </p:spPr>
        <p:txBody>
          <a:bodyPr>
            <a:spAutoFit/>
          </a:bodyPr>
          <a:lstStyle/>
          <a:p>
            <a:pPr>
              <a:defRPr/>
            </a:pPr>
            <a:r>
              <a:rPr lang="zh-CN" altLang="en-US" sz="1395" b="1" dirty="0">
                <a:solidFill>
                  <a:schemeClr val="bg1"/>
                </a:solidFill>
                <a:latin typeface="微软雅黑" panose="020B0503020204020204" pitchFamily="34" charset="-122"/>
                <a:ea typeface="微软雅黑" panose="020B0503020204020204" pitchFamily="34" charset="-122"/>
              </a:rPr>
              <a:t>公司支持度</a:t>
            </a:r>
            <a:endParaRPr lang="en-US" altLang="zh-CN" sz="1395" b="1" dirty="0">
              <a:solidFill>
                <a:schemeClr val="bg1"/>
              </a:solidFill>
              <a:latin typeface="微软雅黑" panose="020B0503020204020204" pitchFamily="34" charset="-122"/>
              <a:ea typeface="微软雅黑" panose="020B0503020204020204" pitchFamily="34" charset="-122"/>
            </a:endParaRPr>
          </a:p>
        </p:txBody>
      </p:sp>
      <p:sp>
        <p:nvSpPr>
          <p:cNvPr id="72" name="Freeform 12"/>
          <p:cNvSpPr>
            <a:spLocks noEditPoints="1"/>
          </p:cNvSpPr>
          <p:nvPr/>
        </p:nvSpPr>
        <p:spPr bwMode="auto">
          <a:xfrm>
            <a:off x="4114633" y="3550608"/>
            <a:ext cx="415966" cy="323994"/>
          </a:xfrm>
          <a:custGeom>
            <a:avLst/>
            <a:gdLst>
              <a:gd name="T0" fmla="*/ 2147483646 w 771"/>
              <a:gd name="T1" fmla="*/ 2147483646 h 602"/>
              <a:gd name="T2" fmla="*/ 2147483646 w 771"/>
              <a:gd name="T3" fmla="*/ 2147483646 h 602"/>
              <a:gd name="T4" fmla="*/ 2147483646 w 771"/>
              <a:gd name="T5" fmla="*/ 2147483646 h 602"/>
              <a:gd name="T6" fmla="*/ 2147483646 w 771"/>
              <a:gd name="T7" fmla="*/ 2147483646 h 602"/>
              <a:gd name="T8" fmla="*/ 2147483646 w 771"/>
              <a:gd name="T9" fmla="*/ 2147483646 h 602"/>
              <a:gd name="T10" fmla="*/ 2147483646 w 771"/>
              <a:gd name="T11" fmla="*/ 2147483646 h 602"/>
              <a:gd name="T12" fmla="*/ 2147483646 w 771"/>
              <a:gd name="T13" fmla="*/ 2147483646 h 602"/>
              <a:gd name="T14" fmla="*/ 2147483646 w 771"/>
              <a:gd name="T15" fmla="*/ 2147483646 h 602"/>
              <a:gd name="T16" fmla="*/ 2147483646 w 771"/>
              <a:gd name="T17" fmla="*/ 2147483646 h 602"/>
              <a:gd name="T18" fmla="*/ 0 w 771"/>
              <a:gd name="T19" fmla="*/ 2147483646 h 602"/>
              <a:gd name="T20" fmla="*/ 2147483646 w 771"/>
              <a:gd name="T21" fmla="*/ 2147483646 h 602"/>
              <a:gd name="T22" fmla="*/ 2147483646 w 771"/>
              <a:gd name="T23" fmla="*/ 2147483646 h 602"/>
              <a:gd name="T24" fmla="*/ 2147483646 w 771"/>
              <a:gd name="T25" fmla="*/ 2147483646 h 602"/>
              <a:gd name="T26" fmla="*/ 2147483646 w 771"/>
              <a:gd name="T27" fmla="*/ 2147483646 h 602"/>
              <a:gd name="T28" fmla="*/ 2147483646 w 771"/>
              <a:gd name="T29" fmla="*/ 2147483646 h 602"/>
              <a:gd name="T30" fmla="*/ 2147483646 w 771"/>
              <a:gd name="T31" fmla="*/ 2147483646 h 602"/>
              <a:gd name="T32" fmla="*/ 2147483646 w 771"/>
              <a:gd name="T33" fmla="*/ 2147483646 h 602"/>
              <a:gd name="T34" fmla="*/ 2147483646 w 771"/>
              <a:gd name="T35" fmla="*/ 2147483646 h 602"/>
              <a:gd name="T36" fmla="*/ 2147483646 w 771"/>
              <a:gd name="T37" fmla="*/ 2147483646 h 602"/>
              <a:gd name="T38" fmla="*/ 2147483646 w 771"/>
              <a:gd name="T39" fmla="*/ 2147483646 h 602"/>
              <a:gd name="T40" fmla="*/ 2147483646 w 771"/>
              <a:gd name="T41" fmla="*/ 2147483646 h 602"/>
              <a:gd name="T42" fmla="*/ 2147483646 w 771"/>
              <a:gd name="T43" fmla="*/ 2147483646 h 602"/>
              <a:gd name="T44" fmla="*/ 2147483646 w 771"/>
              <a:gd name="T45" fmla="*/ 2147483646 h 602"/>
              <a:gd name="T46" fmla="*/ 2147483646 w 771"/>
              <a:gd name="T47" fmla="*/ 2147483646 h 602"/>
              <a:gd name="T48" fmla="*/ 2147483646 w 771"/>
              <a:gd name="T49" fmla="*/ 2147483646 h 602"/>
              <a:gd name="T50" fmla="*/ 2147483646 w 771"/>
              <a:gd name="T51" fmla="*/ 2147483646 h 602"/>
              <a:gd name="T52" fmla="*/ 2147483646 w 771"/>
              <a:gd name="T53" fmla="*/ 0 h 602"/>
              <a:gd name="T54" fmla="*/ 2147483646 w 771"/>
              <a:gd name="T55" fmla="*/ 2147483646 h 602"/>
              <a:gd name="T56" fmla="*/ 2147483646 w 771"/>
              <a:gd name="T57" fmla="*/ 2147483646 h 602"/>
              <a:gd name="T58" fmla="*/ 2147483646 w 771"/>
              <a:gd name="T59" fmla="*/ 2147483646 h 602"/>
              <a:gd name="T60" fmla="*/ 2147483646 w 771"/>
              <a:gd name="T61" fmla="*/ 2147483646 h 602"/>
              <a:gd name="T62" fmla="*/ 2147483646 w 771"/>
              <a:gd name="T63" fmla="*/ 2147483646 h 602"/>
              <a:gd name="T64" fmla="*/ 2147483646 w 771"/>
              <a:gd name="T65" fmla="*/ 2147483646 h 602"/>
              <a:gd name="T66" fmla="*/ 2147483646 w 771"/>
              <a:gd name="T67" fmla="*/ 2147483646 h 602"/>
              <a:gd name="T68" fmla="*/ 2147483646 w 771"/>
              <a:gd name="T69" fmla="*/ 2147483646 h 6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71" h="602">
                <a:moveTo>
                  <a:pt x="451" y="411"/>
                </a:moveTo>
                <a:cubicBezTo>
                  <a:pt x="453" y="406"/>
                  <a:pt x="455" y="401"/>
                  <a:pt x="457" y="396"/>
                </a:cubicBezTo>
                <a:cubicBezTo>
                  <a:pt x="458" y="393"/>
                  <a:pt x="458" y="391"/>
                  <a:pt x="459" y="388"/>
                </a:cubicBezTo>
                <a:cubicBezTo>
                  <a:pt x="460" y="383"/>
                  <a:pt x="462" y="377"/>
                  <a:pt x="463" y="372"/>
                </a:cubicBezTo>
                <a:cubicBezTo>
                  <a:pt x="463" y="370"/>
                  <a:pt x="464" y="367"/>
                  <a:pt x="464" y="365"/>
                </a:cubicBezTo>
                <a:cubicBezTo>
                  <a:pt x="465" y="357"/>
                  <a:pt x="466" y="349"/>
                  <a:pt x="466" y="341"/>
                </a:cubicBezTo>
                <a:cubicBezTo>
                  <a:pt x="466" y="230"/>
                  <a:pt x="361" y="139"/>
                  <a:pt x="233" y="139"/>
                </a:cubicBezTo>
                <a:cubicBezTo>
                  <a:pt x="222" y="139"/>
                  <a:pt x="212" y="140"/>
                  <a:pt x="201" y="141"/>
                </a:cubicBezTo>
                <a:cubicBezTo>
                  <a:pt x="88" y="154"/>
                  <a:pt x="0" y="239"/>
                  <a:pt x="0" y="341"/>
                </a:cubicBezTo>
                <a:cubicBezTo>
                  <a:pt x="0" y="394"/>
                  <a:pt x="23" y="441"/>
                  <a:pt x="61" y="477"/>
                </a:cubicBezTo>
                <a:lnTo>
                  <a:pt x="37" y="602"/>
                </a:lnTo>
                <a:lnTo>
                  <a:pt x="129" y="522"/>
                </a:lnTo>
                <a:cubicBezTo>
                  <a:pt x="161" y="536"/>
                  <a:pt x="196" y="544"/>
                  <a:pt x="233" y="544"/>
                </a:cubicBezTo>
                <a:cubicBezTo>
                  <a:pt x="281" y="544"/>
                  <a:pt x="325" y="531"/>
                  <a:pt x="363" y="509"/>
                </a:cubicBezTo>
                <a:cubicBezTo>
                  <a:pt x="363" y="509"/>
                  <a:pt x="363" y="509"/>
                  <a:pt x="363" y="509"/>
                </a:cubicBezTo>
                <a:cubicBezTo>
                  <a:pt x="370" y="505"/>
                  <a:pt x="376" y="500"/>
                  <a:pt x="383" y="496"/>
                </a:cubicBezTo>
                <a:cubicBezTo>
                  <a:pt x="385" y="494"/>
                  <a:pt x="387" y="493"/>
                  <a:pt x="389" y="491"/>
                </a:cubicBezTo>
                <a:cubicBezTo>
                  <a:pt x="393" y="487"/>
                  <a:pt x="398" y="484"/>
                  <a:pt x="402" y="480"/>
                </a:cubicBezTo>
                <a:cubicBezTo>
                  <a:pt x="404" y="478"/>
                  <a:pt x="406" y="476"/>
                  <a:pt x="408" y="474"/>
                </a:cubicBezTo>
                <a:cubicBezTo>
                  <a:pt x="412" y="470"/>
                  <a:pt x="415" y="466"/>
                  <a:pt x="419" y="462"/>
                </a:cubicBezTo>
                <a:cubicBezTo>
                  <a:pt x="421" y="460"/>
                  <a:pt x="422" y="458"/>
                  <a:pt x="424" y="457"/>
                </a:cubicBezTo>
                <a:cubicBezTo>
                  <a:pt x="433" y="445"/>
                  <a:pt x="442" y="431"/>
                  <a:pt x="448" y="417"/>
                </a:cubicBezTo>
                <a:cubicBezTo>
                  <a:pt x="449" y="415"/>
                  <a:pt x="450" y="413"/>
                  <a:pt x="451" y="411"/>
                </a:cubicBezTo>
                <a:close/>
                <a:moveTo>
                  <a:pt x="771" y="263"/>
                </a:moveTo>
                <a:lnTo>
                  <a:pt x="771" y="263"/>
                </a:lnTo>
                <a:cubicBezTo>
                  <a:pt x="771" y="118"/>
                  <a:pt x="635" y="0"/>
                  <a:pt x="469" y="0"/>
                </a:cubicBezTo>
                <a:cubicBezTo>
                  <a:pt x="379" y="0"/>
                  <a:pt x="299" y="35"/>
                  <a:pt x="243" y="89"/>
                </a:cubicBezTo>
                <a:cubicBezTo>
                  <a:pt x="390" y="94"/>
                  <a:pt x="508" y="205"/>
                  <a:pt x="508" y="341"/>
                </a:cubicBezTo>
                <a:cubicBezTo>
                  <a:pt x="508" y="413"/>
                  <a:pt x="476" y="477"/>
                  <a:pt x="424" y="523"/>
                </a:cubicBezTo>
                <a:cubicBezTo>
                  <a:pt x="439" y="525"/>
                  <a:pt x="453" y="526"/>
                  <a:pt x="469" y="526"/>
                </a:cubicBezTo>
                <a:cubicBezTo>
                  <a:pt x="517" y="526"/>
                  <a:pt x="563" y="516"/>
                  <a:pt x="603" y="498"/>
                </a:cubicBezTo>
                <a:lnTo>
                  <a:pt x="722" y="602"/>
                </a:lnTo>
                <a:lnTo>
                  <a:pt x="692" y="440"/>
                </a:lnTo>
                <a:cubicBezTo>
                  <a:pt x="741" y="393"/>
                  <a:pt x="771" y="331"/>
                  <a:pt x="771" y="263"/>
                </a:cubicBezTo>
                <a:close/>
              </a:path>
            </a:pathLst>
          </a:custGeom>
          <a:solidFill>
            <a:schemeClr val="bg1"/>
          </a:solidFill>
          <a:ln>
            <a:noFill/>
          </a:ln>
        </p:spPr>
        <p:txBody>
          <a:bodyPr lIns="59717" tIns="29858" rIns="59717" bIns="29858"/>
          <a:lstStyle/>
          <a:p>
            <a:pPr>
              <a:defRPr/>
            </a:pPr>
            <a:endParaRPr lang="zh-CN" altLang="en-US" sz="1045">
              <a:latin typeface="微软雅黑" panose="020B0503020204020204" pitchFamily="34" charset="-122"/>
              <a:ea typeface="微软雅黑" panose="020B0503020204020204" pitchFamily="34" charset="-122"/>
            </a:endParaRPr>
          </a:p>
        </p:txBody>
      </p:sp>
      <p:grpSp>
        <p:nvGrpSpPr>
          <p:cNvPr id="73" name="组合 10"/>
          <p:cNvGrpSpPr/>
          <p:nvPr/>
        </p:nvGrpSpPr>
        <p:grpSpPr>
          <a:xfrm>
            <a:off x="6326044" y="3066839"/>
            <a:ext cx="346313" cy="326912"/>
            <a:chOff x="3192323" y="6405978"/>
            <a:chExt cx="526026" cy="496557"/>
          </a:xfrm>
          <a:solidFill>
            <a:schemeClr val="bg1"/>
          </a:solidFill>
        </p:grpSpPr>
        <p:sp>
          <p:nvSpPr>
            <p:cNvPr id="74" name="Freeform 33"/>
            <p:cNvSpPr/>
            <p:nvPr/>
          </p:nvSpPr>
          <p:spPr bwMode="auto">
            <a:xfrm>
              <a:off x="3200233" y="6405978"/>
              <a:ext cx="510206" cy="245311"/>
            </a:xfrm>
            <a:custGeom>
              <a:avLst/>
              <a:gdLst>
                <a:gd name="T0" fmla="*/ 530 w 626"/>
                <a:gd name="T1" fmla="*/ 0 h 300"/>
                <a:gd name="T2" fmla="*/ 97 w 626"/>
                <a:gd name="T3" fmla="*/ 0 h 300"/>
                <a:gd name="T4" fmla="*/ 0 w 626"/>
                <a:gd name="T5" fmla="*/ 73 h 300"/>
                <a:gd name="T6" fmla="*/ 313 w 626"/>
                <a:gd name="T7" fmla="*/ 300 h 300"/>
                <a:gd name="T8" fmla="*/ 626 w 626"/>
                <a:gd name="T9" fmla="*/ 73 h 300"/>
                <a:gd name="T10" fmla="*/ 530 w 626"/>
                <a:gd name="T11" fmla="*/ 0 h 300"/>
              </a:gdLst>
              <a:ahLst/>
              <a:cxnLst>
                <a:cxn ang="0">
                  <a:pos x="T0" y="T1"/>
                </a:cxn>
                <a:cxn ang="0">
                  <a:pos x="T2" y="T3"/>
                </a:cxn>
                <a:cxn ang="0">
                  <a:pos x="T4" y="T5"/>
                </a:cxn>
                <a:cxn ang="0">
                  <a:pos x="T6" y="T7"/>
                </a:cxn>
                <a:cxn ang="0">
                  <a:pos x="T8" y="T9"/>
                </a:cxn>
                <a:cxn ang="0">
                  <a:pos x="T10" y="T11"/>
                </a:cxn>
              </a:cxnLst>
              <a:rect l="0" t="0" r="r" b="b"/>
              <a:pathLst>
                <a:path w="626" h="300">
                  <a:moveTo>
                    <a:pt x="530" y="0"/>
                  </a:moveTo>
                  <a:lnTo>
                    <a:pt x="97" y="0"/>
                  </a:lnTo>
                  <a:cubicBezTo>
                    <a:pt x="54" y="0"/>
                    <a:pt x="17" y="30"/>
                    <a:pt x="0" y="73"/>
                  </a:cubicBezTo>
                  <a:lnTo>
                    <a:pt x="313" y="300"/>
                  </a:lnTo>
                  <a:lnTo>
                    <a:pt x="626" y="73"/>
                  </a:lnTo>
                  <a:cubicBezTo>
                    <a:pt x="609" y="30"/>
                    <a:pt x="572" y="0"/>
                    <a:pt x="530" y="0"/>
                  </a:cubicBezTo>
                  <a:close/>
                </a:path>
              </a:pathLst>
            </a:custGeom>
            <a:grpFill/>
            <a:ln>
              <a:noFill/>
            </a:ln>
          </p:spPr>
          <p:txBody>
            <a:bodyPr lIns="59717" tIns="29858" rIns="59717" bIns="29858"/>
            <a:lstStyle/>
            <a:p>
              <a:pPr>
                <a:defRPr/>
              </a:pPr>
              <a:endParaRPr lang="zh-CN" altLang="en-US" sz="1045">
                <a:latin typeface="微软雅黑" panose="020B0503020204020204" pitchFamily="34" charset="-122"/>
                <a:ea typeface="微软雅黑" panose="020B0503020204020204" pitchFamily="34" charset="-122"/>
              </a:endParaRPr>
            </a:p>
          </p:txBody>
        </p:sp>
        <p:sp>
          <p:nvSpPr>
            <p:cNvPr id="75" name="Freeform 34"/>
            <p:cNvSpPr/>
            <p:nvPr/>
          </p:nvSpPr>
          <p:spPr bwMode="auto">
            <a:xfrm>
              <a:off x="3192323" y="6542482"/>
              <a:ext cx="526026" cy="360053"/>
            </a:xfrm>
            <a:custGeom>
              <a:avLst/>
              <a:gdLst>
                <a:gd name="T0" fmla="*/ 322 w 644"/>
                <a:gd name="T1" fmla="*/ 230 h 440"/>
                <a:gd name="T2" fmla="*/ 311 w 644"/>
                <a:gd name="T3" fmla="*/ 226 h 440"/>
                <a:gd name="T4" fmla="*/ 0 w 644"/>
                <a:gd name="T5" fmla="*/ 0 h 440"/>
                <a:gd name="T6" fmla="*/ 0 w 644"/>
                <a:gd name="T7" fmla="*/ 317 h 440"/>
                <a:gd name="T8" fmla="*/ 106 w 644"/>
                <a:gd name="T9" fmla="*/ 440 h 440"/>
                <a:gd name="T10" fmla="*/ 539 w 644"/>
                <a:gd name="T11" fmla="*/ 440 h 440"/>
                <a:gd name="T12" fmla="*/ 644 w 644"/>
                <a:gd name="T13" fmla="*/ 317 h 440"/>
                <a:gd name="T14" fmla="*/ 644 w 644"/>
                <a:gd name="T15" fmla="*/ 0 h 440"/>
                <a:gd name="T16" fmla="*/ 333 w 644"/>
                <a:gd name="T17" fmla="*/ 226 h 440"/>
                <a:gd name="T18" fmla="*/ 322 w 644"/>
                <a:gd name="T19" fmla="*/ 23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4" h="440">
                  <a:moveTo>
                    <a:pt x="322" y="230"/>
                  </a:moveTo>
                  <a:cubicBezTo>
                    <a:pt x="318" y="230"/>
                    <a:pt x="315" y="229"/>
                    <a:pt x="311" y="226"/>
                  </a:cubicBezTo>
                  <a:lnTo>
                    <a:pt x="0" y="0"/>
                  </a:lnTo>
                  <a:lnTo>
                    <a:pt x="0" y="317"/>
                  </a:lnTo>
                  <a:cubicBezTo>
                    <a:pt x="0" y="385"/>
                    <a:pt x="47" y="440"/>
                    <a:pt x="106" y="440"/>
                  </a:cubicBezTo>
                  <a:lnTo>
                    <a:pt x="539" y="440"/>
                  </a:lnTo>
                  <a:cubicBezTo>
                    <a:pt x="597" y="440"/>
                    <a:pt x="644" y="385"/>
                    <a:pt x="644" y="317"/>
                  </a:cubicBezTo>
                  <a:lnTo>
                    <a:pt x="644" y="0"/>
                  </a:lnTo>
                  <a:lnTo>
                    <a:pt x="333" y="226"/>
                  </a:lnTo>
                  <a:cubicBezTo>
                    <a:pt x="330" y="229"/>
                    <a:pt x="326" y="230"/>
                    <a:pt x="322" y="230"/>
                  </a:cubicBezTo>
                  <a:close/>
                </a:path>
              </a:pathLst>
            </a:custGeom>
            <a:grpFill/>
            <a:ln>
              <a:noFill/>
            </a:ln>
          </p:spPr>
          <p:txBody>
            <a:bodyPr lIns="59717" tIns="29858" rIns="59717" bIns="29858"/>
            <a:lstStyle/>
            <a:p>
              <a:pPr>
                <a:defRPr/>
              </a:pPr>
              <a:endParaRPr lang="zh-CN" altLang="en-US" sz="1045">
                <a:latin typeface="微软雅黑" panose="020B0503020204020204" pitchFamily="34" charset="-122"/>
                <a:ea typeface="微软雅黑" panose="020B0503020204020204" pitchFamily="34" charset="-122"/>
              </a:endParaRPr>
            </a:p>
          </p:txBody>
        </p:sp>
      </p:grpSp>
      <p:sp>
        <p:nvSpPr>
          <p:cNvPr id="76" name="文本框 75"/>
          <p:cNvSpPr txBox="1">
            <a:spLocks noChangeArrowheads="1"/>
          </p:cNvSpPr>
          <p:nvPr/>
        </p:nvSpPr>
        <p:spPr bwMode="auto">
          <a:xfrm>
            <a:off x="3676041" y="1777969"/>
            <a:ext cx="453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solidFill>
                  <a:srgbClr val="01579B"/>
                </a:solidFill>
                <a:latin typeface="微软雅黑" panose="020B0503020204020204" pitchFamily="34" charset="-122"/>
                <a:ea typeface="微软雅黑" panose="020B0503020204020204" pitchFamily="34" charset="-122"/>
                <a:cs typeface="Arial Unicode MS" panose="020B0604020202020204" pitchFamily="34" charset="-122"/>
              </a:rPr>
              <a:t>01</a:t>
            </a:r>
            <a:endParaRPr lang="en-US" altLang="zh-CN" dirty="0">
              <a:solidFill>
                <a:srgbClr val="01579B"/>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77" name="文本框 76"/>
          <p:cNvSpPr txBox="1">
            <a:spLocks noChangeArrowheads="1"/>
          </p:cNvSpPr>
          <p:nvPr/>
        </p:nvSpPr>
        <p:spPr bwMode="auto">
          <a:xfrm>
            <a:off x="1556977" y="1830538"/>
            <a:ext cx="1882301" cy="144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50000"/>
              </a:lnSpc>
            </a:pPr>
            <a:r>
              <a:rPr lang="zh-CN" altLang="en-US" sz="1200" dirty="0">
                <a:latin typeface="微软雅黑" panose="020B0503020204020204" pitchFamily="34" charset="-122"/>
                <a:ea typeface="微软雅黑" panose="020B0503020204020204" pitchFamily="34" charset="-122"/>
              </a:rPr>
              <a:t>基于</a:t>
            </a:r>
            <a:r>
              <a:rPr lang="en-US" altLang="zh-CN" sz="1200" dirty="0">
                <a:latin typeface="微软雅黑" panose="020B0503020204020204" pitchFamily="34" charset="-122"/>
                <a:ea typeface="微软雅黑" panose="020B0503020204020204" pitchFamily="34" charset="-122"/>
              </a:rPr>
              <a:t>spring</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spring boot</a:t>
            </a:r>
            <a:r>
              <a:rPr lang="zh-CN" altLang="en-US" sz="1200" dirty="0">
                <a:latin typeface="微软雅黑" panose="020B0503020204020204" pitchFamily="34" charset="-122"/>
                <a:ea typeface="微软雅黑" panose="020B0503020204020204" pitchFamily="34" charset="-122"/>
              </a:rPr>
              <a:t>，完整的分布式体系架构，包括网关、负载均衡、服务治理、日志分析、监控等服务</a:t>
            </a:r>
            <a:endParaRPr lang="zh-CN" altLang="en-US" sz="1200" dirty="0">
              <a:latin typeface="微软雅黑" panose="020B0503020204020204" pitchFamily="34" charset="-122"/>
              <a:ea typeface="微软雅黑" panose="020B0503020204020204" pitchFamily="34" charset="-122"/>
            </a:endParaRPr>
          </a:p>
        </p:txBody>
      </p:sp>
      <p:sp>
        <p:nvSpPr>
          <p:cNvPr id="78" name="文本框 77"/>
          <p:cNvSpPr txBox="1">
            <a:spLocks noChangeArrowheads="1"/>
          </p:cNvSpPr>
          <p:nvPr/>
        </p:nvSpPr>
        <p:spPr bwMode="auto">
          <a:xfrm>
            <a:off x="7548522" y="1777969"/>
            <a:ext cx="453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solidFill>
                  <a:srgbClr val="01579B"/>
                </a:solidFill>
                <a:latin typeface="微软雅黑" panose="020B0503020204020204" pitchFamily="34" charset="-122"/>
                <a:ea typeface="微软雅黑" panose="020B0503020204020204" pitchFamily="34" charset="-122"/>
                <a:cs typeface="Arial Unicode MS" panose="020B0604020202020204" pitchFamily="34" charset="-122"/>
              </a:rPr>
              <a:t>02</a:t>
            </a:r>
            <a:endParaRPr lang="en-US" altLang="zh-CN" dirty="0">
              <a:solidFill>
                <a:srgbClr val="01579B"/>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79" name="文本框 78"/>
          <p:cNvSpPr txBox="1">
            <a:spLocks noChangeArrowheads="1"/>
          </p:cNvSpPr>
          <p:nvPr/>
        </p:nvSpPr>
        <p:spPr bwMode="auto">
          <a:xfrm>
            <a:off x="7949256" y="1868662"/>
            <a:ext cx="1979499" cy="89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en-US" altLang="zh-CN" sz="1200" dirty="0">
                <a:latin typeface="微软雅黑" panose="020B0503020204020204" pitchFamily="34" charset="-122"/>
                <a:ea typeface="微软雅黑" panose="020B0503020204020204" pitchFamily="34" charset="-122"/>
              </a:rPr>
              <a:t>spring cloud</a:t>
            </a:r>
            <a:r>
              <a:rPr lang="zh-CN" altLang="en-US" sz="1200" dirty="0">
                <a:latin typeface="微软雅黑" panose="020B0503020204020204" pitchFamily="34" charset="-122"/>
                <a:ea typeface="微软雅黑" panose="020B0503020204020204" pitchFamily="34" charset="-122"/>
              </a:rPr>
              <a:t>对应消息总线有多种支持，能够打通各种主流开源的一些软件</a:t>
            </a:r>
            <a:endParaRPr lang="zh-CN" altLang="en-US" sz="1200" dirty="0">
              <a:latin typeface="微软雅黑" panose="020B0503020204020204" pitchFamily="34" charset="-122"/>
              <a:ea typeface="微软雅黑" panose="020B0503020204020204" pitchFamily="34" charset="-122"/>
            </a:endParaRPr>
          </a:p>
        </p:txBody>
      </p:sp>
      <p:sp>
        <p:nvSpPr>
          <p:cNvPr id="80" name="文本框 79"/>
          <p:cNvSpPr txBox="1">
            <a:spLocks noChangeArrowheads="1"/>
          </p:cNvSpPr>
          <p:nvPr/>
        </p:nvSpPr>
        <p:spPr bwMode="auto">
          <a:xfrm>
            <a:off x="3403091" y="3784948"/>
            <a:ext cx="453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solidFill>
                  <a:srgbClr val="01579B"/>
                </a:solidFill>
                <a:latin typeface="微软雅黑" panose="020B0503020204020204" pitchFamily="34" charset="-122"/>
                <a:ea typeface="微软雅黑" panose="020B0503020204020204" pitchFamily="34" charset="-122"/>
                <a:cs typeface="Arial Unicode MS" panose="020B0604020202020204" pitchFamily="34" charset="-122"/>
              </a:rPr>
              <a:t>03</a:t>
            </a:r>
            <a:endParaRPr lang="en-US" altLang="zh-CN" dirty="0">
              <a:solidFill>
                <a:srgbClr val="01579B"/>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81" name="文本框 80"/>
          <p:cNvSpPr txBox="1">
            <a:spLocks noChangeArrowheads="1"/>
          </p:cNvSpPr>
          <p:nvPr/>
        </p:nvSpPr>
        <p:spPr bwMode="auto">
          <a:xfrm>
            <a:off x="1556977" y="3982337"/>
            <a:ext cx="1725529" cy="116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50000"/>
              </a:lnSpc>
            </a:pPr>
            <a:r>
              <a:rPr lang="en-US" altLang="zh-CN" sz="1200" dirty="0">
                <a:latin typeface="微软雅黑" panose="020B0503020204020204" pitchFamily="34" charset="-122"/>
                <a:ea typeface="微软雅黑" panose="020B0503020204020204" pitchFamily="34" charset="-122"/>
              </a:rPr>
              <a:t>spring cloud</a:t>
            </a:r>
            <a:r>
              <a:rPr lang="zh-CN" altLang="en-US" sz="1200" dirty="0">
                <a:latin typeface="微软雅黑" panose="020B0503020204020204" pitchFamily="34" charset="-122"/>
                <a:ea typeface="微软雅黑" panose="020B0503020204020204" pitchFamily="34" charset="-122"/>
              </a:rPr>
              <a:t>具有在国外有广泛的社区支持和活跃度，出现的问题能够很快得到解决</a:t>
            </a:r>
            <a:endParaRPr lang="zh-CN" altLang="en-US" sz="1200" dirty="0">
              <a:latin typeface="微软雅黑" panose="020B0503020204020204" pitchFamily="34" charset="-122"/>
              <a:ea typeface="微软雅黑" panose="020B0503020204020204" pitchFamily="34" charset="-122"/>
            </a:endParaRPr>
          </a:p>
        </p:txBody>
      </p:sp>
      <p:sp>
        <p:nvSpPr>
          <p:cNvPr id="82" name="文本框 81"/>
          <p:cNvSpPr txBox="1">
            <a:spLocks noChangeArrowheads="1"/>
          </p:cNvSpPr>
          <p:nvPr/>
        </p:nvSpPr>
        <p:spPr bwMode="auto">
          <a:xfrm>
            <a:off x="6580122" y="3847666"/>
            <a:ext cx="453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solidFill>
                  <a:srgbClr val="01579B"/>
                </a:solidFill>
                <a:latin typeface="微软雅黑" panose="020B0503020204020204" pitchFamily="34" charset="-122"/>
                <a:ea typeface="微软雅黑" panose="020B0503020204020204" pitchFamily="34" charset="-122"/>
                <a:cs typeface="Arial Unicode MS" panose="020B0604020202020204" pitchFamily="34" charset="-122"/>
              </a:rPr>
              <a:t>04</a:t>
            </a:r>
            <a:endParaRPr lang="en-US" altLang="zh-CN" dirty="0">
              <a:solidFill>
                <a:srgbClr val="01579B"/>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83" name="文本框 82"/>
          <p:cNvSpPr txBox="1">
            <a:spLocks noChangeArrowheads="1"/>
          </p:cNvSpPr>
          <p:nvPr/>
        </p:nvSpPr>
        <p:spPr bwMode="auto">
          <a:xfrm>
            <a:off x="6963287" y="4259336"/>
            <a:ext cx="2934760" cy="89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en-US" altLang="zh-CN" sz="1200" dirty="0">
                <a:latin typeface="微软雅黑" panose="020B0503020204020204" pitchFamily="34" charset="-122"/>
                <a:ea typeface="微软雅黑" panose="020B0503020204020204" pitchFamily="34" charset="-122"/>
              </a:rPr>
              <a:t>spring</a:t>
            </a:r>
            <a:r>
              <a:rPr lang="zh-CN" altLang="en-US" sz="1200" dirty="0">
                <a:latin typeface="微软雅黑" panose="020B0503020204020204" pitchFamily="34" charset="-122"/>
                <a:ea typeface="微软雅黑" panose="020B0503020204020204" pitchFamily="34" charset="-122"/>
              </a:rPr>
              <a:t>下的一个子项目，基于</a:t>
            </a:r>
            <a:r>
              <a:rPr lang="en-US" altLang="zh-CN" sz="1200" dirty="0">
                <a:latin typeface="微软雅黑" panose="020B0503020204020204" pitchFamily="34" charset="-122"/>
                <a:ea typeface="微软雅黑" panose="020B0503020204020204" pitchFamily="34" charset="-122"/>
              </a:rPr>
              <a:t>spring</a:t>
            </a:r>
            <a:r>
              <a:rPr lang="zh-CN" altLang="en-US" sz="1200" dirty="0">
                <a:latin typeface="微软雅黑" panose="020B0503020204020204" pitchFamily="34" charset="-122"/>
                <a:ea typeface="微软雅黑" panose="020B0503020204020204" pitchFamily="34" charset="-122"/>
              </a:rPr>
              <a:t>存在的广泛的边际效应，</a:t>
            </a:r>
            <a:r>
              <a:rPr lang="en-US" altLang="zh-CN" sz="1200" dirty="0">
                <a:latin typeface="微软雅黑" panose="020B0503020204020204" pitchFamily="34" charset="-122"/>
                <a:ea typeface="微软雅黑" panose="020B0503020204020204" pitchFamily="34" charset="-122"/>
              </a:rPr>
              <a:t>spring cloud</a:t>
            </a:r>
            <a:r>
              <a:rPr lang="zh-CN" altLang="en-US" sz="1200" dirty="0">
                <a:latin typeface="微软雅黑" panose="020B0503020204020204" pitchFamily="34" charset="-122"/>
                <a:ea typeface="微软雅黑" panose="020B0503020204020204" pitchFamily="34" charset="-122"/>
              </a:rPr>
              <a:t>得到很好的支持，例如</a:t>
            </a:r>
            <a:r>
              <a:rPr lang="en-US" altLang="zh-CN" sz="1200" dirty="0" err="1">
                <a:latin typeface="微软雅黑" panose="020B0503020204020204" pitchFamily="34" charset="-122"/>
                <a:ea typeface="微软雅黑" panose="020B0503020204020204" pitchFamily="34" charset="-122"/>
              </a:rPr>
              <a:t>netflix</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Pivotal</a:t>
            </a:r>
            <a:endParaRPr lang="zh-CN" altLang="en-US" sz="12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450850" y="222885"/>
            <a:ext cx="3500756" cy="523240"/>
            <a:chOff x="3907" y="306"/>
            <a:chExt cx="5513" cy="824"/>
          </a:xfrm>
        </p:grpSpPr>
        <p:sp>
          <p:nvSpPr>
            <p:cNvPr id="3" name="文本框 2"/>
            <p:cNvSpPr txBox="1"/>
            <p:nvPr/>
          </p:nvSpPr>
          <p:spPr>
            <a:xfrm>
              <a:off x="4576" y="306"/>
              <a:ext cx="4249" cy="824"/>
            </a:xfrm>
            <a:prstGeom prst="rect">
              <a:avLst/>
            </a:prstGeom>
            <a:noFill/>
          </p:spPr>
          <p:txBody>
            <a:bodyPr wrap="none" rtlCol="0">
              <a:spAutoFit/>
            </a:bodyPr>
            <a:lstStyle/>
            <a:p>
              <a:pPr algn="l"/>
              <a:r>
                <a:rPr lang="zh-CN" altLang="en-US" sz="2800" b="1" dirty="0" smtClean="0">
                  <a:solidFill>
                    <a:srgbClr val="01579B"/>
                  </a:solidFill>
                  <a:latin typeface="+mj-ea"/>
                  <a:ea typeface="+mj-ea"/>
                  <a:sym typeface="+mn-ea"/>
                </a:rPr>
                <a:t>完备</a:t>
              </a:r>
              <a:r>
                <a:rPr lang="zh-CN" altLang="en-US" sz="2800" b="1" dirty="0" smtClean="0">
                  <a:solidFill>
                    <a:srgbClr val="01579B"/>
                  </a:solidFill>
                  <a:effectLst/>
                  <a:latin typeface="+mj-ea"/>
                  <a:ea typeface="+mj-ea"/>
                  <a:sym typeface="+mn-ea"/>
                </a:rPr>
                <a:t>的</a:t>
              </a:r>
              <a:r>
                <a:rPr lang="zh-CN" altLang="en-US" sz="2800" b="1" dirty="0">
                  <a:solidFill>
                    <a:srgbClr val="01579B"/>
                  </a:solidFill>
                  <a:effectLst/>
                  <a:latin typeface="+mj-ea"/>
                  <a:ea typeface="+mj-ea"/>
                  <a:sym typeface="+mn-ea"/>
                </a:rPr>
                <a:t>技术架构</a:t>
              </a:r>
              <a:endParaRPr lang="zh-CN" altLang="en-US" sz="2800" b="1" dirty="0">
                <a:solidFill>
                  <a:srgbClr val="01579B"/>
                </a:solidFill>
                <a:effectLst/>
                <a:latin typeface="+mj-ea"/>
                <a:ea typeface="+mj-ea"/>
                <a:sym typeface="+mn-ea"/>
              </a:endParaRPr>
            </a:p>
          </p:txBody>
        </p:sp>
        <p:grpSp>
          <p:nvGrpSpPr>
            <p:cNvPr id="10" name="组合 9"/>
            <p:cNvGrpSpPr/>
            <p:nvPr/>
          </p:nvGrpSpPr>
          <p:grpSpPr>
            <a:xfrm rot="16200000">
              <a:off x="6379" y="-2041"/>
              <a:ext cx="570" cy="5513"/>
              <a:chOff x="9903" y="-30607"/>
              <a:chExt cx="5850" cy="56607"/>
            </a:xfrm>
          </p:grpSpPr>
          <p:sp>
            <p:nvSpPr>
              <p:cNvPr id="11" name="等腰三角形 10"/>
              <p:cNvSpPr/>
              <p:nvPr/>
            </p:nvSpPr>
            <p:spPr>
              <a:xfrm>
                <a:off x="9906" y="-30607"/>
                <a:ext cx="5847" cy="5404"/>
              </a:xfrm>
              <a:prstGeom prst="triangle">
                <a:avLst/>
              </a:prstGeom>
              <a:solidFill>
                <a:srgbClr val="29B6F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2" name="等腰三角形 11"/>
              <p:cNvSpPr/>
              <p:nvPr/>
            </p:nvSpPr>
            <p:spPr>
              <a:xfrm flipV="1">
                <a:off x="9903" y="20596"/>
                <a:ext cx="5847" cy="5404"/>
              </a:xfrm>
              <a:prstGeom prst="triangle">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spTree>
  </p:cSld>
  <p:clrMapOvr>
    <a:masterClrMapping/>
  </p:clrMapOvr>
  <p:transition spd="med">
    <p:fade/>
  </p:transition>
  <p:timing>
    <p:tnLst>
      <p:par>
        <p:cTn id="1" dur="indefinite" restart="never" nodeType="tmRoot"/>
      </p:par>
    </p:tnLst>
  </p:timing>
</p:sld>
</file>

<file path=ppt/tags/tag1.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p="http://schemas.openxmlformats.org/presentationml/2006/main">
  <p:tag name="KSO_WM_UNIT_PLACING_PICTURE_USER_VIEWPORT" val="{&quot;height&quot;:8943.701171875,&quot;width&quot;:13519}"/>
</p:tagLst>
</file>

<file path=ppt/tags/tag4.xml><?xml version="1.0" encoding="utf-8"?>
<p:tagLst xmlns:p="http://schemas.openxmlformats.org/presentationml/2006/main">
  <p:tag name="KSO_WM_UNIT_PLACING_PICTURE_USER_VIEWPORT" val="{&quot;height&quot;:8943.7007874015744,&quot;width&quot;:13519}"/>
</p:tagLst>
</file>

<file path=ppt/tags/tag5.xml><?xml version="1.0" encoding="utf-8"?>
<p:tagLst xmlns:p="http://schemas.openxmlformats.org/presentationml/2006/main">
  <p:tag name="KSO_WM_UNIT_PLACING_PICTURE_USER_VIEWPORT" val="{&quot;height&quot;:8943.7007874015744,&quot;width&quot;:13519}"/>
</p:tagLst>
</file>

<file path=ppt/theme/theme1.xml><?xml version="1.0" encoding="utf-8"?>
<a:theme xmlns:a="http://schemas.openxmlformats.org/drawingml/2006/main" name="webwppDef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C4E7E"/>
      </a:dk2>
      <a:lt2>
        <a:srgbClr val="E2DFCC"/>
      </a:lt2>
      <a:accent1>
        <a:srgbClr val="093759"/>
      </a:accent1>
      <a:accent2>
        <a:srgbClr val="F33735"/>
      </a:accent2>
      <a:accent3>
        <a:srgbClr val="FFFFFF"/>
      </a:accent3>
      <a:accent4>
        <a:srgbClr val="000000"/>
      </a:accent4>
      <a:accent5>
        <a:srgbClr val="AAAEB5"/>
      </a:accent5>
      <a:accent6>
        <a:srgbClr val="DC312F"/>
      </a:accent6>
      <a:hlink>
        <a:srgbClr val="D10E0C"/>
      </a:hlink>
      <a:folHlink>
        <a:srgbClr val="BBB487"/>
      </a:folHlink>
    </a:clrScheme>
    <a:fontScheme name="Office 主题">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5700</Words>
  <Application>WPS 演示</Application>
  <PresentationFormat>宽屏</PresentationFormat>
  <Paragraphs>907</Paragraphs>
  <Slides>60</Slides>
  <Notes>38</Notes>
  <HiddenSlides>7</HiddenSlides>
  <MMClips>0</MMClips>
  <ScaleCrop>false</ScaleCrop>
  <HeadingPairs>
    <vt:vector size="6" baseType="variant">
      <vt:variant>
        <vt:lpstr>已用的字体</vt:lpstr>
      </vt:variant>
      <vt:variant>
        <vt:i4>27</vt:i4>
      </vt:variant>
      <vt:variant>
        <vt:lpstr>主题</vt:lpstr>
      </vt:variant>
      <vt:variant>
        <vt:i4>2</vt:i4>
      </vt:variant>
      <vt:variant>
        <vt:lpstr>幻灯片标题</vt:lpstr>
      </vt:variant>
      <vt:variant>
        <vt:i4>60</vt:i4>
      </vt:variant>
    </vt:vector>
  </HeadingPairs>
  <TitlesOfParts>
    <vt:vector size="89" baseType="lpstr">
      <vt:lpstr>Arial</vt:lpstr>
      <vt:lpstr>宋体</vt:lpstr>
      <vt:lpstr>Wingdings</vt:lpstr>
      <vt:lpstr>Calibri</vt:lpstr>
      <vt:lpstr>微软雅黑</vt:lpstr>
      <vt:lpstr>+中文标题</vt:lpstr>
      <vt:lpstr>Segoe Print</vt:lpstr>
      <vt:lpstr>汉仪雅酷黑 95W</vt:lpstr>
      <vt:lpstr>微软雅黑 Light</vt:lpstr>
      <vt:lpstr>腾祥铁山楷书简</vt:lpstr>
      <vt:lpstr>Vivaldi</vt:lpstr>
      <vt:lpstr>Mongolian Baiti</vt:lpstr>
      <vt:lpstr>Vijaya</vt:lpstr>
      <vt:lpstr>.萍方-简</vt:lpstr>
      <vt:lpstr>YRDZST</vt:lpstr>
      <vt:lpstr>Open Sans</vt:lpstr>
      <vt:lpstr>Arial Unicode MS</vt:lpstr>
      <vt:lpstr>黑体</vt:lpstr>
      <vt:lpstr>Arial Unicode MS</vt:lpstr>
      <vt:lpstr>Roboto Black</vt:lpstr>
      <vt:lpstr>Gill Sans</vt:lpstr>
      <vt:lpstr>杨任东竹石体-Medium</vt:lpstr>
      <vt:lpstr>Calibri</vt:lpstr>
      <vt:lpstr>微软雅黑 Light</vt:lpstr>
      <vt:lpstr>Arial</vt:lpstr>
      <vt:lpstr>-apple-system</vt:lpstr>
      <vt:lpstr>Times New Roman</vt:lpstr>
      <vt:lpstr>webwppDefTheme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AnnJo</dc:creator>
  <cp:lastModifiedBy>WPS_1527930645</cp:lastModifiedBy>
  <cp:revision>5</cp:revision>
  <dcterms:created xsi:type="dcterms:W3CDTF">2020-09-25T02:17:00Z</dcterms:created>
  <dcterms:modified xsi:type="dcterms:W3CDTF">2020-09-29T07:27:18Z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